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69" r:id="rId2"/>
    <p:sldId id="414" r:id="rId3"/>
    <p:sldId id="444" r:id="rId4"/>
    <p:sldId id="445" r:id="rId5"/>
    <p:sldId id="447" r:id="rId6"/>
    <p:sldId id="446" r:id="rId7"/>
    <p:sldId id="449" r:id="rId8"/>
    <p:sldId id="451" r:id="rId9"/>
    <p:sldId id="452" r:id="rId10"/>
    <p:sldId id="263" r:id="rId11"/>
    <p:sldId id="268" r:id="rId1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6" clrIdx="0">
    <p:extLst>
      <p:ext uri="{19B8F6BF-5375-455C-9EA6-DF929625EA0E}">
        <p15:presenceInfo xmlns:p15="http://schemas.microsoft.com/office/powerpoint/2012/main" userId="S::ryounh@peba.sc.gov::9a85b619-8fd1-4dec-b439-2514df7fe89a" providerId="AD"/>
      </p:ext>
    </p:extLst>
  </p:cmAuthor>
  <p:cmAuthor id="2" name="Jessica Moak" initials="JM" lastIdx="1" clrIdx="1">
    <p:extLst>
      <p:ext uri="{19B8F6BF-5375-455C-9EA6-DF929625EA0E}">
        <p15:presenceInfo xmlns:p15="http://schemas.microsoft.com/office/powerpoint/2012/main" userId="S::rmoakj@peba.sc.gov::aefcb452-2607-4fbc-8c60-dfa075c160aa" providerId="AD"/>
      </p:ext>
    </p:extLst>
  </p:cmAuthor>
  <p:cmAuthor id="3" name="Amber Carter" initials="AC" lastIdx="4" clrIdx="2">
    <p:extLst>
      <p:ext uri="{19B8F6BF-5375-455C-9EA6-DF929625EA0E}">
        <p15:presenceInfo xmlns:p15="http://schemas.microsoft.com/office/powerpoint/2012/main" userId="S::rcarta@peba.sc.gov::eb8527e1-b802-446a-ae79-84550f6beab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FCCCF"/>
    <a:srgbClr val="D6B579"/>
    <a:srgbClr val="CBD9E4"/>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652" autoAdjust="0"/>
  </p:normalViewPr>
  <p:slideViewPr>
    <p:cSldViewPr snapToGrid="0">
      <p:cViewPr varScale="1">
        <p:scale>
          <a:sx n="114" d="100"/>
          <a:sy n="114" d="100"/>
        </p:scale>
        <p:origin x="696" y="10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5" d="100"/>
          <a:sy n="85" d="100"/>
        </p:scale>
        <p:origin x="384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z="1100" smtClean="0">
                <a:solidFill>
                  <a:schemeClr val="accent2"/>
                </a:solidFill>
              </a:rPr>
              <a:t>‹#›</a:t>
            </a:fld>
            <a:endParaRPr lang="en-US" sz="1100" dirty="0">
              <a:solidFill>
                <a:schemeClr val="accent2"/>
              </a:solidFill>
            </a:endParaRPr>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12/13/2023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317947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nancial 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4413516"/>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Personal finance, as the name implies, is a highly individualized and personal matter. The information provided in these presentations is general educational information provided to illustrate certain financial ideas and concepts. This information does not take into account your personal situation and should not be considered personal financial or investment advice. In reviewing this video, you should consider whether the information presented is appropriate for your particular needs and, where appropriate, you may wish to seek advice from a financial professional to determine what is best for your individual financial circumstances. PEBA does not make any guarantee or other promise as to any results that may be obtained from using the content of this presentation.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Financial 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https://peba.sc.gov/sites/default/files/2024_ibg.pdf"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Other benefits</a:t>
            </a:r>
          </a:p>
        </p:txBody>
      </p:sp>
      <p:sp>
        <p:nvSpPr>
          <p:cNvPr id="5" name="Subtitle 4"/>
          <p:cNvSpPr>
            <a:spLocks noGrp="1"/>
          </p:cNvSpPr>
          <p:nvPr>
            <p:ph type="subTitle" idx="1"/>
          </p:nvPr>
        </p:nvSpPr>
        <p:spPr/>
        <p:txBody>
          <a:bodyPr/>
          <a:lstStyle/>
          <a:p>
            <a:r>
              <a:rPr lang="en-US" dirty="0"/>
              <a:t>Get Set for Retirement | Insurance</a:t>
            </a:r>
          </a:p>
          <a:p>
            <a:r>
              <a:rPr lang="en-US" dirty="0"/>
              <a:t>2024</a:t>
            </a:r>
            <a:endParaRPr lang="en-US" dirty="0">
              <a:solidFill>
                <a:srgbClr val="FF0000"/>
              </a:solidFill>
            </a:endParaRPr>
          </a:p>
        </p:txBody>
      </p:sp>
    </p:spTree>
    <p:extLst>
      <p:ext uri="{BB962C8B-B14F-4D97-AF65-F5344CB8AC3E}">
        <p14:creationId xmlns:p14="http://schemas.microsoft.com/office/powerpoint/2010/main" val="1753619080"/>
      </p:ext>
    </p:extLst>
  </p:cSld>
  <p:clrMapOvr>
    <a:masterClrMapping/>
  </p:clrMapOvr>
  <mc:AlternateContent xmlns:mc="http://schemas.openxmlformats.org/markup-compatibility/2006" xmlns:p14="http://schemas.microsoft.com/office/powerpoint/2010/main">
    <mc:Choice Requires="p14">
      <p:transition spd="slow" p14:dur="2000" advTm="9907"/>
    </mc:Choice>
    <mc:Fallback xmlns="">
      <p:transition spd="slow" advTm="990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024367-D536-4F59-B2ED-0E7825EDA9AF}" type="slidenum">
              <a:rPr lang="en-US" smtClean="0"/>
              <a:pPr/>
              <a:t>10</a:t>
            </a:fld>
            <a:endParaRPr lang="en-US" dirty="0"/>
          </a:p>
        </p:txBody>
      </p:sp>
    </p:spTree>
    <p:extLst>
      <p:ext uri="{BB962C8B-B14F-4D97-AF65-F5344CB8AC3E}">
        <p14:creationId xmlns:p14="http://schemas.microsoft.com/office/powerpoint/2010/main" val="3669356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950EBC4-0247-472C-BC74-495C1965EFB7}"/>
              </a:ext>
            </a:extLst>
          </p:cNvPr>
          <p:cNvSpPr>
            <a:spLocks noGrp="1"/>
          </p:cNvSpPr>
          <p:nvPr>
            <p:ph type="sldNum" sz="quarter" idx="12"/>
          </p:nvPr>
        </p:nvSpPr>
        <p:spPr/>
        <p:txBody>
          <a:bodyPr/>
          <a:lstStyle/>
          <a:p>
            <a:fld id="{28024367-D536-4F59-B2ED-0E7825EDA9AF}" type="slidenum">
              <a:rPr lang="en-US" smtClean="0"/>
              <a:pPr/>
              <a:t>11</a:t>
            </a:fld>
            <a:endParaRPr lang="en-US" dirty="0"/>
          </a:p>
        </p:txBody>
      </p:sp>
    </p:spTree>
    <p:extLst>
      <p:ext uri="{BB962C8B-B14F-4D97-AF65-F5344CB8AC3E}">
        <p14:creationId xmlns:p14="http://schemas.microsoft.com/office/powerpoint/2010/main" val="255928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68CBC-340A-4E70-95AE-86DEC95D3471}"/>
              </a:ext>
            </a:extLst>
          </p:cNvPr>
          <p:cNvSpPr>
            <a:spLocks noGrp="1"/>
          </p:cNvSpPr>
          <p:nvPr>
            <p:ph type="title"/>
          </p:nvPr>
        </p:nvSpPr>
        <p:spPr/>
        <p:txBody>
          <a:bodyPr/>
          <a:lstStyle/>
          <a:p>
            <a:r>
              <a:rPr lang="en-US" dirty="0"/>
              <a:t>Important information</a:t>
            </a:r>
          </a:p>
        </p:txBody>
      </p:sp>
      <p:sp>
        <p:nvSpPr>
          <p:cNvPr id="3" name="Content Placeholder 2">
            <a:extLst>
              <a:ext uri="{FF2B5EF4-FFF2-40B4-BE49-F238E27FC236}">
                <a16:creationId xmlns:a16="http://schemas.microsoft.com/office/drawing/2014/main" id="{0536CF4D-6271-47D7-BB3B-DB92B818C58F}"/>
              </a:ext>
            </a:extLst>
          </p:cNvPr>
          <p:cNvSpPr>
            <a:spLocks noGrp="1"/>
          </p:cNvSpPr>
          <p:nvPr>
            <p:ph idx="1"/>
          </p:nvPr>
        </p:nvSpPr>
        <p:spPr/>
        <p:txBody>
          <a:bodyPr/>
          <a:lstStyle/>
          <a:p>
            <a:r>
              <a:rPr lang="en-US" dirty="0"/>
              <a:t>This presentation is not a comprehensive description of the insurance benefits offered by PEBA.</a:t>
            </a:r>
          </a:p>
          <a:p>
            <a:r>
              <a:rPr lang="en-US" dirty="0"/>
              <a:t>For more information, and before you make enrollment decisions, review the </a:t>
            </a:r>
            <a:r>
              <a:rPr lang="en-US" i="1" dirty="0">
                <a:hlinkClick r:id="rId2"/>
              </a:rPr>
              <a:t>Insurance Benefits Guide</a:t>
            </a:r>
            <a:r>
              <a:rPr lang="en-US" dirty="0"/>
              <a:t>.</a:t>
            </a:r>
          </a:p>
        </p:txBody>
      </p:sp>
      <p:sp>
        <p:nvSpPr>
          <p:cNvPr id="4" name="Slide Number Placeholder 3">
            <a:extLst>
              <a:ext uri="{FF2B5EF4-FFF2-40B4-BE49-F238E27FC236}">
                <a16:creationId xmlns:a16="http://schemas.microsoft.com/office/drawing/2014/main" id="{286DF58B-0C45-4162-AB3E-0BE28EAB262A}"/>
              </a:ext>
            </a:extLst>
          </p:cNvPr>
          <p:cNvSpPr>
            <a:spLocks noGrp="1"/>
          </p:cNvSpPr>
          <p:nvPr>
            <p:ph type="sldNum" sz="quarter" idx="12"/>
          </p:nvPr>
        </p:nvSpPr>
        <p:spPr/>
        <p:txBody>
          <a:bodyPr/>
          <a:lstStyle/>
          <a:p>
            <a:fld id="{28024367-D536-4F59-B2ED-0E7825EDA9AF}" type="slidenum">
              <a:rPr lang="en-US" smtClean="0"/>
              <a:pPr/>
              <a:t>2</a:t>
            </a:fld>
            <a:endParaRPr lang="en-US" dirty="0"/>
          </a:p>
        </p:txBody>
      </p:sp>
    </p:spTree>
    <p:extLst>
      <p:ext uri="{BB962C8B-B14F-4D97-AF65-F5344CB8AC3E}">
        <p14:creationId xmlns:p14="http://schemas.microsoft.com/office/powerpoint/2010/main" val="3611229860"/>
      </p:ext>
    </p:extLst>
  </p:cSld>
  <p:clrMapOvr>
    <a:masterClrMapping/>
  </p:clrMapOvr>
  <mc:AlternateContent xmlns:mc="http://schemas.openxmlformats.org/markup-compatibility/2006" xmlns:p14="http://schemas.microsoft.com/office/powerpoint/2010/main">
    <mc:Choice Requires="p14">
      <p:transition spd="slow" p14:dur="2000" advTm="13005"/>
    </mc:Choice>
    <mc:Fallback xmlns="">
      <p:transition spd="slow" advTm="1300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DBDB6-A308-42BD-BAFC-474941B2829A}"/>
              </a:ext>
            </a:extLst>
          </p:cNvPr>
          <p:cNvSpPr>
            <a:spLocks noGrp="1"/>
          </p:cNvSpPr>
          <p:nvPr>
            <p:ph type="title"/>
          </p:nvPr>
        </p:nvSpPr>
        <p:spPr/>
        <p:txBody>
          <a:bodyPr/>
          <a:lstStyle/>
          <a:p>
            <a:r>
              <a:rPr lang="en-US" dirty="0"/>
              <a:t>Basic Life insurance</a:t>
            </a:r>
          </a:p>
        </p:txBody>
      </p:sp>
      <p:sp>
        <p:nvSpPr>
          <p:cNvPr id="3" name="Content Placeholder 2">
            <a:extLst>
              <a:ext uri="{FF2B5EF4-FFF2-40B4-BE49-F238E27FC236}">
                <a16:creationId xmlns:a16="http://schemas.microsoft.com/office/drawing/2014/main" id="{4224B637-FE1F-4218-BAF4-F3350102FA13}"/>
              </a:ext>
            </a:extLst>
          </p:cNvPr>
          <p:cNvSpPr>
            <a:spLocks noGrp="1"/>
          </p:cNvSpPr>
          <p:nvPr>
            <p:ph idx="1"/>
          </p:nvPr>
        </p:nvSpPr>
        <p:spPr/>
        <p:txBody>
          <a:bodyPr/>
          <a:lstStyle/>
          <a:p>
            <a:r>
              <a:rPr lang="en-US" dirty="0"/>
              <a:t>Must have been enrolled in a health plan offered through PEBA at time of retirement.</a:t>
            </a:r>
          </a:p>
          <a:p>
            <a:r>
              <a:rPr lang="en-US" dirty="0"/>
              <a:t>Can convert coverage to a whole life policy within 31 days of retirement.</a:t>
            </a:r>
          </a:p>
          <a:p>
            <a:r>
              <a:rPr lang="en-US" dirty="0"/>
              <a:t>Retiree life insurance coverage does not include Accidental Death and Dismemberment benefits.</a:t>
            </a:r>
          </a:p>
        </p:txBody>
      </p:sp>
      <p:sp>
        <p:nvSpPr>
          <p:cNvPr id="4" name="Slide Number Placeholder 3">
            <a:extLst>
              <a:ext uri="{FF2B5EF4-FFF2-40B4-BE49-F238E27FC236}">
                <a16:creationId xmlns:a16="http://schemas.microsoft.com/office/drawing/2014/main" id="{4A7BFE6A-3F38-4367-B7BB-3451FDA7A1F4}"/>
              </a:ext>
            </a:extLst>
          </p:cNvPr>
          <p:cNvSpPr>
            <a:spLocks noGrp="1"/>
          </p:cNvSpPr>
          <p:nvPr>
            <p:ph type="sldNum" sz="quarter" idx="12"/>
          </p:nvPr>
        </p:nvSpPr>
        <p:spPr/>
        <p:txBody>
          <a:bodyPr/>
          <a:lstStyle/>
          <a:p>
            <a:fld id="{28024367-D536-4F59-B2ED-0E7825EDA9AF}" type="slidenum">
              <a:rPr lang="en-US" smtClean="0"/>
              <a:pPr/>
              <a:t>3</a:t>
            </a:fld>
            <a:endParaRPr lang="en-US" dirty="0"/>
          </a:p>
        </p:txBody>
      </p:sp>
    </p:spTree>
    <p:extLst>
      <p:ext uri="{BB962C8B-B14F-4D97-AF65-F5344CB8AC3E}">
        <p14:creationId xmlns:p14="http://schemas.microsoft.com/office/powerpoint/2010/main" val="2930052773"/>
      </p:ext>
    </p:extLst>
  </p:cSld>
  <p:clrMapOvr>
    <a:masterClrMapping/>
  </p:clrMapOvr>
  <mc:AlternateContent xmlns:mc="http://schemas.openxmlformats.org/markup-compatibility/2006" xmlns:p14="http://schemas.microsoft.com/office/powerpoint/2010/main">
    <mc:Choice Requires="p14">
      <p:transition spd="slow" p14:dur="2000" advTm="18276"/>
    </mc:Choice>
    <mc:Fallback xmlns="">
      <p:transition spd="slow" advTm="1827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FCBD7-19F3-41AF-B599-0C265160D51A}"/>
              </a:ext>
            </a:extLst>
          </p:cNvPr>
          <p:cNvSpPr>
            <a:spLocks noGrp="1"/>
          </p:cNvSpPr>
          <p:nvPr>
            <p:ph type="title"/>
          </p:nvPr>
        </p:nvSpPr>
        <p:spPr/>
        <p:txBody>
          <a:bodyPr/>
          <a:lstStyle/>
          <a:p>
            <a:r>
              <a:rPr lang="en-US" dirty="0"/>
              <a:t>Optional Life insurance</a:t>
            </a:r>
          </a:p>
        </p:txBody>
      </p:sp>
      <p:sp>
        <p:nvSpPr>
          <p:cNvPr id="3" name="Content Placeholder 2">
            <a:extLst>
              <a:ext uri="{FF2B5EF4-FFF2-40B4-BE49-F238E27FC236}">
                <a16:creationId xmlns:a16="http://schemas.microsoft.com/office/drawing/2014/main" id="{EA091535-87C3-44FF-8F3B-E2D6907DBCCA}"/>
              </a:ext>
            </a:extLst>
          </p:cNvPr>
          <p:cNvSpPr>
            <a:spLocks noGrp="1"/>
          </p:cNvSpPr>
          <p:nvPr>
            <p:ph idx="1"/>
          </p:nvPr>
        </p:nvSpPr>
        <p:spPr/>
        <p:txBody>
          <a:bodyPr/>
          <a:lstStyle/>
          <a:p>
            <a:r>
              <a:rPr lang="en-US" dirty="0"/>
              <a:t>You have two options within 31 days of retirement.</a:t>
            </a:r>
          </a:p>
          <a:p>
            <a:pPr lvl="1"/>
            <a:r>
              <a:rPr lang="en-US" dirty="0"/>
              <a:t>Convert existing coverage to a whole life policy; or</a:t>
            </a:r>
          </a:p>
          <a:p>
            <a:pPr lvl="1"/>
            <a:r>
              <a:rPr lang="en-US" dirty="0"/>
              <a:t>Continue existing coverage in $10,000 increments. </a:t>
            </a:r>
          </a:p>
          <a:p>
            <a:r>
              <a:rPr lang="en-US" dirty="0"/>
              <a:t>If you continue coverage:</a:t>
            </a:r>
          </a:p>
          <a:p>
            <a:pPr lvl="1"/>
            <a:r>
              <a:rPr lang="en-US" dirty="0"/>
              <a:t>Continued coverage will reduce to 65% at age 70.</a:t>
            </a:r>
          </a:p>
          <a:p>
            <a:pPr lvl="1"/>
            <a:r>
              <a:rPr lang="en-US" dirty="0"/>
              <a:t>Retiree coverage ends the January 1 following the retiree’s 75</a:t>
            </a:r>
            <a:r>
              <a:rPr lang="en-US" baseline="30000" dirty="0"/>
              <a:t>th</a:t>
            </a:r>
            <a:r>
              <a:rPr lang="en-US" dirty="0"/>
              <a:t> birthday.</a:t>
            </a:r>
          </a:p>
          <a:p>
            <a:r>
              <a:rPr lang="en-US" dirty="0"/>
              <a:t>Retiree life insurance coverage does not include Accidental Death and Dismemberment benefits.</a:t>
            </a:r>
          </a:p>
          <a:p>
            <a:endParaRPr lang="en-US" dirty="0"/>
          </a:p>
        </p:txBody>
      </p:sp>
      <p:sp>
        <p:nvSpPr>
          <p:cNvPr id="4" name="Slide Number Placeholder 3">
            <a:extLst>
              <a:ext uri="{FF2B5EF4-FFF2-40B4-BE49-F238E27FC236}">
                <a16:creationId xmlns:a16="http://schemas.microsoft.com/office/drawing/2014/main" id="{562B456C-E7CD-4A89-A87D-B3126D3CE788}"/>
              </a:ext>
            </a:extLst>
          </p:cNvPr>
          <p:cNvSpPr>
            <a:spLocks noGrp="1"/>
          </p:cNvSpPr>
          <p:nvPr>
            <p:ph type="sldNum" sz="quarter" idx="12"/>
          </p:nvPr>
        </p:nvSpPr>
        <p:spPr/>
        <p:txBody>
          <a:bodyPr/>
          <a:lstStyle/>
          <a:p>
            <a:fld id="{28024367-D536-4F59-B2ED-0E7825EDA9AF}" type="slidenum">
              <a:rPr lang="en-US" smtClean="0"/>
              <a:pPr/>
              <a:t>4</a:t>
            </a:fld>
            <a:endParaRPr lang="en-US" dirty="0"/>
          </a:p>
        </p:txBody>
      </p:sp>
    </p:spTree>
    <p:extLst>
      <p:ext uri="{BB962C8B-B14F-4D97-AF65-F5344CB8AC3E}">
        <p14:creationId xmlns:p14="http://schemas.microsoft.com/office/powerpoint/2010/main" val="1465398219"/>
      </p:ext>
    </p:extLst>
  </p:cSld>
  <p:clrMapOvr>
    <a:masterClrMapping/>
  </p:clrMapOvr>
  <mc:AlternateContent xmlns:mc="http://schemas.openxmlformats.org/markup-compatibility/2006" xmlns:p14="http://schemas.microsoft.com/office/powerpoint/2010/main">
    <mc:Choice Requires="p14">
      <p:transition spd="slow" p14:dur="2000" advTm="30693"/>
    </mc:Choice>
    <mc:Fallback xmlns="">
      <p:transition spd="slow" advTm="3069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41107-DEA4-4105-8AEB-E15A3C92CEE6}"/>
              </a:ext>
            </a:extLst>
          </p:cNvPr>
          <p:cNvSpPr>
            <a:spLocks noGrp="1"/>
          </p:cNvSpPr>
          <p:nvPr>
            <p:ph type="title"/>
          </p:nvPr>
        </p:nvSpPr>
        <p:spPr/>
        <p:txBody>
          <a:bodyPr/>
          <a:lstStyle/>
          <a:p>
            <a:r>
              <a:rPr lang="en-US" dirty="0"/>
              <a:t>Dependent Life insurance</a:t>
            </a:r>
          </a:p>
        </p:txBody>
      </p:sp>
      <p:sp>
        <p:nvSpPr>
          <p:cNvPr id="3" name="Content Placeholder 2">
            <a:extLst>
              <a:ext uri="{FF2B5EF4-FFF2-40B4-BE49-F238E27FC236}">
                <a16:creationId xmlns:a16="http://schemas.microsoft.com/office/drawing/2014/main" id="{4D76CF04-6014-415D-8B4D-D2CC90BD2482}"/>
              </a:ext>
            </a:extLst>
          </p:cNvPr>
          <p:cNvSpPr>
            <a:spLocks noGrp="1"/>
          </p:cNvSpPr>
          <p:nvPr>
            <p:ph idx="1"/>
          </p:nvPr>
        </p:nvSpPr>
        <p:spPr/>
        <p:txBody>
          <a:bodyPr/>
          <a:lstStyle/>
          <a:p>
            <a:r>
              <a:rPr lang="en-US" dirty="0"/>
              <a:t>Can convert existing spouse or child coverage to a whole life policy within 31 days of retirement. </a:t>
            </a:r>
          </a:p>
        </p:txBody>
      </p:sp>
      <p:sp>
        <p:nvSpPr>
          <p:cNvPr id="4" name="Slide Number Placeholder 3">
            <a:extLst>
              <a:ext uri="{FF2B5EF4-FFF2-40B4-BE49-F238E27FC236}">
                <a16:creationId xmlns:a16="http://schemas.microsoft.com/office/drawing/2014/main" id="{CA7DF024-2953-40E6-8CB1-E589F3348C9E}"/>
              </a:ext>
            </a:extLst>
          </p:cNvPr>
          <p:cNvSpPr>
            <a:spLocks noGrp="1"/>
          </p:cNvSpPr>
          <p:nvPr>
            <p:ph type="sldNum" sz="quarter" idx="12"/>
          </p:nvPr>
        </p:nvSpPr>
        <p:spPr/>
        <p:txBody>
          <a:bodyPr/>
          <a:lstStyle/>
          <a:p>
            <a:fld id="{28024367-D536-4F59-B2ED-0E7825EDA9AF}" type="slidenum">
              <a:rPr lang="en-US" smtClean="0"/>
              <a:pPr/>
              <a:t>5</a:t>
            </a:fld>
            <a:endParaRPr lang="en-US" dirty="0"/>
          </a:p>
        </p:txBody>
      </p:sp>
    </p:spTree>
    <p:extLst>
      <p:ext uri="{BB962C8B-B14F-4D97-AF65-F5344CB8AC3E}">
        <p14:creationId xmlns:p14="http://schemas.microsoft.com/office/powerpoint/2010/main" val="3814518652"/>
      </p:ext>
    </p:extLst>
  </p:cSld>
  <p:clrMapOvr>
    <a:masterClrMapping/>
  </p:clrMapOvr>
  <mc:AlternateContent xmlns:mc="http://schemas.openxmlformats.org/markup-compatibility/2006" xmlns:p14="http://schemas.microsoft.com/office/powerpoint/2010/main">
    <mc:Choice Requires="p14">
      <p:transition spd="slow" p14:dur="2000" advTm="12253"/>
    </mc:Choice>
    <mc:Fallback xmlns="">
      <p:transition spd="slow" advTm="12253"/>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4283D-017E-4FAA-88E0-356B7B863BC2}"/>
              </a:ext>
            </a:extLst>
          </p:cNvPr>
          <p:cNvSpPr>
            <a:spLocks noGrp="1"/>
          </p:cNvSpPr>
          <p:nvPr>
            <p:ph type="title"/>
          </p:nvPr>
        </p:nvSpPr>
        <p:spPr/>
        <p:txBody>
          <a:bodyPr/>
          <a:lstStyle/>
          <a:p>
            <a:r>
              <a:rPr lang="en-US" dirty="0"/>
              <a:t>Life insurance premiums in retirement</a:t>
            </a:r>
          </a:p>
        </p:txBody>
      </p:sp>
      <p:sp>
        <p:nvSpPr>
          <p:cNvPr id="3" name="Content Placeholder 2">
            <a:extLst>
              <a:ext uri="{FF2B5EF4-FFF2-40B4-BE49-F238E27FC236}">
                <a16:creationId xmlns:a16="http://schemas.microsoft.com/office/drawing/2014/main" id="{897A2BB6-7636-462A-AFFE-8A5B67643B57}"/>
              </a:ext>
            </a:extLst>
          </p:cNvPr>
          <p:cNvSpPr>
            <a:spLocks noGrp="1"/>
          </p:cNvSpPr>
          <p:nvPr>
            <p:ph idx="1"/>
          </p:nvPr>
        </p:nvSpPr>
        <p:spPr/>
        <p:txBody>
          <a:bodyPr/>
          <a:lstStyle/>
          <a:p>
            <a:r>
              <a:rPr lang="en-US" dirty="0"/>
              <a:t>Converted policy premiums:</a:t>
            </a:r>
          </a:p>
          <a:p>
            <a:pPr lvl="1"/>
            <a:r>
              <a:rPr lang="en-US" dirty="0"/>
              <a:t>Underwritten individually by MetLife; and </a:t>
            </a:r>
          </a:p>
          <a:p>
            <a:pPr lvl="1"/>
            <a:r>
              <a:rPr lang="en-US" dirty="0"/>
              <a:t>Quoted and billed by MetLife.</a:t>
            </a:r>
          </a:p>
          <a:p>
            <a:r>
              <a:rPr lang="en-US" dirty="0"/>
              <a:t>Retirees who continue coverage will pay the same premium as active employees.</a:t>
            </a:r>
          </a:p>
          <a:p>
            <a:r>
              <a:rPr lang="en-US" dirty="0"/>
              <a:t>Retirees will receive the continuation and/or conversion forms directly from MetLife.</a:t>
            </a:r>
          </a:p>
          <a:p>
            <a:endParaRPr lang="en-US" dirty="0"/>
          </a:p>
        </p:txBody>
      </p:sp>
      <p:sp>
        <p:nvSpPr>
          <p:cNvPr id="4" name="Slide Number Placeholder 3">
            <a:extLst>
              <a:ext uri="{FF2B5EF4-FFF2-40B4-BE49-F238E27FC236}">
                <a16:creationId xmlns:a16="http://schemas.microsoft.com/office/drawing/2014/main" id="{EC0E6432-C831-496C-A617-1CD093FBB3C6}"/>
              </a:ext>
            </a:extLst>
          </p:cNvPr>
          <p:cNvSpPr>
            <a:spLocks noGrp="1"/>
          </p:cNvSpPr>
          <p:nvPr>
            <p:ph type="sldNum" sz="quarter" idx="12"/>
          </p:nvPr>
        </p:nvSpPr>
        <p:spPr/>
        <p:txBody>
          <a:bodyPr/>
          <a:lstStyle/>
          <a:p>
            <a:fld id="{28024367-D536-4F59-B2ED-0E7825EDA9AF}" type="slidenum">
              <a:rPr lang="en-US" smtClean="0"/>
              <a:pPr/>
              <a:t>6</a:t>
            </a:fld>
            <a:endParaRPr lang="en-US" dirty="0"/>
          </a:p>
        </p:txBody>
      </p:sp>
    </p:spTree>
    <p:extLst>
      <p:ext uri="{BB962C8B-B14F-4D97-AF65-F5344CB8AC3E}">
        <p14:creationId xmlns:p14="http://schemas.microsoft.com/office/powerpoint/2010/main" val="3007720806"/>
      </p:ext>
    </p:extLst>
  </p:cSld>
  <p:clrMapOvr>
    <a:masterClrMapping/>
  </p:clrMapOvr>
  <mc:AlternateContent xmlns:mc="http://schemas.openxmlformats.org/markup-compatibility/2006" xmlns:p14="http://schemas.microsoft.com/office/powerpoint/2010/main">
    <mc:Choice Requires="p14">
      <p:transition spd="slow" p14:dur="2000" advTm="21697"/>
    </mc:Choice>
    <mc:Fallback xmlns="">
      <p:transition spd="slow" advTm="21697"/>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BCE69-93C5-447B-8C53-9C6AEFFB5F25}"/>
              </a:ext>
            </a:extLst>
          </p:cNvPr>
          <p:cNvSpPr>
            <a:spLocks noGrp="1"/>
          </p:cNvSpPr>
          <p:nvPr>
            <p:ph type="title"/>
          </p:nvPr>
        </p:nvSpPr>
        <p:spPr>
          <a:xfrm>
            <a:off x="457198" y="228600"/>
            <a:ext cx="8229599" cy="804672"/>
          </a:xfrm>
        </p:spPr>
        <p:txBody>
          <a:bodyPr/>
          <a:lstStyle/>
          <a:p>
            <a:r>
              <a:rPr lang="en-US" dirty="0"/>
              <a:t>Long term disability</a:t>
            </a:r>
          </a:p>
        </p:txBody>
      </p:sp>
      <p:sp>
        <p:nvSpPr>
          <p:cNvPr id="3" name="Content Placeholder 2">
            <a:extLst>
              <a:ext uri="{FF2B5EF4-FFF2-40B4-BE49-F238E27FC236}">
                <a16:creationId xmlns:a16="http://schemas.microsoft.com/office/drawing/2014/main" id="{396A0BFC-0B6B-4DB4-91D2-980F8D18E91E}"/>
              </a:ext>
            </a:extLst>
          </p:cNvPr>
          <p:cNvSpPr>
            <a:spLocks noGrp="1"/>
          </p:cNvSpPr>
          <p:nvPr>
            <p:ph idx="1"/>
          </p:nvPr>
        </p:nvSpPr>
        <p:spPr>
          <a:xfrm>
            <a:off x="457200" y="1261872"/>
            <a:ext cx="8229600" cy="5029200"/>
          </a:xfrm>
        </p:spPr>
        <p:txBody>
          <a:bodyPr/>
          <a:lstStyle/>
          <a:p>
            <a:r>
              <a:rPr lang="en-US" dirty="0"/>
              <a:t>Basic Long Term Disability:</a:t>
            </a:r>
          </a:p>
          <a:p>
            <a:pPr lvl="1"/>
            <a:r>
              <a:rPr lang="en-US" dirty="0"/>
              <a:t>Available only to active employees enrolled in a health plan. </a:t>
            </a:r>
          </a:p>
          <a:p>
            <a:pPr lvl="1"/>
            <a:r>
              <a:rPr lang="en-US" dirty="0"/>
              <a:t>Ends at retirement.</a:t>
            </a:r>
          </a:p>
          <a:p>
            <a:pPr lvl="1"/>
            <a:r>
              <a:rPr lang="en-US" dirty="0"/>
              <a:t>Cannot be converted to an individual policy.</a:t>
            </a:r>
          </a:p>
          <a:p>
            <a:r>
              <a:rPr lang="en-US" dirty="0"/>
              <a:t>Supplemental Long Term Disability:</a:t>
            </a:r>
          </a:p>
          <a:p>
            <a:pPr lvl="1"/>
            <a:r>
              <a:rPr lang="en-US" dirty="0"/>
              <a:t>Available only to active employees.</a:t>
            </a:r>
          </a:p>
          <a:p>
            <a:pPr lvl="1"/>
            <a:r>
              <a:rPr lang="en-US" dirty="0"/>
              <a:t>Ends at retirement.</a:t>
            </a:r>
          </a:p>
          <a:p>
            <a:pPr lvl="1"/>
            <a:r>
              <a:rPr lang="en-US" dirty="0"/>
              <a:t>Cannot be converted to an individual policy.</a:t>
            </a:r>
          </a:p>
          <a:p>
            <a:endParaRPr lang="en-US" dirty="0"/>
          </a:p>
        </p:txBody>
      </p:sp>
      <p:sp>
        <p:nvSpPr>
          <p:cNvPr id="4" name="Slide Number Placeholder 3">
            <a:extLst>
              <a:ext uri="{FF2B5EF4-FFF2-40B4-BE49-F238E27FC236}">
                <a16:creationId xmlns:a16="http://schemas.microsoft.com/office/drawing/2014/main" id="{19343826-96EC-4E96-A83A-FAEB29992B54}"/>
              </a:ext>
            </a:extLst>
          </p:cNvPr>
          <p:cNvSpPr>
            <a:spLocks noGrp="1"/>
          </p:cNvSpPr>
          <p:nvPr>
            <p:ph type="sldNum" sz="quarter" idx="12"/>
          </p:nvPr>
        </p:nvSpPr>
        <p:spPr>
          <a:xfrm>
            <a:off x="8339328" y="6400800"/>
            <a:ext cx="804672" cy="457200"/>
          </a:xfrm>
        </p:spPr>
        <p:txBody>
          <a:bodyPr/>
          <a:lstStyle/>
          <a:p>
            <a:fld id="{28024367-D536-4F59-B2ED-0E7825EDA9AF}" type="slidenum">
              <a:rPr lang="en-US" smtClean="0"/>
              <a:pPr/>
              <a:t>7</a:t>
            </a:fld>
            <a:endParaRPr lang="en-US" dirty="0"/>
          </a:p>
        </p:txBody>
      </p:sp>
    </p:spTree>
    <p:extLst>
      <p:ext uri="{BB962C8B-B14F-4D97-AF65-F5344CB8AC3E}">
        <p14:creationId xmlns:p14="http://schemas.microsoft.com/office/powerpoint/2010/main" val="1651411467"/>
      </p:ext>
    </p:extLst>
  </p:cSld>
  <p:clrMapOvr>
    <a:masterClrMapping/>
  </p:clrMapOvr>
  <mc:AlternateContent xmlns:mc="http://schemas.openxmlformats.org/markup-compatibility/2006" xmlns:p14="http://schemas.microsoft.com/office/powerpoint/2010/main">
    <mc:Choice Requires="p14">
      <p:transition spd="slow" p14:dur="2000" advTm="14542"/>
    </mc:Choice>
    <mc:Fallback xmlns="">
      <p:transition spd="slow" advTm="1454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E9810-92C6-47C8-9E11-1B8D881FC200}"/>
              </a:ext>
            </a:extLst>
          </p:cNvPr>
          <p:cNvSpPr>
            <a:spLocks noGrp="1"/>
          </p:cNvSpPr>
          <p:nvPr>
            <p:ph type="title"/>
          </p:nvPr>
        </p:nvSpPr>
        <p:spPr/>
        <p:txBody>
          <a:bodyPr/>
          <a:lstStyle/>
          <a:p>
            <a:r>
              <a:rPr lang="en-US" dirty="0"/>
              <a:t>MoneyPlus</a:t>
            </a:r>
          </a:p>
        </p:txBody>
      </p:sp>
      <p:sp>
        <p:nvSpPr>
          <p:cNvPr id="3" name="Content Placeholder 2">
            <a:extLst>
              <a:ext uri="{FF2B5EF4-FFF2-40B4-BE49-F238E27FC236}">
                <a16:creationId xmlns:a16="http://schemas.microsoft.com/office/drawing/2014/main" id="{AB2029C1-C7E4-47D9-A28C-DCB1FC1C793D}"/>
              </a:ext>
            </a:extLst>
          </p:cNvPr>
          <p:cNvSpPr>
            <a:spLocks noGrp="1"/>
          </p:cNvSpPr>
          <p:nvPr>
            <p:ph idx="1"/>
          </p:nvPr>
        </p:nvSpPr>
        <p:spPr/>
        <p:txBody>
          <a:bodyPr/>
          <a:lstStyle/>
          <a:p>
            <a:r>
              <a:rPr lang="en-US" dirty="0"/>
              <a:t>Pretax Group Insurance Premium feature is not available in retirement.</a:t>
            </a:r>
          </a:p>
          <a:p>
            <a:r>
              <a:rPr lang="en-US" dirty="0"/>
              <a:t>Flexible spending accounts are not available in retirement.</a:t>
            </a:r>
          </a:p>
          <a:p>
            <a:endParaRPr lang="en-US" dirty="0"/>
          </a:p>
        </p:txBody>
      </p:sp>
      <p:sp>
        <p:nvSpPr>
          <p:cNvPr id="4" name="Slide Number Placeholder 3">
            <a:extLst>
              <a:ext uri="{FF2B5EF4-FFF2-40B4-BE49-F238E27FC236}">
                <a16:creationId xmlns:a16="http://schemas.microsoft.com/office/drawing/2014/main" id="{0F75A0C3-24DD-4990-B91A-1F53B02B3B44}"/>
              </a:ext>
            </a:extLst>
          </p:cNvPr>
          <p:cNvSpPr>
            <a:spLocks noGrp="1"/>
          </p:cNvSpPr>
          <p:nvPr>
            <p:ph type="sldNum" sz="quarter" idx="12"/>
          </p:nvPr>
        </p:nvSpPr>
        <p:spPr/>
        <p:txBody>
          <a:bodyPr/>
          <a:lstStyle/>
          <a:p>
            <a:fld id="{28024367-D536-4F59-B2ED-0E7825EDA9AF}" type="slidenum">
              <a:rPr lang="en-US" smtClean="0"/>
              <a:pPr/>
              <a:t>8</a:t>
            </a:fld>
            <a:endParaRPr lang="en-US" dirty="0"/>
          </a:p>
        </p:txBody>
      </p:sp>
    </p:spTree>
    <p:extLst>
      <p:ext uri="{BB962C8B-B14F-4D97-AF65-F5344CB8AC3E}">
        <p14:creationId xmlns:p14="http://schemas.microsoft.com/office/powerpoint/2010/main" val="177169000"/>
      </p:ext>
    </p:extLst>
  </p:cSld>
  <p:clrMapOvr>
    <a:masterClrMapping/>
  </p:clrMapOvr>
  <mc:AlternateContent xmlns:mc="http://schemas.openxmlformats.org/markup-compatibility/2006" xmlns:p14="http://schemas.microsoft.com/office/powerpoint/2010/main">
    <mc:Choice Requires="p14">
      <p:transition spd="slow" p14:dur="2000" advTm="11729"/>
    </mc:Choice>
    <mc:Fallback xmlns="">
      <p:transition spd="slow" advTm="1172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E9810-92C6-47C8-9E11-1B8D881FC200}"/>
              </a:ext>
            </a:extLst>
          </p:cNvPr>
          <p:cNvSpPr>
            <a:spLocks noGrp="1"/>
          </p:cNvSpPr>
          <p:nvPr>
            <p:ph type="title"/>
          </p:nvPr>
        </p:nvSpPr>
        <p:spPr/>
        <p:txBody>
          <a:bodyPr/>
          <a:lstStyle/>
          <a:p>
            <a:r>
              <a:rPr lang="en-US" dirty="0"/>
              <a:t>Health Savings Accounts</a:t>
            </a:r>
          </a:p>
        </p:txBody>
      </p:sp>
      <p:sp>
        <p:nvSpPr>
          <p:cNvPr id="3" name="Content Placeholder 2">
            <a:extLst>
              <a:ext uri="{FF2B5EF4-FFF2-40B4-BE49-F238E27FC236}">
                <a16:creationId xmlns:a16="http://schemas.microsoft.com/office/drawing/2014/main" id="{AB2029C1-C7E4-47D9-A28C-DCB1FC1C793D}"/>
              </a:ext>
            </a:extLst>
          </p:cNvPr>
          <p:cNvSpPr>
            <a:spLocks noGrp="1"/>
          </p:cNvSpPr>
          <p:nvPr>
            <p:ph idx="1"/>
          </p:nvPr>
        </p:nvSpPr>
        <p:spPr/>
        <p:txBody>
          <a:bodyPr/>
          <a:lstStyle/>
          <a:p>
            <a:r>
              <a:rPr lang="en-US" dirty="0"/>
              <a:t>Retirees enrolled in the Savings Plan who are not eligible for Medicare may continue to contribute to their Health Savings Account but cannot do so pretax through PEBA.</a:t>
            </a:r>
          </a:p>
        </p:txBody>
      </p:sp>
      <p:sp>
        <p:nvSpPr>
          <p:cNvPr id="4" name="Slide Number Placeholder 3">
            <a:extLst>
              <a:ext uri="{FF2B5EF4-FFF2-40B4-BE49-F238E27FC236}">
                <a16:creationId xmlns:a16="http://schemas.microsoft.com/office/drawing/2014/main" id="{0F75A0C3-24DD-4990-B91A-1F53B02B3B44}"/>
              </a:ext>
            </a:extLst>
          </p:cNvPr>
          <p:cNvSpPr>
            <a:spLocks noGrp="1"/>
          </p:cNvSpPr>
          <p:nvPr>
            <p:ph type="sldNum" sz="quarter" idx="12"/>
          </p:nvPr>
        </p:nvSpPr>
        <p:spPr/>
        <p:txBody>
          <a:bodyPr/>
          <a:lstStyle/>
          <a:p>
            <a:fld id="{28024367-D536-4F59-B2ED-0E7825EDA9AF}" type="slidenum">
              <a:rPr lang="en-US" smtClean="0"/>
              <a:pPr/>
              <a:t>9</a:t>
            </a:fld>
            <a:endParaRPr lang="en-US" dirty="0"/>
          </a:p>
        </p:txBody>
      </p:sp>
    </p:spTree>
    <p:extLst>
      <p:ext uri="{BB962C8B-B14F-4D97-AF65-F5344CB8AC3E}">
        <p14:creationId xmlns:p14="http://schemas.microsoft.com/office/powerpoint/2010/main" val="3764604331"/>
      </p:ext>
    </p:extLst>
  </p:cSld>
  <p:clrMapOvr>
    <a:masterClrMapping/>
  </p:clrMapOvr>
  <mc:AlternateContent xmlns:mc="http://schemas.openxmlformats.org/markup-compatibility/2006" xmlns:p14="http://schemas.microsoft.com/office/powerpoint/2010/main">
    <mc:Choice Requires="p14">
      <p:transition spd="slow" p14:dur="2000" advTm="12481"/>
    </mc:Choice>
    <mc:Fallback xmlns="">
      <p:transition spd="slow" advTm="12481"/>
    </mc:Fallback>
  </mc:AlternateContent>
</p:sld>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A Academy Presentation Template" id="{7D8D8CA1-4C3F-4D28-ABAA-B51C716A2C21}" vid="{DBC1AEE5-1571-4120-B2C3-2F7D018ACC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BAP PowerPoint Template</Template>
  <TotalTime>7667</TotalTime>
  <Words>347</Words>
  <Application>Microsoft Office PowerPoint</Application>
  <PresentationFormat>On-screen Show (4:3)</PresentationFormat>
  <Paragraphs>50</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Tw Cen MT Condensed</vt:lpstr>
      <vt:lpstr>Office Theme</vt:lpstr>
      <vt:lpstr>Other benefits</vt:lpstr>
      <vt:lpstr>Important information</vt:lpstr>
      <vt:lpstr>Basic Life insurance</vt:lpstr>
      <vt:lpstr>Optional Life insurance</vt:lpstr>
      <vt:lpstr>Dependent Life insurance</vt:lpstr>
      <vt:lpstr>Life insurance premiums in retirement</vt:lpstr>
      <vt:lpstr>Long term disability</vt:lpstr>
      <vt:lpstr>MoneyPlus</vt:lpstr>
      <vt:lpstr>Health Savings Accounts</vt:lpstr>
      <vt:lpstr>PowerPoint Presentation</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Moak</dc:creator>
  <cp:lastModifiedBy>Jessica Moak</cp:lastModifiedBy>
  <cp:revision>117</cp:revision>
  <cp:lastPrinted>2019-12-11T18:59:44Z</cp:lastPrinted>
  <dcterms:created xsi:type="dcterms:W3CDTF">2020-02-04T21:24:40Z</dcterms:created>
  <dcterms:modified xsi:type="dcterms:W3CDTF">2023-12-13T14:36:21Z</dcterms:modified>
</cp:coreProperties>
</file>