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69" r:id="rId2"/>
    <p:sldId id="414" r:id="rId3"/>
    <p:sldId id="439" r:id="rId4"/>
    <p:sldId id="274" r:id="rId5"/>
    <p:sldId id="401" r:id="rId6"/>
    <p:sldId id="402" r:id="rId7"/>
    <p:sldId id="403" r:id="rId8"/>
    <p:sldId id="455" r:id="rId9"/>
    <p:sldId id="408" r:id="rId10"/>
    <p:sldId id="410" r:id="rId11"/>
    <p:sldId id="409" r:id="rId12"/>
    <p:sldId id="404" r:id="rId13"/>
    <p:sldId id="405" r:id="rId14"/>
    <p:sldId id="406" r:id="rId15"/>
    <p:sldId id="411" r:id="rId16"/>
    <p:sldId id="412" r:id="rId17"/>
    <p:sldId id="456" r:id="rId18"/>
    <p:sldId id="407" r:id="rId19"/>
    <p:sldId id="413" r:id="rId20"/>
    <p:sldId id="440" r:id="rId21"/>
    <p:sldId id="263" r:id="rId22"/>
    <p:sldId id="268"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BB91A57E-184C-FACB-45ED-409A8A20A46F}" name="Kevin B. Crosby" initials="KBC" userId="S::rcrosk@peba.sc.gov::61dbe57f-09f3-42b2-bded-ce83a3aa866e" providerId="AD"/>
  <p188:author id="{3E1488EB-4AB2-3F9E-7CFC-191865D8C9BB}" name="Lori A. Black" initials="LAB" userId="S::rblacl@peba.sc.gov::ce3d0310-1744-48c0-ba53-89825765248b"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Jessica Moak" initials="JM" lastIdx="5" clrIdx="1">
    <p:extLst>
      <p:ext uri="{19B8F6BF-5375-455C-9EA6-DF929625EA0E}">
        <p15:presenceInfo xmlns:p15="http://schemas.microsoft.com/office/powerpoint/2012/main" userId="S::rmoakj@peba.sc.gov::aefcb452-2607-4fbc-8c60-dfa075c160aa" providerId="AD"/>
      </p:ext>
    </p:extLst>
  </p:cmAuthor>
  <p:cmAuthor id="3" name="Amber Carter" initials="AC" lastIdx="4" clrIdx="2">
    <p:extLst>
      <p:ext uri="{19B8F6BF-5375-455C-9EA6-DF929625EA0E}">
        <p15:presenceInfo xmlns:p15="http://schemas.microsoft.com/office/powerpoint/2012/main" userId="S::rcarta@peba.sc.gov::eb8527e1-b802-446a-ae79-84550f6beab2" providerId="AD"/>
      </p:ext>
    </p:extLst>
  </p:cmAuthor>
  <p:cmAuthor id="4" name="Paul Graham" initials="PG" lastIdx="2" clrIdx="3">
    <p:extLst>
      <p:ext uri="{19B8F6BF-5375-455C-9EA6-DF929625EA0E}">
        <p15:presenceInfo xmlns:p15="http://schemas.microsoft.com/office/powerpoint/2012/main" userId="S::rgrahp@peba.sc.gov::915614a9-9db6-4b70-b04c-6fa722633c3a" providerId="AD"/>
      </p:ext>
    </p:extLst>
  </p:cmAuthor>
  <p:cmAuthor id="5" name="Jennifer S. Dolder" initials="JSD" lastIdx="6" clrIdx="4">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150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3</a:t>
            </a:fld>
            <a:endParaRPr lang="en-US"/>
          </a:p>
        </p:txBody>
      </p:sp>
    </p:spTree>
    <p:extLst>
      <p:ext uri="{BB962C8B-B14F-4D97-AF65-F5344CB8AC3E}">
        <p14:creationId xmlns:p14="http://schemas.microsoft.com/office/powerpoint/2010/main" val="534369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6C5A97-FE1B-4EFC-9C73-B1258035E011}" type="slidenum">
              <a:rPr lang="en-US" smtClean="0"/>
              <a:t>4</a:t>
            </a:fld>
            <a:endParaRPr lang="en-US"/>
          </a:p>
        </p:txBody>
      </p:sp>
    </p:spTree>
    <p:extLst>
      <p:ext uri="{BB962C8B-B14F-4D97-AF65-F5344CB8AC3E}">
        <p14:creationId xmlns:p14="http://schemas.microsoft.com/office/powerpoint/2010/main" val="2143838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peba.sc.gov/sites/default/files/medicare_handbook.pdf"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peba.sc.gov/sites/default/files/medicare_handbook.pdf"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peba.sc.gov/monthly-premium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hyperlink" Target="https://www.quitnow.net/SCStateHealthPlan" TargetMode="External"/><Relationship Id="rId5" Type="http://schemas.openxmlformats.org/officeDocument/2006/relationships/hyperlink" Target="https://peba.sc.gov/sites/default/files/tobacco_use.pdf" TargetMode="External"/><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s://peba.sc.gov/facts" TargetMode="External"/><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hyperlink" Target="https://statesc.southcarolinablues.com/web/public/statesc/"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uspreventiveservicestaskforce.org/Page/Name/uspstf-a-and-b-recommendations/"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uspreventiveservicestaskforce.org/Page/Name/uspstf-a-and-b-recommendations/"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Retiree health plans</a:t>
            </a:r>
          </a:p>
        </p:txBody>
      </p:sp>
      <p:sp>
        <p:nvSpPr>
          <p:cNvPr id="5" name="Subtitle 4"/>
          <p:cNvSpPr>
            <a:spLocks noGrp="1"/>
          </p:cNvSpPr>
          <p:nvPr>
            <p:ph type="subTitle" idx="1"/>
          </p:nvPr>
        </p:nvSpPr>
        <p:spPr/>
        <p:txBody>
          <a:bodyPr/>
          <a:lstStyle/>
          <a:p>
            <a:r>
              <a:rPr lang="en-US" dirty="0"/>
              <a:t>Get Set for Retirement | Insurance</a:t>
            </a:r>
          </a:p>
          <a:p>
            <a:r>
              <a:rPr lang="en-US" dirty="0"/>
              <a:t>2024</a:t>
            </a:r>
            <a:endParaRPr lang="en-US" dirty="0">
              <a:solidFill>
                <a:srgbClr val="FF0000"/>
              </a:solidFill>
            </a:endParaRP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12124"/>
    </mc:Choice>
    <mc:Fallback xmlns="">
      <p:transition spd="slow" advTm="1212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EC19A-68E3-463D-B257-CB456D05BC53}"/>
              </a:ext>
            </a:extLst>
          </p:cNvPr>
          <p:cNvSpPr>
            <a:spLocks noGrp="1"/>
          </p:cNvSpPr>
          <p:nvPr>
            <p:ph type="title"/>
          </p:nvPr>
        </p:nvSpPr>
        <p:spPr/>
        <p:txBody>
          <a:bodyPr/>
          <a:lstStyle/>
          <a:p>
            <a:r>
              <a:rPr lang="en-US" dirty="0"/>
              <a:t>2024 Medicare benefits</a:t>
            </a:r>
          </a:p>
        </p:txBody>
      </p:sp>
      <p:sp>
        <p:nvSpPr>
          <p:cNvPr id="3" name="Content Placeholder 2">
            <a:extLst>
              <a:ext uri="{FF2B5EF4-FFF2-40B4-BE49-F238E27FC236}">
                <a16:creationId xmlns:a16="http://schemas.microsoft.com/office/drawing/2014/main" id="{98C8B865-22C6-42B8-970C-A4BE6E748899}"/>
              </a:ext>
            </a:extLst>
          </p:cNvPr>
          <p:cNvSpPr>
            <a:spLocks noGrp="1"/>
          </p:cNvSpPr>
          <p:nvPr>
            <p:ph idx="1"/>
          </p:nvPr>
        </p:nvSpPr>
        <p:spPr/>
        <p:txBody>
          <a:bodyPr/>
          <a:lstStyle/>
          <a:p>
            <a:pPr marL="0" indent="0">
              <a:buNone/>
            </a:pPr>
            <a:r>
              <a:rPr lang="en-US" dirty="0"/>
              <a:t>There is no Medicare or Medicare Supplemental Plan coverage outside the U.S. and U.S. territories.</a:t>
            </a:r>
          </a:p>
        </p:txBody>
      </p:sp>
      <p:sp>
        <p:nvSpPr>
          <p:cNvPr id="4" name="Slide Number Placeholder 3">
            <a:extLst>
              <a:ext uri="{FF2B5EF4-FFF2-40B4-BE49-F238E27FC236}">
                <a16:creationId xmlns:a16="http://schemas.microsoft.com/office/drawing/2014/main" id="{C5B7C493-44E3-480E-9160-1FCC7C567DA4}"/>
              </a:ext>
            </a:extLst>
          </p:cNvPr>
          <p:cNvSpPr>
            <a:spLocks noGrp="1"/>
          </p:cNvSpPr>
          <p:nvPr>
            <p:ph type="sldNum" sz="quarter" idx="12"/>
          </p:nvPr>
        </p:nvSpPr>
        <p:spPr/>
        <p:txBody>
          <a:bodyPr/>
          <a:lstStyle/>
          <a:p>
            <a:fld id="{28024367-D536-4F59-B2ED-0E7825EDA9AF}" type="slidenum">
              <a:rPr lang="en-US" smtClean="0"/>
              <a:pPr/>
              <a:t>10</a:t>
            </a:fld>
            <a:endParaRPr lang="en-US" dirty="0"/>
          </a:p>
        </p:txBody>
      </p:sp>
      <p:graphicFrame>
        <p:nvGraphicFramePr>
          <p:cNvPr id="5" name="Content Placeholder 5">
            <a:extLst>
              <a:ext uri="{FF2B5EF4-FFF2-40B4-BE49-F238E27FC236}">
                <a16:creationId xmlns:a16="http://schemas.microsoft.com/office/drawing/2014/main" id="{DE134844-1A09-40ED-B252-1738E482982E}"/>
              </a:ext>
            </a:extLst>
          </p:cNvPr>
          <p:cNvGraphicFramePr>
            <a:graphicFrameLocks/>
          </p:cNvGraphicFramePr>
          <p:nvPr>
            <p:extLst>
              <p:ext uri="{D42A27DB-BD31-4B8C-83A1-F6EECF244321}">
                <p14:modId xmlns:p14="http://schemas.microsoft.com/office/powerpoint/2010/main" val="2047405149"/>
              </p:ext>
            </p:extLst>
          </p:nvPr>
        </p:nvGraphicFramePr>
        <p:xfrm>
          <a:off x="457197" y="2055976"/>
          <a:ext cx="8229600" cy="1828807"/>
        </p:xfrm>
        <a:graphic>
          <a:graphicData uri="http://schemas.openxmlformats.org/drawingml/2006/table">
            <a:tbl>
              <a:tblPr firstRow="1" bandRow="1">
                <a:tableStyleId>{073A0DAA-6AF3-43AB-8588-CEC1D06C72B9}</a:tableStyleId>
              </a:tblPr>
              <a:tblGrid>
                <a:gridCol w="4112579">
                  <a:extLst>
                    <a:ext uri="{9D8B030D-6E8A-4147-A177-3AD203B41FA5}">
                      <a16:colId xmlns:a16="http://schemas.microsoft.com/office/drawing/2014/main" val="20000"/>
                    </a:ext>
                  </a:extLst>
                </a:gridCol>
                <a:gridCol w="4117021">
                  <a:extLst>
                    <a:ext uri="{9D8B030D-6E8A-4147-A177-3AD203B41FA5}">
                      <a16:colId xmlns:a16="http://schemas.microsoft.com/office/drawing/2014/main" val="20001"/>
                    </a:ext>
                  </a:extLst>
                </a:gridCol>
              </a:tblGrid>
              <a:tr h="365773">
                <a:tc>
                  <a:txBody>
                    <a:bodyPr/>
                    <a:lstStyle/>
                    <a:p>
                      <a:pPr algn="ctr"/>
                      <a:r>
                        <a:rPr lang="en-US" sz="1800" dirty="0"/>
                        <a:t>Part A (hospital</a:t>
                      </a:r>
                      <a:r>
                        <a:rPr lang="en-US" sz="1800" baseline="0" dirty="0"/>
                        <a:t> benefits)</a:t>
                      </a:r>
                      <a:endParaRPr lang="en-US" sz="1800" dirty="0"/>
                    </a:p>
                  </a:txBody>
                  <a:tcPr marL="91429" marR="91429" marT="45730" marB="4573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p>
                      <a:pPr algn="ctr"/>
                      <a:r>
                        <a:rPr lang="en-US" sz="1800" dirty="0"/>
                        <a:t>Part B (medical</a:t>
                      </a:r>
                      <a:r>
                        <a:rPr lang="en-US" sz="1800" baseline="0" dirty="0"/>
                        <a:t> benefits)</a:t>
                      </a:r>
                      <a:endParaRPr lang="en-US" sz="1800" dirty="0"/>
                    </a:p>
                  </a:txBody>
                  <a:tcPr marL="91429" marR="91429" marT="45730" marB="4573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1463027">
                <a:tc>
                  <a:txBody>
                    <a:bodyPr/>
                    <a:lstStyle/>
                    <a:p>
                      <a:pPr marL="285750" indent="-285750">
                        <a:buFont typeface="Arial" panose="020B0604020202020204" pitchFamily="34" charset="0"/>
                        <a:buChar char="•"/>
                      </a:pPr>
                      <a:r>
                        <a:rPr lang="en-US" sz="1800" dirty="0">
                          <a:solidFill>
                            <a:schemeClr val="tx2"/>
                          </a:solidFill>
                        </a:rPr>
                        <a:t>$1,632 deductible per benefit period.</a:t>
                      </a:r>
                      <a:r>
                        <a:rPr lang="en-US" sz="1800" baseline="30000" dirty="0">
                          <a:solidFill>
                            <a:schemeClr val="tx2"/>
                          </a:solidFill>
                        </a:rPr>
                        <a:t>1</a:t>
                      </a:r>
                    </a:p>
                    <a:p>
                      <a:pPr marL="285750" indent="-285750">
                        <a:buFont typeface="Arial" panose="020B0604020202020204" pitchFamily="34" charset="0"/>
                        <a:buChar char="•"/>
                      </a:pPr>
                      <a:r>
                        <a:rPr lang="en-US" sz="1800" dirty="0">
                          <a:solidFill>
                            <a:schemeClr val="tx2"/>
                          </a:solidFill>
                        </a:rPr>
                        <a:t>No monthly premium if enough work</a:t>
                      </a:r>
                      <a:r>
                        <a:rPr lang="en-US" sz="1800" baseline="0" dirty="0">
                          <a:solidFill>
                            <a:schemeClr val="tx2"/>
                          </a:solidFill>
                        </a:rPr>
                        <a:t> </a:t>
                      </a:r>
                      <a:br>
                        <a:rPr lang="en-US" sz="1800" baseline="0" dirty="0">
                          <a:solidFill>
                            <a:schemeClr val="tx2"/>
                          </a:solidFill>
                        </a:rPr>
                      </a:br>
                      <a:r>
                        <a:rPr lang="en-US" sz="1800" baseline="0" dirty="0">
                          <a:solidFill>
                            <a:schemeClr val="tx2"/>
                          </a:solidFill>
                        </a:rPr>
                        <a:t>credits established.</a:t>
                      </a:r>
                      <a:endParaRPr lang="en-US" sz="1800" dirty="0">
                        <a:solidFill>
                          <a:schemeClr val="tx2"/>
                        </a:solidFill>
                      </a:endParaRPr>
                    </a:p>
                  </a:txBody>
                  <a:tcPr marL="91429" marR="91429" marT="45730" marB="45730">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285750" indent="-285750">
                        <a:buFont typeface="Arial" panose="020B0604020202020204" pitchFamily="34" charset="0"/>
                        <a:buChar char="•"/>
                      </a:pPr>
                      <a:r>
                        <a:rPr lang="en-US" sz="1800" dirty="0">
                          <a:solidFill>
                            <a:schemeClr val="tx2"/>
                          </a:solidFill>
                        </a:rPr>
                        <a:t>$240 annual deductible.</a:t>
                      </a:r>
                      <a:r>
                        <a:rPr lang="en-US" sz="1800" baseline="30000" dirty="0">
                          <a:solidFill>
                            <a:schemeClr val="tx2"/>
                          </a:solidFill>
                        </a:rPr>
                        <a:t>1</a:t>
                      </a:r>
                    </a:p>
                    <a:p>
                      <a:pPr marL="285750" indent="-285750">
                        <a:buFont typeface="Arial" panose="020B0604020202020204" pitchFamily="34" charset="0"/>
                        <a:buChar char="•"/>
                      </a:pPr>
                      <a:r>
                        <a:rPr lang="en-US" sz="1800" dirty="0">
                          <a:solidFill>
                            <a:schemeClr val="tx2"/>
                          </a:solidFill>
                        </a:rPr>
                        <a:t>$174.70 (standard monthly premium</a:t>
                      </a:r>
                      <a:r>
                        <a:rPr lang="en-US" sz="1800" baseline="0" dirty="0">
                          <a:solidFill>
                            <a:schemeClr val="tx2"/>
                          </a:solidFill>
                        </a:rPr>
                        <a:t> </a:t>
                      </a:r>
                      <a:r>
                        <a:rPr lang="en-US" sz="1800" dirty="0">
                          <a:solidFill>
                            <a:schemeClr val="tx2"/>
                          </a:solidFill>
                        </a:rPr>
                        <a:t>as determined by Medicare).</a:t>
                      </a:r>
                    </a:p>
                    <a:p>
                      <a:pPr marL="285750" indent="-285750">
                        <a:buFont typeface="Arial" panose="020B0604020202020204" pitchFamily="34" charset="0"/>
                        <a:buChar char="•"/>
                      </a:pPr>
                      <a:r>
                        <a:rPr lang="en-US" sz="1800" dirty="0">
                          <a:solidFill>
                            <a:schemeClr val="tx2"/>
                          </a:solidFill>
                        </a:rPr>
                        <a:t>Plan pays 80% of approved charges.</a:t>
                      </a:r>
                    </a:p>
                  </a:txBody>
                  <a:tcPr marL="91429" marR="91429" marT="45730" marB="45730">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6" name="TextBox 5">
            <a:extLst>
              <a:ext uri="{FF2B5EF4-FFF2-40B4-BE49-F238E27FC236}">
                <a16:creationId xmlns:a16="http://schemas.microsoft.com/office/drawing/2014/main" id="{BF22CD0D-92AF-44B1-BF64-38C71647B6B1}"/>
              </a:ext>
            </a:extLst>
          </p:cNvPr>
          <p:cNvSpPr txBox="1">
            <a:spLocks noChangeArrowheads="1"/>
          </p:cNvSpPr>
          <p:nvPr/>
        </p:nvSpPr>
        <p:spPr bwMode="auto">
          <a:xfrm>
            <a:off x="457197" y="6045010"/>
            <a:ext cx="822959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00" baseline="30000" dirty="0">
                <a:solidFill>
                  <a:schemeClr val="tx2"/>
                </a:solidFill>
              </a:rPr>
              <a:t>1</a:t>
            </a:r>
            <a:r>
              <a:rPr lang="en-US" altLang="en-US" sz="1000" dirty="0">
                <a:solidFill>
                  <a:schemeClr val="tx2"/>
                </a:solidFill>
              </a:rPr>
              <a:t>Medicare deductibles are subject to change.</a:t>
            </a:r>
          </a:p>
        </p:txBody>
      </p:sp>
    </p:spTree>
    <p:extLst>
      <p:ext uri="{BB962C8B-B14F-4D97-AF65-F5344CB8AC3E}">
        <p14:creationId xmlns:p14="http://schemas.microsoft.com/office/powerpoint/2010/main" val="2722451550"/>
      </p:ext>
    </p:extLst>
  </p:cSld>
  <p:clrMapOvr>
    <a:masterClrMapping/>
  </p:clrMapOvr>
  <mc:AlternateContent xmlns:mc="http://schemas.openxmlformats.org/markup-compatibility/2006" xmlns:p14="http://schemas.microsoft.com/office/powerpoint/2010/main">
    <mc:Choice Requires="p14">
      <p:transition spd="slow" p14:dur="2000" advTm="17101"/>
    </mc:Choice>
    <mc:Fallback xmlns="">
      <p:transition spd="slow" advTm="1710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017318E-B8B9-42BC-AAD0-4E5E152C28E2}"/>
              </a:ext>
            </a:extLst>
          </p:cNvPr>
          <p:cNvSpPr>
            <a:spLocks noGrp="1"/>
          </p:cNvSpPr>
          <p:nvPr>
            <p:ph sz="half" idx="1"/>
          </p:nvPr>
        </p:nvSpPr>
        <p:spPr/>
        <p:txBody>
          <a:bodyPr/>
          <a:lstStyle/>
          <a:p>
            <a:r>
              <a:rPr lang="en-US" dirty="0"/>
              <a:t>You must notify PEBA and provide a copy of your Medicare card.</a:t>
            </a:r>
          </a:p>
          <a:p>
            <a:r>
              <a:rPr lang="en-US" dirty="0"/>
              <a:t>You can change health plans within 31 days of Medicare Part A eligibility.</a:t>
            </a:r>
          </a:p>
          <a:p>
            <a:endParaRPr lang="en-US" dirty="0"/>
          </a:p>
        </p:txBody>
      </p:sp>
      <p:sp>
        <p:nvSpPr>
          <p:cNvPr id="4" name="Slide Number Placeholder 3">
            <a:extLst>
              <a:ext uri="{FF2B5EF4-FFF2-40B4-BE49-F238E27FC236}">
                <a16:creationId xmlns:a16="http://schemas.microsoft.com/office/drawing/2014/main" id="{CF50EB0D-93D8-4CCF-AF91-991A67DFB32B}"/>
              </a:ext>
            </a:extLst>
          </p:cNvPr>
          <p:cNvSpPr>
            <a:spLocks noGrp="1"/>
          </p:cNvSpPr>
          <p:nvPr>
            <p:ph type="sldNum" sz="quarter" idx="12"/>
          </p:nvPr>
        </p:nvSpPr>
        <p:spPr/>
        <p:txBody>
          <a:bodyPr/>
          <a:lstStyle/>
          <a:p>
            <a:fld id="{28024367-D536-4F59-B2ED-0E7825EDA9AF}" type="slidenum">
              <a:rPr lang="en-US" smtClean="0"/>
              <a:pPr/>
              <a:t>11</a:t>
            </a:fld>
            <a:endParaRPr lang="en-US" dirty="0"/>
          </a:p>
        </p:txBody>
      </p:sp>
      <p:sp>
        <p:nvSpPr>
          <p:cNvPr id="2" name="Title 1">
            <a:extLst>
              <a:ext uri="{FF2B5EF4-FFF2-40B4-BE49-F238E27FC236}">
                <a16:creationId xmlns:a16="http://schemas.microsoft.com/office/drawing/2014/main" id="{2C372F07-87DC-47A8-824F-7640FAE5E259}"/>
              </a:ext>
            </a:extLst>
          </p:cNvPr>
          <p:cNvSpPr>
            <a:spLocks noGrp="1"/>
          </p:cNvSpPr>
          <p:nvPr>
            <p:ph type="title"/>
          </p:nvPr>
        </p:nvSpPr>
        <p:spPr/>
        <p:txBody>
          <a:bodyPr/>
          <a:lstStyle/>
          <a:p>
            <a:r>
              <a:rPr lang="en-US" dirty="0"/>
              <a:t>Becoming Medicare-eligible before age 65</a:t>
            </a:r>
          </a:p>
        </p:txBody>
      </p:sp>
      <p:pic>
        <p:nvPicPr>
          <p:cNvPr id="7" name="Picture 6">
            <a:extLst>
              <a:ext uri="{FF2B5EF4-FFF2-40B4-BE49-F238E27FC236}">
                <a16:creationId xmlns:a16="http://schemas.microsoft.com/office/drawing/2014/main" id="{89E65694-B85B-497A-BDFD-C7C762826D80}"/>
              </a:ext>
            </a:extLst>
          </p:cNvPr>
          <p:cNvPicPr>
            <a:picLocks noChangeAspect="1"/>
          </p:cNvPicPr>
          <p:nvPr/>
        </p:nvPicPr>
        <p:blipFill>
          <a:blip r:embed="rId2"/>
          <a:stretch>
            <a:fillRect/>
          </a:stretch>
        </p:blipFill>
        <p:spPr>
          <a:xfrm>
            <a:off x="4800600" y="1261872"/>
            <a:ext cx="3095625" cy="1949450"/>
          </a:xfrm>
          <a:prstGeom prst="rect">
            <a:avLst/>
          </a:prstGeom>
          <a:ln>
            <a:solidFill>
              <a:schemeClr val="bg2"/>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161271551"/>
      </p:ext>
    </p:extLst>
  </p:cSld>
  <p:clrMapOvr>
    <a:masterClrMapping/>
  </p:clrMapOvr>
  <mc:AlternateContent xmlns:mc="http://schemas.openxmlformats.org/markup-compatibility/2006" xmlns:p14="http://schemas.microsoft.com/office/powerpoint/2010/main">
    <mc:Choice Requires="p14">
      <p:transition spd="slow" p14:dur="2000" advTm="15200"/>
    </mc:Choice>
    <mc:Fallback xmlns="">
      <p:transition spd="slow" advTm="152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780BF-6435-4902-AD0B-1C2F30F91AD5}"/>
              </a:ext>
            </a:extLst>
          </p:cNvPr>
          <p:cNvSpPr>
            <a:spLocks noGrp="1"/>
          </p:cNvSpPr>
          <p:nvPr>
            <p:ph type="title"/>
          </p:nvPr>
        </p:nvSpPr>
        <p:spPr/>
        <p:txBody>
          <a:bodyPr/>
          <a:lstStyle/>
          <a:p>
            <a:r>
              <a:rPr lang="en-US" dirty="0"/>
              <a:t>Medicare-eligible health plan choices in retirement</a:t>
            </a:r>
          </a:p>
        </p:txBody>
      </p:sp>
      <p:sp>
        <p:nvSpPr>
          <p:cNvPr id="3" name="Content Placeholder 2">
            <a:extLst>
              <a:ext uri="{FF2B5EF4-FFF2-40B4-BE49-F238E27FC236}">
                <a16:creationId xmlns:a16="http://schemas.microsoft.com/office/drawing/2014/main" id="{CBC4BBB3-D0AC-4C6E-955A-CA03CCD39617}"/>
              </a:ext>
            </a:extLst>
          </p:cNvPr>
          <p:cNvSpPr>
            <a:spLocks noGrp="1"/>
          </p:cNvSpPr>
          <p:nvPr>
            <p:ph idx="1"/>
          </p:nvPr>
        </p:nvSpPr>
        <p:spPr/>
        <p:txBody>
          <a:bodyPr/>
          <a:lstStyle/>
          <a:p>
            <a:r>
              <a:rPr lang="en-US" dirty="0"/>
              <a:t>State Health Plan, which includes prescription benefits.</a:t>
            </a:r>
          </a:p>
          <a:p>
            <a:pPr lvl="1"/>
            <a:r>
              <a:rPr lang="en-US" dirty="0"/>
              <a:t>Medicare Supplemental Plan.</a:t>
            </a:r>
          </a:p>
          <a:p>
            <a:pPr lvl="1"/>
            <a:r>
              <a:rPr lang="en-US" dirty="0"/>
              <a:t>Carve-out Plan.</a:t>
            </a:r>
          </a:p>
          <a:p>
            <a:r>
              <a:rPr lang="en-US" dirty="0"/>
              <a:t>See </a:t>
            </a:r>
            <a:r>
              <a:rPr lang="en-US" i="1" dirty="0">
                <a:hlinkClick r:id="rId2"/>
              </a:rPr>
              <a:t>Insurance Coverage for the Medicare-eligible</a:t>
            </a:r>
            <a:r>
              <a:rPr lang="en-US" dirty="0">
                <a:hlinkClick r:id="rId2"/>
              </a:rPr>
              <a:t> </a:t>
            </a:r>
            <a:r>
              <a:rPr lang="en-US" i="1" dirty="0">
                <a:hlinkClick r:id="rId2"/>
              </a:rPr>
              <a:t>Member</a:t>
            </a:r>
            <a:r>
              <a:rPr lang="en-US" dirty="0"/>
              <a:t> handbook for detailed information.</a:t>
            </a:r>
          </a:p>
          <a:p>
            <a:endParaRPr lang="en-US" dirty="0"/>
          </a:p>
        </p:txBody>
      </p:sp>
      <p:sp>
        <p:nvSpPr>
          <p:cNvPr id="4" name="Slide Number Placeholder 3">
            <a:extLst>
              <a:ext uri="{FF2B5EF4-FFF2-40B4-BE49-F238E27FC236}">
                <a16:creationId xmlns:a16="http://schemas.microsoft.com/office/drawing/2014/main" id="{A6B0D903-64DF-47A3-B5B1-750AB7E02DCF}"/>
              </a:ext>
            </a:extLst>
          </p:cNvPr>
          <p:cNvSpPr>
            <a:spLocks noGrp="1"/>
          </p:cNvSpPr>
          <p:nvPr>
            <p:ph type="sldNum" sz="quarter" idx="12"/>
          </p:nvPr>
        </p:nvSpPr>
        <p:spPr/>
        <p:txBody>
          <a:bodyPr/>
          <a:lstStyle/>
          <a:p>
            <a:fld id="{28024367-D536-4F59-B2ED-0E7825EDA9AF}" type="slidenum">
              <a:rPr lang="en-US" smtClean="0"/>
              <a:pPr/>
              <a:t>12</a:t>
            </a:fld>
            <a:endParaRPr lang="en-US" dirty="0"/>
          </a:p>
        </p:txBody>
      </p:sp>
    </p:spTree>
    <p:extLst>
      <p:ext uri="{BB962C8B-B14F-4D97-AF65-F5344CB8AC3E}">
        <p14:creationId xmlns:p14="http://schemas.microsoft.com/office/powerpoint/2010/main" val="2777941943"/>
      </p:ext>
    </p:extLst>
  </p:cSld>
  <p:clrMapOvr>
    <a:masterClrMapping/>
  </p:clrMapOvr>
  <mc:AlternateContent xmlns:mc="http://schemas.openxmlformats.org/markup-compatibility/2006" xmlns:p14="http://schemas.microsoft.com/office/powerpoint/2010/main">
    <mc:Choice Requires="p14">
      <p:transition spd="slow" p14:dur="2000" advTm="17126"/>
    </mc:Choice>
    <mc:Fallback xmlns="">
      <p:transition spd="slow" advTm="1712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F3A76-9121-4ABA-9F25-B7FCB9E381CC}"/>
              </a:ext>
            </a:extLst>
          </p:cNvPr>
          <p:cNvSpPr>
            <a:spLocks noGrp="1"/>
          </p:cNvSpPr>
          <p:nvPr>
            <p:ph type="title"/>
          </p:nvPr>
        </p:nvSpPr>
        <p:spPr/>
        <p:txBody>
          <a:bodyPr/>
          <a:lstStyle/>
          <a:p>
            <a:r>
              <a:rPr lang="en-US" dirty="0"/>
              <a:t>2024 Medicare Supplemental Plan benefits</a:t>
            </a:r>
          </a:p>
        </p:txBody>
      </p:sp>
      <p:sp>
        <p:nvSpPr>
          <p:cNvPr id="3" name="Content Placeholder 2">
            <a:extLst>
              <a:ext uri="{FF2B5EF4-FFF2-40B4-BE49-F238E27FC236}">
                <a16:creationId xmlns:a16="http://schemas.microsoft.com/office/drawing/2014/main" id="{4DD56034-746A-450B-BAFA-8E37B29463FD}"/>
              </a:ext>
            </a:extLst>
          </p:cNvPr>
          <p:cNvSpPr>
            <a:spLocks noGrp="1"/>
          </p:cNvSpPr>
          <p:nvPr>
            <p:ph idx="1"/>
          </p:nvPr>
        </p:nvSpPr>
        <p:spPr/>
        <p:txBody>
          <a:bodyPr/>
          <a:lstStyle/>
          <a:p>
            <a:r>
              <a:rPr lang="en-US" dirty="0"/>
              <a:t>Pays Medicare Part A deductible ($1,632).</a:t>
            </a:r>
            <a:r>
              <a:rPr lang="en-US" baseline="30000" dirty="0"/>
              <a:t>1</a:t>
            </a:r>
          </a:p>
          <a:p>
            <a:r>
              <a:rPr lang="en-US" dirty="0"/>
              <a:t>Pays Medicare Part B deductible ($240).</a:t>
            </a:r>
            <a:r>
              <a:rPr lang="en-US" baseline="30000" dirty="0"/>
              <a:t>1</a:t>
            </a:r>
            <a:endParaRPr lang="en-US" dirty="0"/>
          </a:p>
          <a:p>
            <a:r>
              <a:rPr lang="en-US" dirty="0"/>
              <a:t>Pays Medicare coinsurance, up to 100% of Medicare-approved charges.</a:t>
            </a:r>
          </a:p>
          <a:p>
            <a:r>
              <a:rPr lang="en-US" dirty="0"/>
              <a:t>Offers no coverage outside the U.S.</a:t>
            </a:r>
          </a:p>
          <a:p>
            <a:r>
              <a:rPr lang="en-US" dirty="0"/>
              <a:t>Includes prescription drug benefit.</a:t>
            </a:r>
          </a:p>
          <a:p>
            <a:r>
              <a:rPr lang="en-US" dirty="0"/>
              <a:t>Claims for non-Medicare subscribers are processed under the Standard Plan.</a:t>
            </a:r>
          </a:p>
          <a:p>
            <a:endParaRPr lang="en-US" dirty="0"/>
          </a:p>
        </p:txBody>
      </p:sp>
      <p:sp>
        <p:nvSpPr>
          <p:cNvPr id="4" name="Slide Number Placeholder 3">
            <a:extLst>
              <a:ext uri="{FF2B5EF4-FFF2-40B4-BE49-F238E27FC236}">
                <a16:creationId xmlns:a16="http://schemas.microsoft.com/office/drawing/2014/main" id="{A5FCAC90-68E7-4113-A1CE-92E1D41C293F}"/>
              </a:ext>
            </a:extLst>
          </p:cNvPr>
          <p:cNvSpPr>
            <a:spLocks noGrp="1"/>
          </p:cNvSpPr>
          <p:nvPr>
            <p:ph type="sldNum" sz="quarter" idx="12"/>
          </p:nvPr>
        </p:nvSpPr>
        <p:spPr/>
        <p:txBody>
          <a:bodyPr/>
          <a:lstStyle/>
          <a:p>
            <a:fld id="{28024367-D536-4F59-B2ED-0E7825EDA9AF}" type="slidenum">
              <a:rPr lang="en-US" smtClean="0"/>
              <a:pPr/>
              <a:t>13</a:t>
            </a:fld>
            <a:endParaRPr lang="en-US" dirty="0"/>
          </a:p>
        </p:txBody>
      </p:sp>
      <p:sp>
        <p:nvSpPr>
          <p:cNvPr id="5" name="TextBox 4">
            <a:extLst>
              <a:ext uri="{FF2B5EF4-FFF2-40B4-BE49-F238E27FC236}">
                <a16:creationId xmlns:a16="http://schemas.microsoft.com/office/drawing/2014/main" id="{33F02C43-0025-4C01-894D-E2F0D4A19563}"/>
              </a:ext>
            </a:extLst>
          </p:cNvPr>
          <p:cNvSpPr txBox="1">
            <a:spLocks noChangeArrowheads="1"/>
          </p:cNvSpPr>
          <p:nvPr/>
        </p:nvSpPr>
        <p:spPr bwMode="auto">
          <a:xfrm>
            <a:off x="457198" y="6045010"/>
            <a:ext cx="822959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00" baseline="30000" dirty="0">
                <a:solidFill>
                  <a:schemeClr val="tx2"/>
                </a:solidFill>
              </a:rPr>
              <a:t>1</a:t>
            </a:r>
            <a:r>
              <a:rPr lang="en-US" altLang="en-US" sz="1000" dirty="0">
                <a:solidFill>
                  <a:schemeClr val="tx2"/>
                </a:solidFill>
              </a:rPr>
              <a:t>Medicare deductibles are subject to change.</a:t>
            </a:r>
          </a:p>
        </p:txBody>
      </p:sp>
    </p:spTree>
    <p:extLst>
      <p:ext uri="{BB962C8B-B14F-4D97-AF65-F5344CB8AC3E}">
        <p14:creationId xmlns:p14="http://schemas.microsoft.com/office/powerpoint/2010/main" val="699233600"/>
      </p:ext>
    </p:extLst>
  </p:cSld>
  <p:clrMapOvr>
    <a:masterClrMapping/>
  </p:clrMapOvr>
  <mc:AlternateContent xmlns:mc="http://schemas.openxmlformats.org/markup-compatibility/2006" xmlns:p14="http://schemas.microsoft.com/office/powerpoint/2010/main">
    <mc:Choice Requires="p14">
      <p:transition spd="slow" p14:dur="2000" advTm="43977"/>
    </mc:Choice>
    <mc:Fallback xmlns="">
      <p:transition spd="slow" advTm="4397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A5B7B-1712-4A9C-82C8-07173F218C60}"/>
              </a:ext>
            </a:extLst>
          </p:cNvPr>
          <p:cNvSpPr>
            <a:spLocks noGrp="1"/>
          </p:cNvSpPr>
          <p:nvPr>
            <p:ph type="title"/>
          </p:nvPr>
        </p:nvSpPr>
        <p:spPr/>
        <p:txBody>
          <a:bodyPr>
            <a:normAutofit fontScale="90000"/>
          </a:bodyPr>
          <a:lstStyle/>
          <a:p>
            <a:r>
              <a:rPr lang="en-US" dirty="0"/>
              <a:t>Automatic enrollment in the Medicare Supplemental Plan</a:t>
            </a:r>
          </a:p>
        </p:txBody>
      </p:sp>
      <p:sp>
        <p:nvSpPr>
          <p:cNvPr id="3" name="Content Placeholder 2">
            <a:extLst>
              <a:ext uri="{FF2B5EF4-FFF2-40B4-BE49-F238E27FC236}">
                <a16:creationId xmlns:a16="http://schemas.microsoft.com/office/drawing/2014/main" id="{A22CB4AA-38F2-4688-A979-00C45C38AE22}"/>
              </a:ext>
            </a:extLst>
          </p:cNvPr>
          <p:cNvSpPr>
            <a:spLocks noGrp="1"/>
          </p:cNvSpPr>
          <p:nvPr>
            <p:ph idx="1"/>
          </p:nvPr>
        </p:nvSpPr>
        <p:spPr/>
        <p:txBody>
          <a:bodyPr/>
          <a:lstStyle/>
          <a:p>
            <a:r>
              <a:rPr lang="en-US" dirty="0"/>
              <a:t>Automatic enrollment at age 65 for those who participate in the State Health Plan.</a:t>
            </a:r>
          </a:p>
          <a:p>
            <a:r>
              <a:rPr lang="en-US" dirty="0"/>
              <a:t>PEBA sends you a notification three months before your 65</a:t>
            </a:r>
            <a:r>
              <a:rPr lang="en-US" baseline="30000" dirty="0"/>
              <a:t>th</a:t>
            </a:r>
            <a:r>
              <a:rPr lang="en-US" dirty="0"/>
              <a:t> birthday. </a:t>
            </a:r>
          </a:p>
          <a:p>
            <a:r>
              <a:rPr lang="en-US" dirty="0"/>
              <a:t>Can choose to opt out of the Medicare Supplemental Plan and be covered under the Carve-out Plan.</a:t>
            </a:r>
          </a:p>
          <a:p>
            <a:r>
              <a:rPr lang="en-US" dirty="0"/>
              <a:t>Medicare will be primary whether you opt out</a:t>
            </a:r>
            <a:r>
              <a:rPr lang="en-US" dirty="0">
                <a:solidFill>
                  <a:srgbClr val="FF0000"/>
                </a:solidFill>
              </a:rPr>
              <a:t> </a:t>
            </a:r>
            <a:r>
              <a:rPr lang="en-US" dirty="0"/>
              <a:t>as long as you are not working in an insurance-eligible position on active coverage.</a:t>
            </a:r>
          </a:p>
          <a:p>
            <a:pPr lvl="1"/>
            <a:r>
              <a:rPr lang="en-US" dirty="0"/>
              <a:t>If you enroll in the Carve-out Plan in retirement, Medicare will still pay first toward your expenses. </a:t>
            </a:r>
          </a:p>
          <a:p>
            <a:endParaRPr lang="en-US" dirty="0"/>
          </a:p>
        </p:txBody>
      </p:sp>
      <p:sp>
        <p:nvSpPr>
          <p:cNvPr id="4" name="Slide Number Placeholder 3">
            <a:extLst>
              <a:ext uri="{FF2B5EF4-FFF2-40B4-BE49-F238E27FC236}">
                <a16:creationId xmlns:a16="http://schemas.microsoft.com/office/drawing/2014/main" id="{66CF6081-FAD6-4957-8206-A51C53FC2DBE}"/>
              </a:ext>
            </a:extLst>
          </p:cNvPr>
          <p:cNvSpPr>
            <a:spLocks noGrp="1"/>
          </p:cNvSpPr>
          <p:nvPr>
            <p:ph type="sldNum" sz="quarter" idx="12"/>
          </p:nvPr>
        </p:nvSpPr>
        <p:spPr/>
        <p:txBody>
          <a:bodyPr/>
          <a:lstStyle/>
          <a:p>
            <a:fld id="{28024367-D536-4F59-B2ED-0E7825EDA9AF}" type="slidenum">
              <a:rPr lang="en-US" smtClean="0"/>
              <a:pPr/>
              <a:t>14</a:t>
            </a:fld>
            <a:endParaRPr lang="en-US" dirty="0"/>
          </a:p>
        </p:txBody>
      </p:sp>
    </p:spTree>
    <p:extLst>
      <p:ext uri="{BB962C8B-B14F-4D97-AF65-F5344CB8AC3E}">
        <p14:creationId xmlns:p14="http://schemas.microsoft.com/office/powerpoint/2010/main" val="4167149306"/>
      </p:ext>
    </p:extLst>
  </p:cSld>
  <p:clrMapOvr>
    <a:masterClrMapping/>
  </p:clrMapOvr>
  <mc:AlternateContent xmlns:mc="http://schemas.openxmlformats.org/markup-compatibility/2006" xmlns:p14="http://schemas.microsoft.com/office/powerpoint/2010/main">
    <mc:Choice Requires="p14">
      <p:transition spd="slow" p14:dur="2000" advTm="34615"/>
    </mc:Choice>
    <mc:Fallback xmlns="">
      <p:transition spd="slow" advTm="3461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02A042-AA9D-4C33-ADD7-6D0BEF4C092B}"/>
              </a:ext>
            </a:extLst>
          </p:cNvPr>
          <p:cNvSpPr>
            <a:spLocks noGrp="1"/>
          </p:cNvSpPr>
          <p:nvPr>
            <p:ph type="sldNum" sz="quarter" idx="12"/>
          </p:nvPr>
        </p:nvSpPr>
        <p:spPr/>
        <p:txBody>
          <a:bodyPr/>
          <a:lstStyle/>
          <a:p>
            <a:fld id="{28024367-D536-4F59-B2ED-0E7825EDA9AF}" type="slidenum">
              <a:rPr lang="en-US" smtClean="0"/>
              <a:pPr/>
              <a:t>15</a:t>
            </a:fld>
            <a:endParaRPr lang="en-US" dirty="0"/>
          </a:p>
        </p:txBody>
      </p:sp>
      <p:sp>
        <p:nvSpPr>
          <p:cNvPr id="2" name="Title 1">
            <a:extLst>
              <a:ext uri="{FF2B5EF4-FFF2-40B4-BE49-F238E27FC236}">
                <a16:creationId xmlns:a16="http://schemas.microsoft.com/office/drawing/2014/main" id="{5DBC1FAF-B04D-4F09-8DB2-8714697F3FEC}"/>
              </a:ext>
            </a:extLst>
          </p:cNvPr>
          <p:cNvSpPr>
            <a:spLocks noGrp="1"/>
          </p:cNvSpPr>
          <p:nvPr>
            <p:ph type="title"/>
          </p:nvPr>
        </p:nvSpPr>
        <p:spPr/>
        <p:txBody>
          <a:bodyPr/>
          <a:lstStyle/>
          <a:p>
            <a:r>
              <a:rPr lang="en-US" dirty="0"/>
              <a:t>2024 Medicare Supplemental Plan benefits example</a:t>
            </a:r>
          </a:p>
        </p:txBody>
      </p:sp>
      <p:graphicFrame>
        <p:nvGraphicFramePr>
          <p:cNvPr id="8" name="Content Placeholder 5">
            <a:extLst>
              <a:ext uri="{FF2B5EF4-FFF2-40B4-BE49-F238E27FC236}">
                <a16:creationId xmlns:a16="http://schemas.microsoft.com/office/drawing/2014/main" id="{9FE0D406-D41D-4239-9F13-15E6C313829F}"/>
              </a:ext>
            </a:extLst>
          </p:cNvPr>
          <p:cNvGraphicFramePr>
            <a:graphicFrameLocks noGrp="1"/>
          </p:cNvGraphicFramePr>
          <p:nvPr>
            <p:ph sz="half" idx="2"/>
            <p:extLst>
              <p:ext uri="{D42A27DB-BD31-4B8C-83A1-F6EECF244321}">
                <p14:modId xmlns:p14="http://schemas.microsoft.com/office/powerpoint/2010/main" val="2811761977"/>
              </p:ext>
            </p:extLst>
          </p:nvPr>
        </p:nvGraphicFramePr>
        <p:xfrm>
          <a:off x="4800600" y="1262063"/>
          <a:ext cx="3969785" cy="1889170"/>
        </p:xfrm>
        <a:graphic>
          <a:graphicData uri="http://schemas.openxmlformats.org/drawingml/2006/table">
            <a:tbl>
              <a:tblPr firstRow="1" bandRow="1">
                <a:tableStyleId>{5940675A-B579-460E-94D1-54222C63F5DA}</a:tableStyleId>
              </a:tblPr>
              <a:tblGrid>
                <a:gridCol w="3055385">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579039">
                <a:tc gridSpan="2">
                  <a:txBody>
                    <a:bodyPr/>
                    <a:lstStyle/>
                    <a:p>
                      <a:pPr algn="l"/>
                      <a:r>
                        <a:rPr lang="en-US" sz="1600" b="1" dirty="0">
                          <a:solidFill>
                            <a:schemeClr val="tx1"/>
                          </a:solidFill>
                        </a:rPr>
                        <a:t>Next, the Medicare Supplemental Plan benefits are applied:</a:t>
                      </a:r>
                    </a:p>
                  </a:txBody>
                  <a:tcPr marL="95481" marR="95481" marT="45691" marB="4569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sz="1600" dirty="0">
                        <a:solidFill>
                          <a:schemeClr val="tx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5523">
                <a:tc>
                  <a:txBody>
                    <a:bodyPr/>
                    <a:lstStyle/>
                    <a:p>
                      <a:r>
                        <a:rPr lang="en-US" sz="1600" dirty="0">
                          <a:solidFill>
                            <a:schemeClr val="tx2"/>
                          </a:solidFill>
                        </a:rPr>
                        <a:t>Remaining</a:t>
                      </a:r>
                      <a:r>
                        <a:rPr lang="en-US" sz="1600" baseline="0" dirty="0">
                          <a:solidFill>
                            <a:schemeClr val="tx2"/>
                          </a:solidFill>
                        </a:rPr>
                        <a:t> bill</a:t>
                      </a:r>
                      <a:endParaRPr lang="en-US" sz="1600" dirty="0">
                        <a:solidFill>
                          <a:schemeClr val="tx2"/>
                        </a:solidFill>
                      </a:endParaRP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$1,632</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79039">
                <a:tc>
                  <a:txBody>
                    <a:bodyPr/>
                    <a:lstStyle/>
                    <a:p>
                      <a:r>
                        <a:rPr lang="en-US" sz="1600" dirty="0">
                          <a:solidFill>
                            <a:schemeClr val="tx2"/>
                          </a:solidFill>
                        </a:rPr>
                        <a:t>Medicare Supplemental Plan pays Medicare Part A deductible</a:t>
                      </a:r>
                    </a:p>
                  </a:txBody>
                  <a:tcPr marL="95481" marR="95481" marT="45691" marB="45691"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u="sng" dirty="0">
                          <a:solidFill>
                            <a:schemeClr val="tx2"/>
                          </a:solidFill>
                        </a:rPr>
                        <a:t>- $1,632</a:t>
                      </a:r>
                      <a:endParaRPr lang="en-US" sz="1600" u="sng" baseline="30000" dirty="0">
                        <a:solidFill>
                          <a:schemeClr val="tx2"/>
                        </a:solidFill>
                      </a:endParaRPr>
                    </a:p>
                  </a:txBody>
                  <a:tcPr marL="95481" marR="95481" marT="45691" marB="45691"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5523">
                <a:tc>
                  <a:txBody>
                    <a:bodyPr/>
                    <a:lstStyle/>
                    <a:p>
                      <a:r>
                        <a:rPr lang="en-US" sz="1600" b="1" dirty="0">
                          <a:solidFill>
                            <a:schemeClr val="tx2"/>
                          </a:solidFill>
                        </a:rPr>
                        <a:t>Your total payment</a:t>
                      </a: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r>
                        <a:rPr lang="en-US" sz="1600" b="1" dirty="0">
                          <a:solidFill>
                            <a:schemeClr val="tx2"/>
                          </a:solidFill>
                        </a:rPr>
                        <a:t>$0</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9" name="TextBox 4">
            <a:extLst>
              <a:ext uri="{FF2B5EF4-FFF2-40B4-BE49-F238E27FC236}">
                <a16:creationId xmlns:a16="http://schemas.microsoft.com/office/drawing/2014/main" id="{238AAAFE-D1A1-4B69-AF51-BB0CBC76DA39}"/>
              </a:ext>
            </a:extLst>
          </p:cNvPr>
          <p:cNvSpPr txBox="1">
            <a:spLocks noChangeArrowheads="1"/>
          </p:cNvSpPr>
          <p:nvPr/>
        </p:nvSpPr>
        <p:spPr bwMode="auto">
          <a:xfrm>
            <a:off x="457198" y="6045010"/>
            <a:ext cx="25336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00" baseline="30000" dirty="0">
                <a:solidFill>
                  <a:schemeClr val="tx2"/>
                </a:solidFill>
              </a:rPr>
              <a:t>1</a:t>
            </a:r>
            <a:r>
              <a:rPr lang="en-US" altLang="en-US" sz="1000" dirty="0">
                <a:solidFill>
                  <a:schemeClr val="tx2"/>
                </a:solidFill>
              </a:rPr>
              <a:t>Medicare deductibles are subject to change.</a:t>
            </a:r>
          </a:p>
        </p:txBody>
      </p:sp>
      <p:graphicFrame>
        <p:nvGraphicFramePr>
          <p:cNvPr id="12" name="Content Placeholder 5">
            <a:extLst>
              <a:ext uri="{FF2B5EF4-FFF2-40B4-BE49-F238E27FC236}">
                <a16:creationId xmlns:a16="http://schemas.microsoft.com/office/drawing/2014/main" id="{D38BAEC4-E3AE-4165-9C10-A655AF3E2613}"/>
              </a:ext>
            </a:extLst>
          </p:cNvPr>
          <p:cNvGraphicFramePr>
            <a:graphicFrameLocks noGrp="1"/>
          </p:cNvGraphicFramePr>
          <p:nvPr>
            <p:ph sz="half" idx="1"/>
            <p:extLst>
              <p:ext uri="{D42A27DB-BD31-4B8C-83A1-F6EECF244321}">
                <p14:modId xmlns:p14="http://schemas.microsoft.com/office/powerpoint/2010/main" val="470512170"/>
              </p:ext>
            </p:extLst>
          </p:nvPr>
        </p:nvGraphicFramePr>
        <p:xfrm>
          <a:off x="457200" y="1262063"/>
          <a:ext cx="3969785" cy="2286000"/>
        </p:xfrm>
        <a:graphic>
          <a:graphicData uri="http://schemas.openxmlformats.org/drawingml/2006/table">
            <a:tbl>
              <a:tblPr firstRow="1" bandRow="1">
                <a:tableStyleId>{5940675A-B579-460E-94D1-54222C63F5DA}</a:tableStyleId>
              </a:tblPr>
              <a:tblGrid>
                <a:gridCol w="3055385">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0">
                <a:tc gridSpan="2">
                  <a:txBody>
                    <a:bodyPr/>
                    <a:lstStyle/>
                    <a:p>
                      <a:pPr algn="l"/>
                      <a:r>
                        <a:rPr lang="en-US" sz="1600" b="1" dirty="0">
                          <a:solidFill>
                            <a:schemeClr val="tx1"/>
                          </a:solidFill>
                        </a:rPr>
                        <a:t>If covered by Medicare and the Medicare</a:t>
                      </a:r>
                      <a:r>
                        <a:rPr lang="en-US" sz="1600" b="1" baseline="0" dirty="0">
                          <a:solidFill>
                            <a:schemeClr val="tx1"/>
                          </a:solidFill>
                        </a:rPr>
                        <a:t> Supplemental Plan, your claim will be processed like this:</a:t>
                      </a:r>
                      <a:endParaRPr lang="en-US" sz="1600" b="1" dirty="0">
                        <a:solidFill>
                          <a:schemeClr val="tx1"/>
                        </a:solidFill>
                      </a:endParaRPr>
                    </a:p>
                  </a:txBody>
                  <a:tcPr marL="95481" marR="9548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sz="1600" dirty="0">
                        <a:solidFill>
                          <a:schemeClr val="tx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5760">
                <a:tc>
                  <a:txBody>
                    <a:bodyPr/>
                    <a:lstStyle/>
                    <a:p>
                      <a:r>
                        <a:rPr lang="en-US" sz="1600" dirty="0">
                          <a:solidFill>
                            <a:schemeClr val="tx2"/>
                          </a:solidFill>
                        </a:rPr>
                        <a:t>Medicare-approved amount</a:t>
                      </a:r>
                    </a:p>
                  </a:txBody>
                  <a:tcPr marL="95481" marR="9548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$7,500</a:t>
                      </a:r>
                    </a:p>
                  </a:txBody>
                  <a:tcPr marL="95481" marR="9548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5760">
                <a:tc>
                  <a:txBody>
                    <a:bodyPr/>
                    <a:lstStyle/>
                    <a:p>
                      <a:r>
                        <a:rPr lang="en-US" sz="1600" dirty="0">
                          <a:solidFill>
                            <a:schemeClr val="tx2"/>
                          </a:solidFill>
                        </a:rPr>
                        <a:t>2024 Medicare Part A deductible</a:t>
                      </a:r>
                      <a:r>
                        <a:rPr lang="en-US" sz="1600" baseline="30000" dirty="0">
                          <a:solidFill>
                            <a:schemeClr val="tx2"/>
                          </a:solidFill>
                        </a:rPr>
                        <a:t>1</a:t>
                      </a:r>
                    </a:p>
                  </a:txBody>
                  <a:tcPr marL="95481" marR="95481"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2"/>
                          </a:solidFill>
                        </a:rPr>
                        <a:t>- $1,632</a:t>
                      </a:r>
                    </a:p>
                  </a:txBody>
                  <a:tcPr marL="95481" marR="95481"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5760">
                <a:tc>
                  <a:txBody>
                    <a:bodyPr/>
                    <a:lstStyle/>
                    <a:p>
                      <a:r>
                        <a:rPr lang="en-US" sz="1600" dirty="0">
                          <a:solidFill>
                            <a:schemeClr val="tx2"/>
                          </a:solidFill>
                        </a:rPr>
                        <a:t>Medicare payment</a:t>
                      </a:r>
                    </a:p>
                  </a:txBody>
                  <a:tcPr marL="95481" marR="95481"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$5,868</a:t>
                      </a:r>
                    </a:p>
                  </a:txBody>
                  <a:tcPr marL="95481" marR="95481"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65760">
                <a:tc>
                  <a:txBody>
                    <a:bodyPr/>
                    <a:lstStyle/>
                    <a:p>
                      <a:r>
                        <a:rPr lang="en-US" sz="1600" dirty="0">
                          <a:solidFill>
                            <a:schemeClr val="tx2"/>
                          </a:solidFill>
                        </a:rPr>
                        <a:t>Remaining</a:t>
                      </a:r>
                      <a:r>
                        <a:rPr lang="en-US" sz="1600" baseline="0" dirty="0">
                          <a:solidFill>
                            <a:schemeClr val="tx2"/>
                          </a:solidFill>
                        </a:rPr>
                        <a:t> bill</a:t>
                      </a:r>
                      <a:endParaRPr lang="en-US" sz="1600" dirty="0">
                        <a:solidFill>
                          <a:schemeClr val="tx2"/>
                        </a:solidFill>
                      </a:endParaRPr>
                    </a:p>
                  </a:txBody>
                  <a:tcPr marL="95481" marR="95481"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a:solidFill>
                            <a:schemeClr val="tx2"/>
                          </a:solidFill>
                        </a:rPr>
                        <a:t>$1,632</a:t>
                      </a:r>
                    </a:p>
                  </a:txBody>
                  <a:tcPr marL="95481" marR="95481"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78710803"/>
      </p:ext>
    </p:extLst>
  </p:cSld>
  <p:clrMapOvr>
    <a:masterClrMapping/>
  </p:clrMapOvr>
  <mc:AlternateContent xmlns:mc="http://schemas.openxmlformats.org/markup-compatibility/2006" xmlns:p14="http://schemas.microsoft.com/office/powerpoint/2010/main">
    <mc:Choice Requires="p14">
      <p:transition spd="slow" p14:dur="2000" advTm="35196"/>
    </mc:Choice>
    <mc:Fallback xmlns="">
      <p:transition spd="slow" advTm="35196"/>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83AB1-4EA3-4361-9279-4479684C265E}"/>
              </a:ext>
            </a:extLst>
          </p:cNvPr>
          <p:cNvSpPr>
            <a:spLocks noGrp="1"/>
          </p:cNvSpPr>
          <p:nvPr>
            <p:ph type="title"/>
          </p:nvPr>
        </p:nvSpPr>
        <p:spPr/>
        <p:txBody>
          <a:bodyPr/>
          <a:lstStyle/>
          <a:p>
            <a:r>
              <a:rPr lang="en-US" dirty="0"/>
              <a:t>Carve-out Plan with Medicare</a:t>
            </a:r>
          </a:p>
        </p:txBody>
      </p:sp>
      <p:sp>
        <p:nvSpPr>
          <p:cNvPr id="3" name="Content Placeholder 2">
            <a:extLst>
              <a:ext uri="{FF2B5EF4-FFF2-40B4-BE49-F238E27FC236}">
                <a16:creationId xmlns:a16="http://schemas.microsoft.com/office/drawing/2014/main" id="{F65406E0-5B3B-4B5F-B8AF-2F4C8E1D90D9}"/>
              </a:ext>
            </a:extLst>
          </p:cNvPr>
          <p:cNvSpPr>
            <a:spLocks noGrp="1"/>
          </p:cNvSpPr>
          <p:nvPr>
            <p:ph idx="1"/>
          </p:nvPr>
        </p:nvSpPr>
        <p:spPr/>
        <p:txBody>
          <a:bodyPr/>
          <a:lstStyle/>
          <a:p>
            <a:r>
              <a:rPr lang="en-US" dirty="0"/>
              <a:t>If your provider accepts the amount Medicare allows as payment in full, the Carve-out Plan will pay the lesser of:</a:t>
            </a:r>
          </a:p>
          <a:p>
            <a:pPr lvl="1"/>
            <a:r>
              <a:rPr lang="en-US" dirty="0"/>
              <a:t>The amount Medicare allows, minus what Medicare reported paying; or</a:t>
            </a:r>
          </a:p>
          <a:p>
            <a:pPr lvl="1"/>
            <a:r>
              <a:rPr lang="en-US" dirty="0"/>
              <a:t>The amount the State Health Plan would pay in the absence of Medicare, minus what Medicare reported paying.</a:t>
            </a:r>
          </a:p>
          <a:p>
            <a:r>
              <a:rPr lang="en-US" dirty="0"/>
              <a:t>Pays primary if outside the U.S. and U.S. territories, where Medicare is not accepted.</a:t>
            </a:r>
          </a:p>
          <a:p>
            <a:r>
              <a:rPr lang="en-US" dirty="0"/>
              <a:t>Learn more in the </a:t>
            </a:r>
            <a:r>
              <a:rPr lang="en-US" i="1" dirty="0">
                <a:hlinkClick r:id="rId2"/>
              </a:rPr>
              <a:t>Insurance Coverage for the Medicare-eligible Member</a:t>
            </a:r>
            <a:r>
              <a:rPr lang="en-US" dirty="0"/>
              <a:t> handbook.</a:t>
            </a:r>
          </a:p>
          <a:p>
            <a:endParaRPr lang="en-US" dirty="0"/>
          </a:p>
        </p:txBody>
      </p:sp>
      <p:sp>
        <p:nvSpPr>
          <p:cNvPr id="4" name="Slide Number Placeholder 3">
            <a:extLst>
              <a:ext uri="{FF2B5EF4-FFF2-40B4-BE49-F238E27FC236}">
                <a16:creationId xmlns:a16="http://schemas.microsoft.com/office/drawing/2014/main" id="{BBE15577-0D69-4A3E-9782-A7D195953BBE}"/>
              </a:ext>
            </a:extLst>
          </p:cNvPr>
          <p:cNvSpPr>
            <a:spLocks noGrp="1"/>
          </p:cNvSpPr>
          <p:nvPr>
            <p:ph type="sldNum" sz="quarter" idx="12"/>
          </p:nvPr>
        </p:nvSpPr>
        <p:spPr/>
        <p:txBody>
          <a:bodyPr/>
          <a:lstStyle/>
          <a:p>
            <a:fld id="{28024367-D536-4F59-B2ED-0E7825EDA9AF}" type="slidenum">
              <a:rPr lang="en-US" smtClean="0"/>
              <a:pPr/>
              <a:t>16</a:t>
            </a:fld>
            <a:endParaRPr lang="en-US" dirty="0"/>
          </a:p>
        </p:txBody>
      </p:sp>
    </p:spTree>
    <p:extLst>
      <p:ext uri="{BB962C8B-B14F-4D97-AF65-F5344CB8AC3E}">
        <p14:creationId xmlns:p14="http://schemas.microsoft.com/office/powerpoint/2010/main" val="3917621417"/>
      </p:ext>
    </p:extLst>
  </p:cSld>
  <p:clrMapOvr>
    <a:masterClrMapping/>
  </p:clrMapOvr>
  <mc:AlternateContent xmlns:mc="http://schemas.openxmlformats.org/markup-compatibility/2006" xmlns:p14="http://schemas.microsoft.com/office/powerpoint/2010/main">
    <mc:Choice Requires="p14">
      <p:transition spd="slow" p14:dur="2000" advTm="50267"/>
    </mc:Choice>
    <mc:Fallback xmlns="">
      <p:transition spd="slow" advTm="50267"/>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E02A042-AA9D-4C33-ADD7-6D0BEF4C092B}"/>
              </a:ext>
            </a:extLst>
          </p:cNvPr>
          <p:cNvSpPr>
            <a:spLocks noGrp="1"/>
          </p:cNvSpPr>
          <p:nvPr>
            <p:ph type="sldNum" sz="quarter" idx="12"/>
          </p:nvPr>
        </p:nvSpPr>
        <p:spPr/>
        <p:txBody>
          <a:bodyPr/>
          <a:lstStyle/>
          <a:p>
            <a:fld id="{28024367-D536-4F59-B2ED-0E7825EDA9AF}" type="slidenum">
              <a:rPr lang="en-US" smtClean="0"/>
              <a:pPr/>
              <a:t>17</a:t>
            </a:fld>
            <a:endParaRPr lang="en-US" dirty="0"/>
          </a:p>
        </p:txBody>
      </p:sp>
      <p:sp>
        <p:nvSpPr>
          <p:cNvPr id="2" name="Title 1">
            <a:extLst>
              <a:ext uri="{FF2B5EF4-FFF2-40B4-BE49-F238E27FC236}">
                <a16:creationId xmlns:a16="http://schemas.microsoft.com/office/drawing/2014/main" id="{5DBC1FAF-B04D-4F09-8DB2-8714697F3FEC}"/>
              </a:ext>
            </a:extLst>
          </p:cNvPr>
          <p:cNvSpPr>
            <a:spLocks noGrp="1"/>
          </p:cNvSpPr>
          <p:nvPr>
            <p:ph type="title"/>
          </p:nvPr>
        </p:nvSpPr>
        <p:spPr/>
        <p:txBody>
          <a:bodyPr/>
          <a:lstStyle/>
          <a:p>
            <a:r>
              <a:rPr lang="en-US" dirty="0"/>
              <a:t>2024 Carve-out Plan benefits example</a:t>
            </a:r>
          </a:p>
        </p:txBody>
      </p:sp>
      <p:graphicFrame>
        <p:nvGraphicFramePr>
          <p:cNvPr id="8" name="Content Placeholder 5">
            <a:extLst>
              <a:ext uri="{FF2B5EF4-FFF2-40B4-BE49-F238E27FC236}">
                <a16:creationId xmlns:a16="http://schemas.microsoft.com/office/drawing/2014/main" id="{9FE0D406-D41D-4239-9F13-15E6C313829F}"/>
              </a:ext>
            </a:extLst>
          </p:cNvPr>
          <p:cNvGraphicFramePr>
            <a:graphicFrameLocks noGrp="1"/>
          </p:cNvGraphicFramePr>
          <p:nvPr>
            <p:ph sz="half" idx="2"/>
            <p:extLst>
              <p:ext uri="{D42A27DB-BD31-4B8C-83A1-F6EECF244321}">
                <p14:modId xmlns:p14="http://schemas.microsoft.com/office/powerpoint/2010/main" val="710720442"/>
              </p:ext>
            </p:extLst>
          </p:nvPr>
        </p:nvGraphicFramePr>
        <p:xfrm>
          <a:off x="4800600" y="1262063"/>
          <a:ext cx="3969785" cy="4143840"/>
        </p:xfrm>
        <a:graphic>
          <a:graphicData uri="http://schemas.openxmlformats.org/drawingml/2006/table">
            <a:tbl>
              <a:tblPr firstRow="1" bandRow="1">
                <a:tableStyleId>{5940675A-B579-460E-94D1-54222C63F5DA}</a:tableStyleId>
              </a:tblPr>
              <a:tblGrid>
                <a:gridCol w="3055385">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579039">
                <a:tc gridSpan="2">
                  <a:txBody>
                    <a:bodyPr/>
                    <a:lstStyle/>
                    <a:p>
                      <a:pPr algn="l"/>
                      <a:r>
                        <a:rPr lang="en-US" sz="1600" b="1" dirty="0">
                          <a:solidFill>
                            <a:schemeClr val="tx1"/>
                          </a:solidFill>
                        </a:rPr>
                        <a:t>Next, the Carve-out Plan benefits are applied:</a:t>
                      </a:r>
                    </a:p>
                  </a:txBody>
                  <a:tcPr marL="95481" marR="95481" marT="45691" marB="4569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sz="1600" dirty="0">
                        <a:solidFill>
                          <a:schemeClr val="tx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5523">
                <a:tc>
                  <a:txBody>
                    <a:bodyPr/>
                    <a:lstStyle/>
                    <a:p>
                      <a:r>
                        <a:rPr lang="en-US" sz="1600" dirty="0">
                          <a:solidFill>
                            <a:schemeClr val="tx2"/>
                          </a:solidFill>
                        </a:rPr>
                        <a:t>State Health Plan allowed amount</a:t>
                      </a: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$7,500</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58579455"/>
                  </a:ext>
                </a:extLst>
              </a:tr>
              <a:tr h="365523">
                <a:tc>
                  <a:txBody>
                    <a:bodyPr/>
                    <a:lstStyle/>
                    <a:p>
                      <a:r>
                        <a:rPr lang="en-US" sz="1600" dirty="0">
                          <a:solidFill>
                            <a:schemeClr val="tx2"/>
                          </a:solidFill>
                        </a:rPr>
                        <a:t>2024 Carve-out Plan deductible</a:t>
                      </a: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2"/>
                          </a:solidFill>
                        </a:rPr>
                        <a:t>-    $515</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16040811"/>
                  </a:ext>
                </a:extLst>
              </a:tr>
              <a:tr h="365523">
                <a:tc>
                  <a:txBody>
                    <a:bodyPr/>
                    <a:lstStyle/>
                    <a:p>
                      <a:r>
                        <a:rPr lang="en-US" sz="1600" dirty="0">
                          <a:solidFill>
                            <a:schemeClr val="tx2"/>
                          </a:solidFill>
                        </a:rPr>
                        <a:t>Carve-out Plan allowance</a:t>
                      </a: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$6,985</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97377658"/>
                  </a:ext>
                </a:extLst>
              </a:tr>
              <a:tr h="365523">
                <a:tc>
                  <a:txBody>
                    <a:bodyPr/>
                    <a:lstStyle/>
                    <a:p>
                      <a:r>
                        <a:rPr lang="en-US" sz="1600" dirty="0">
                          <a:solidFill>
                            <a:schemeClr val="tx2"/>
                          </a:solidFill>
                        </a:rPr>
                        <a:t>Carve-out Plan coinsurance</a:t>
                      </a: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2"/>
                          </a:solidFill>
                        </a:rPr>
                        <a:t>×    80%</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58172569"/>
                  </a:ext>
                </a:extLst>
              </a:tr>
              <a:tr h="365523">
                <a:tc>
                  <a:txBody>
                    <a:bodyPr/>
                    <a:lstStyle/>
                    <a:p>
                      <a:r>
                        <a:rPr lang="en-US" sz="1600" dirty="0">
                          <a:solidFill>
                            <a:schemeClr val="tx2"/>
                          </a:solidFill>
                        </a:rPr>
                        <a:t>Carve-out Plan payment in absence of Medicare</a:t>
                      </a: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$5,588</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405061954"/>
                  </a:ext>
                </a:extLst>
              </a:tr>
              <a:tr h="365523">
                <a:tc>
                  <a:txBody>
                    <a:bodyPr/>
                    <a:lstStyle/>
                    <a:p>
                      <a:r>
                        <a:rPr lang="en-US" sz="1600" dirty="0">
                          <a:solidFill>
                            <a:schemeClr val="tx2"/>
                          </a:solidFill>
                        </a:rPr>
                        <a:t>Medicare payment is “carved out” of Carve-out Plan payment</a:t>
                      </a: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2"/>
                          </a:solidFill>
                        </a:rPr>
                        <a:t>- $5,868</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05418504"/>
                  </a:ext>
                </a:extLst>
              </a:tr>
              <a:tr h="579039">
                <a:tc>
                  <a:txBody>
                    <a:bodyPr/>
                    <a:lstStyle/>
                    <a:p>
                      <a:r>
                        <a:rPr lang="en-US" sz="1600" dirty="0">
                          <a:solidFill>
                            <a:schemeClr val="tx2"/>
                          </a:solidFill>
                        </a:rPr>
                        <a:t>Carve-out Plan payment</a:t>
                      </a:r>
                    </a:p>
                  </a:txBody>
                  <a:tcPr marL="95481" marR="95481" marT="45691" marB="45691"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a:solidFill>
                            <a:schemeClr val="tx2"/>
                          </a:solidFill>
                        </a:rPr>
                        <a:t>$0</a:t>
                      </a:r>
                      <a:endParaRPr lang="en-US" sz="1600" baseline="30000" dirty="0">
                        <a:solidFill>
                          <a:schemeClr val="tx2"/>
                        </a:solidFill>
                      </a:endParaRPr>
                    </a:p>
                  </a:txBody>
                  <a:tcPr marL="95481" marR="95481" marT="45691" marB="45691"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5523">
                <a:tc>
                  <a:txBody>
                    <a:bodyPr/>
                    <a:lstStyle/>
                    <a:p>
                      <a:r>
                        <a:rPr lang="en-US" sz="1600" b="1" dirty="0">
                          <a:solidFill>
                            <a:schemeClr val="tx2"/>
                          </a:solidFill>
                        </a:rPr>
                        <a:t>Your total payment</a:t>
                      </a:r>
                    </a:p>
                  </a:txBody>
                  <a:tcPr marL="95481" marR="95481" marT="45691" marB="4569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r>
                        <a:rPr lang="en-US" sz="1600" b="1" dirty="0">
                          <a:solidFill>
                            <a:schemeClr val="tx2"/>
                          </a:solidFill>
                        </a:rPr>
                        <a:t>$1,632</a:t>
                      </a:r>
                    </a:p>
                  </a:txBody>
                  <a:tcPr marL="95481" marR="95481" marT="45691" marB="4569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9" name="TextBox 4">
            <a:extLst>
              <a:ext uri="{FF2B5EF4-FFF2-40B4-BE49-F238E27FC236}">
                <a16:creationId xmlns:a16="http://schemas.microsoft.com/office/drawing/2014/main" id="{238AAAFE-D1A1-4B69-AF51-BB0CBC76DA39}"/>
              </a:ext>
            </a:extLst>
          </p:cNvPr>
          <p:cNvSpPr txBox="1">
            <a:spLocks noChangeArrowheads="1"/>
          </p:cNvSpPr>
          <p:nvPr/>
        </p:nvSpPr>
        <p:spPr bwMode="auto">
          <a:xfrm>
            <a:off x="457198" y="6045010"/>
            <a:ext cx="25336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1000" baseline="30000" dirty="0">
                <a:solidFill>
                  <a:schemeClr val="tx2"/>
                </a:solidFill>
              </a:rPr>
              <a:t>1</a:t>
            </a:r>
            <a:r>
              <a:rPr lang="en-US" altLang="en-US" sz="1000" dirty="0">
                <a:solidFill>
                  <a:schemeClr val="tx2"/>
                </a:solidFill>
              </a:rPr>
              <a:t>Medicare deductibles are subject to change.</a:t>
            </a:r>
          </a:p>
        </p:txBody>
      </p:sp>
      <p:graphicFrame>
        <p:nvGraphicFramePr>
          <p:cNvPr id="12" name="Content Placeholder 5">
            <a:extLst>
              <a:ext uri="{FF2B5EF4-FFF2-40B4-BE49-F238E27FC236}">
                <a16:creationId xmlns:a16="http://schemas.microsoft.com/office/drawing/2014/main" id="{D38BAEC4-E3AE-4165-9C10-A655AF3E2613}"/>
              </a:ext>
            </a:extLst>
          </p:cNvPr>
          <p:cNvGraphicFramePr>
            <a:graphicFrameLocks noGrp="1"/>
          </p:cNvGraphicFramePr>
          <p:nvPr>
            <p:ph sz="half" idx="1"/>
            <p:extLst>
              <p:ext uri="{D42A27DB-BD31-4B8C-83A1-F6EECF244321}">
                <p14:modId xmlns:p14="http://schemas.microsoft.com/office/powerpoint/2010/main" val="408360107"/>
              </p:ext>
            </p:extLst>
          </p:nvPr>
        </p:nvGraphicFramePr>
        <p:xfrm>
          <a:off x="457200" y="1262063"/>
          <a:ext cx="3969785" cy="2042160"/>
        </p:xfrm>
        <a:graphic>
          <a:graphicData uri="http://schemas.openxmlformats.org/drawingml/2006/table">
            <a:tbl>
              <a:tblPr firstRow="1" bandRow="1">
                <a:tableStyleId>{5940675A-B579-460E-94D1-54222C63F5DA}</a:tableStyleId>
              </a:tblPr>
              <a:tblGrid>
                <a:gridCol w="3055385">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tblGrid>
              <a:tr h="0">
                <a:tc gridSpan="2">
                  <a:txBody>
                    <a:bodyPr/>
                    <a:lstStyle/>
                    <a:p>
                      <a:pPr algn="l"/>
                      <a:r>
                        <a:rPr lang="en-US" sz="1600" b="1" dirty="0">
                          <a:solidFill>
                            <a:schemeClr val="tx1"/>
                          </a:solidFill>
                        </a:rPr>
                        <a:t>If covered by Medicare and the Carve-out Plan</a:t>
                      </a:r>
                      <a:r>
                        <a:rPr lang="en-US" sz="1600" b="1" baseline="0" dirty="0">
                          <a:solidFill>
                            <a:schemeClr val="tx1"/>
                          </a:solidFill>
                        </a:rPr>
                        <a:t>, your claim will be processed like this:</a:t>
                      </a:r>
                      <a:endParaRPr lang="en-US" sz="1600" b="1" dirty="0">
                        <a:solidFill>
                          <a:schemeClr val="tx1"/>
                        </a:solidFill>
                      </a:endParaRPr>
                    </a:p>
                  </a:txBody>
                  <a:tcPr marL="95481" marR="95481"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lang="en-US" sz="1600" dirty="0">
                        <a:solidFill>
                          <a:schemeClr val="tx2"/>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65760">
                <a:tc>
                  <a:txBody>
                    <a:bodyPr/>
                    <a:lstStyle/>
                    <a:p>
                      <a:r>
                        <a:rPr lang="en-US" sz="1600" dirty="0">
                          <a:solidFill>
                            <a:schemeClr val="tx2"/>
                          </a:solidFill>
                        </a:rPr>
                        <a:t>Medicare-approved amount</a:t>
                      </a:r>
                    </a:p>
                  </a:txBody>
                  <a:tcPr marL="95481" marR="95481"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$7,500</a:t>
                      </a:r>
                    </a:p>
                  </a:txBody>
                  <a:tcPr marL="95481" marR="95481"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65760">
                <a:tc>
                  <a:txBody>
                    <a:bodyPr/>
                    <a:lstStyle/>
                    <a:p>
                      <a:r>
                        <a:rPr lang="en-US" sz="1600" dirty="0">
                          <a:solidFill>
                            <a:schemeClr val="tx2"/>
                          </a:solidFill>
                        </a:rPr>
                        <a:t>2024 Medicare Part A deductible</a:t>
                      </a:r>
                      <a:r>
                        <a:rPr lang="en-US" sz="1600" baseline="30000" dirty="0">
                          <a:solidFill>
                            <a:schemeClr val="tx2"/>
                          </a:solidFill>
                        </a:rPr>
                        <a:t>1</a:t>
                      </a:r>
                    </a:p>
                  </a:txBody>
                  <a:tcPr marL="95481" marR="95481"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solidFill>
                            <a:schemeClr val="tx2"/>
                          </a:solidFill>
                        </a:rPr>
                        <a:t>- $1,632</a:t>
                      </a:r>
                    </a:p>
                  </a:txBody>
                  <a:tcPr marL="95481" marR="95481"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65760">
                <a:tc>
                  <a:txBody>
                    <a:bodyPr/>
                    <a:lstStyle/>
                    <a:p>
                      <a:r>
                        <a:rPr lang="en-US" sz="1600" dirty="0">
                          <a:solidFill>
                            <a:schemeClr val="tx2"/>
                          </a:solidFill>
                        </a:rPr>
                        <a:t>Medicare payment</a:t>
                      </a:r>
                    </a:p>
                  </a:txBody>
                  <a:tcPr marL="95481" marR="95481"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solidFill>
                            <a:schemeClr val="tx2"/>
                          </a:solidFill>
                        </a:rPr>
                        <a:t>$5,868</a:t>
                      </a:r>
                    </a:p>
                  </a:txBody>
                  <a:tcPr marL="95481" marR="95481"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65760">
                <a:tc>
                  <a:txBody>
                    <a:bodyPr/>
                    <a:lstStyle/>
                    <a:p>
                      <a:r>
                        <a:rPr lang="en-US" sz="1600" dirty="0">
                          <a:solidFill>
                            <a:schemeClr val="tx2"/>
                          </a:solidFill>
                        </a:rPr>
                        <a:t>Remaining</a:t>
                      </a:r>
                      <a:r>
                        <a:rPr lang="en-US" sz="1600" baseline="0" dirty="0">
                          <a:solidFill>
                            <a:schemeClr val="tx2"/>
                          </a:solidFill>
                        </a:rPr>
                        <a:t> bill</a:t>
                      </a:r>
                      <a:endParaRPr lang="en-US" sz="1600" dirty="0">
                        <a:solidFill>
                          <a:schemeClr val="tx2"/>
                        </a:solidFill>
                      </a:endParaRPr>
                    </a:p>
                  </a:txBody>
                  <a:tcPr marL="95481" marR="95481"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600" dirty="0">
                          <a:solidFill>
                            <a:schemeClr val="tx2"/>
                          </a:solidFill>
                        </a:rPr>
                        <a:t>$1,632</a:t>
                      </a:r>
                    </a:p>
                  </a:txBody>
                  <a:tcPr marL="95481" marR="95481"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39734645"/>
      </p:ext>
    </p:extLst>
  </p:cSld>
  <p:clrMapOvr>
    <a:masterClrMapping/>
  </p:clrMapOvr>
  <mc:AlternateContent xmlns:mc="http://schemas.openxmlformats.org/markup-compatibility/2006" xmlns:p14="http://schemas.microsoft.com/office/powerpoint/2010/main">
    <mc:Choice Requires="p14">
      <p:transition spd="slow" p14:dur="2000" advTm="14929"/>
    </mc:Choice>
    <mc:Fallback xmlns="">
      <p:transition spd="slow" advTm="14929"/>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00104-1EC3-4FB1-9020-8B5EF2049D01}"/>
              </a:ext>
            </a:extLst>
          </p:cNvPr>
          <p:cNvSpPr>
            <a:spLocks noGrp="1"/>
          </p:cNvSpPr>
          <p:nvPr>
            <p:ph type="title"/>
          </p:nvPr>
        </p:nvSpPr>
        <p:spPr/>
        <p:txBody>
          <a:bodyPr/>
          <a:lstStyle/>
          <a:p>
            <a:r>
              <a:rPr lang="en-US" dirty="0"/>
              <a:t>Medicare and the TRICARE Supplement Plan</a:t>
            </a:r>
          </a:p>
        </p:txBody>
      </p:sp>
      <p:sp>
        <p:nvSpPr>
          <p:cNvPr id="3" name="Content Placeholder 2">
            <a:extLst>
              <a:ext uri="{FF2B5EF4-FFF2-40B4-BE49-F238E27FC236}">
                <a16:creationId xmlns:a16="http://schemas.microsoft.com/office/drawing/2014/main" id="{41D5BB05-E42E-411B-B9ED-B2E33EAED8CF}"/>
              </a:ext>
            </a:extLst>
          </p:cNvPr>
          <p:cNvSpPr>
            <a:spLocks noGrp="1"/>
          </p:cNvSpPr>
          <p:nvPr>
            <p:ph idx="1"/>
          </p:nvPr>
        </p:nvSpPr>
        <p:spPr/>
        <p:txBody>
          <a:bodyPr/>
          <a:lstStyle/>
          <a:p>
            <a:r>
              <a:rPr lang="en-US" dirty="0"/>
              <a:t>If enrolled in the TRICARE Supplement Plan, you can cancel or switch health coverage once reaching Medicare Part A eligibility.</a:t>
            </a:r>
          </a:p>
          <a:p>
            <a:r>
              <a:rPr lang="en-US" dirty="0"/>
              <a:t>TRICARE becomes TRICARE for Life, a Medicare supplement.</a:t>
            </a:r>
          </a:p>
        </p:txBody>
      </p:sp>
      <p:sp>
        <p:nvSpPr>
          <p:cNvPr id="4" name="Slide Number Placeholder 3">
            <a:extLst>
              <a:ext uri="{FF2B5EF4-FFF2-40B4-BE49-F238E27FC236}">
                <a16:creationId xmlns:a16="http://schemas.microsoft.com/office/drawing/2014/main" id="{73099F71-07A6-43F1-9ACD-FB0C114431C2}"/>
              </a:ext>
            </a:extLst>
          </p:cNvPr>
          <p:cNvSpPr>
            <a:spLocks noGrp="1"/>
          </p:cNvSpPr>
          <p:nvPr>
            <p:ph type="sldNum" sz="quarter" idx="12"/>
          </p:nvPr>
        </p:nvSpPr>
        <p:spPr/>
        <p:txBody>
          <a:bodyPr/>
          <a:lstStyle/>
          <a:p>
            <a:fld id="{28024367-D536-4F59-B2ED-0E7825EDA9AF}" type="slidenum">
              <a:rPr lang="en-US" smtClean="0"/>
              <a:pPr/>
              <a:t>18</a:t>
            </a:fld>
            <a:endParaRPr lang="en-US" dirty="0"/>
          </a:p>
        </p:txBody>
      </p:sp>
    </p:spTree>
    <p:extLst>
      <p:ext uri="{BB962C8B-B14F-4D97-AF65-F5344CB8AC3E}">
        <p14:creationId xmlns:p14="http://schemas.microsoft.com/office/powerpoint/2010/main" val="2850405102"/>
      </p:ext>
    </p:extLst>
  </p:cSld>
  <p:clrMapOvr>
    <a:masterClrMapping/>
  </p:clrMapOvr>
  <mc:AlternateContent xmlns:mc="http://schemas.openxmlformats.org/markup-compatibility/2006" xmlns:p14="http://schemas.microsoft.com/office/powerpoint/2010/main">
    <mc:Choice Requires="p14">
      <p:transition spd="slow" p14:dur="2000" advTm="22698"/>
    </mc:Choice>
    <mc:Fallback xmlns="">
      <p:transition spd="slow" advTm="22698"/>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76ED-7F12-44F8-BF03-3B0014CC917E}"/>
              </a:ext>
            </a:extLst>
          </p:cNvPr>
          <p:cNvSpPr>
            <a:spLocks noGrp="1"/>
          </p:cNvSpPr>
          <p:nvPr>
            <p:ph type="title"/>
          </p:nvPr>
        </p:nvSpPr>
        <p:spPr/>
        <p:txBody>
          <a:bodyPr/>
          <a:lstStyle/>
          <a:p>
            <a:r>
              <a:rPr lang="en-US" dirty="0"/>
              <a:t>2024 Health plan premiums</a:t>
            </a:r>
          </a:p>
        </p:txBody>
      </p:sp>
      <p:sp>
        <p:nvSpPr>
          <p:cNvPr id="3" name="Content Placeholder 2">
            <a:extLst>
              <a:ext uri="{FF2B5EF4-FFF2-40B4-BE49-F238E27FC236}">
                <a16:creationId xmlns:a16="http://schemas.microsoft.com/office/drawing/2014/main" id="{555D3FC9-987D-4D40-BD2D-755C0B431A05}"/>
              </a:ext>
            </a:extLst>
          </p:cNvPr>
          <p:cNvSpPr>
            <a:spLocks noGrp="1"/>
          </p:cNvSpPr>
          <p:nvPr>
            <p:ph idx="1"/>
          </p:nvPr>
        </p:nvSpPr>
        <p:spPr/>
        <p:txBody>
          <a:bodyPr/>
          <a:lstStyle/>
          <a:p>
            <a:r>
              <a:rPr lang="en-US" dirty="0"/>
              <a:t>Premium is determined by your coverage level:</a:t>
            </a:r>
          </a:p>
          <a:p>
            <a:pPr lvl="1"/>
            <a:r>
              <a:rPr lang="en-US" dirty="0"/>
              <a:t>Retiree;</a:t>
            </a:r>
          </a:p>
          <a:p>
            <a:pPr lvl="1"/>
            <a:r>
              <a:rPr lang="en-US" dirty="0"/>
              <a:t>Retiree/spouse;</a:t>
            </a:r>
          </a:p>
          <a:p>
            <a:pPr lvl="1"/>
            <a:r>
              <a:rPr lang="en-US" dirty="0"/>
              <a:t>Retiree/children; and</a:t>
            </a:r>
          </a:p>
          <a:p>
            <a:pPr lvl="1"/>
            <a:r>
              <a:rPr lang="en-US" dirty="0"/>
              <a:t>Full family.</a:t>
            </a:r>
          </a:p>
          <a:p>
            <a:r>
              <a:rPr lang="en-US" dirty="0"/>
              <a:t>Visit </a:t>
            </a:r>
            <a:r>
              <a:rPr lang="en-US" dirty="0">
                <a:hlinkClick r:id="rId2"/>
              </a:rPr>
              <a:t>peba.sc.gov/monthly-premiums</a:t>
            </a:r>
            <a:r>
              <a:rPr lang="en-US" dirty="0"/>
              <a:t> for details.</a:t>
            </a:r>
          </a:p>
          <a:p>
            <a:r>
              <a:rPr lang="en-US" dirty="0"/>
              <a:t>Rates may vary for optional employers</a:t>
            </a:r>
            <a:r>
              <a:rPr lang="en-US" altLang="en-US" dirty="0"/>
              <a:t>, charter schools that participate in insurance only and employers that do not participate in the trust fund</a:t>
            </a:r>
            <a:r>
              <a:rPr lang="en-US" dirty="0"/>
              <a:t>. Contact your benefits administrator for your premiums.</a:t>
            </a:r>
          </a:p>
          <a:p>
            <a:endParaRPr lang="en-US" dirty="0"/>
          </a:p>
        </p:txBody>
      </p:sp>
      <p:sp>
        <p:nvSpPr>
          <p:cNvPr id="4" name="Slide Number Placeholder 3">
            <a:extLst>
              <a:ext uri="{FF2B5EF4-FFF2-40B4-BE49-F238E27FC236}">
                <a16:creationId xmlns:a16="http://schemas.microsoft.com/office/drawing/2014/main" id="{7AB322BF-C85C-4A2E-ACB0-A67591EB8083}"/>
              </a:ext>
            </a:extLst>
          </p:cNvPr>
          <p:cNvSpPr>
            <a:spLocks noGrp="1"/>
          </p:cNvSpPr>
          <p:nvPr>
            <p:ph type="sldNum" sz="quarter" idx="12"/>
          </p:nvPr>
        </p:nvSpPr>
        <p:spPr/>
        <p:txBody>
          <a:bodyPr/>
          <a:lstStyle/>
          <a:p>
            <a:fld id="{28024367-D536-4F59-B2ED-0E7825EDA9AF}" type="slidenum">
              <a:rPr lang="en-US" smtClean="0"/>
              <a:pPr/>
              <a:t>19</a:t>
            </a:fld>
            <a:endParaRPr lang="en-US" dirty="0"/>
          </a:p>
        </p:txBody>
      </p:sp>
    </p:spTree>
    <p:extLst>
      <p:ext uri="{BB962C8B-B14F-4D97-AF65-F5344CB8AC3E}">
        <p14:creationId xmlns:p14="http://schemas.microsoft.com/office/powerpoint/2010/main" val="344381761"/>
      </p:ext>
    </p:extLst>
  </p:cSld>
  <p:clrMapOvr>
    <a:masterClrMapping/>
  </p:clrMapOvr>
  <mc:AlternateContent xmlns:mc="http://schemas.openxmlformats.org/markup-compatibility/2006" xmlns:p14="http://schemas.microsoft.com/office/powerpoint/2010/main">
    <mc:Choice Requires="p14">
      <p:transition spd="slow" p14:dur="2000" advTm="14936"/>
    </mc:Choice>
    <mc:Fallback xmlns="">
      <p:transition spd="slow" advTm="1493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8CBC-340A-4E70-95AE-86DEC95D3471}"/>
              </a:ext>
            </a:extLst>
          </p:cNvPr>
          <p:cNvSpPr>
            <a:spLocks noGrp="1"/>
          </p:cNvSpPr>
          <p:nvPr>
            <p:ph type="title"/>
          </p:nvPr>
        </p:nvSpPr>
        <p:spPr/>
        <p:txBody>
          <a:bodyPr/>
          <a:lstStyle/>
          <a:p>
            <a:r>
              <a:rPr lang="en-US" dirty="0"/>
              <a:t>Important information</a:t>
            </a:r>
          </a:p>
        </p:txBody>
      </p:sp>
      <p:sp>
        <p:nvSpPr>
          <p:cNvPr id="3" name="Content Placeholder 2">
            <a:extLst>
              <a:ext uri="{FF2B5EF4-FFF2-40B4-BE49-F238E27FC236}">
                <a16:creationId xmlns:a16="http://schemas.microsoft.com/office/drawing/2014/main" id="{0536CF4D-6271-47D7-BB3B-DB92B818C58F}"/>
              </a:ext>
            </a:extLst>
          </p:cNvPr>
          <p:cNvSpPr>
            <a:spLocks noGrp="1"/>
          </p:cNvSpPr>
          <p:nvPr>
            <p:ph idx="1"/>
          </p:nvPr>
        </p:nvSpPr>
        <p:spPr/>
        <p:txBody>
          <a:bodyPr/>
          <a:lstStyle/>
          <a:p>
            <a:r>
              <a:rPr lang="en-US" dirty="0"/>
              <a:t>This presentation is not a comprehensive description of the insurance benefits offered by PEBA.</a:t>
            </a:r>
          </a:p>
          <a:p>
            <a:r>
              <a:rPr lang="en-US" dirty="0"/>
              <a:t>For more information, and before you make enrollment decisions, review the </a:t>
            </a:r>
            <a:r>
              <a:rPr lang="en-US" i="1" dirty="0">
                <a:hlinkClick r:id="rId2"/>
              </a:rPr>
              <a:t>Insurance Benefits Guide</a:t>
            </a:r>
            <a:r>
              <a:rPr lang="en-US" dirty="0"/>
              <a:t>.</a:t>
            </a:r>
          </a:p>
        </p:txBody>
      </p:sp>
      <p:sp>
        <p:nvSpPr>
          <p:cNvPr id="4" name="Slide Number Placeholder 3">
            <a:extLst>
              <a:ext uri="{FF2B5EF4-FFF2-40B4-BE49-F238E27FC236}">
                <a16:creationId xmlns:a16="http://schemas.microsoft.com/office/drawing/2014/main" id="{286DF58B-0C45-4162-AB3E-0BE28EAB262A}"/>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611229860"/>
      </p:ext>
    </p:extLst>
  </p:cSld>
  <p:clrMapOvr>
    <a:masterClrMapping/>
  </p:clrMapOvr>
  <mc:AlternateContent xmlns:mc="http://schemas.openxmlformats.org/markup-compatibility/2006" xmlns:p14="http://schemas.microsoft.com/office/powerpoint/2010/main">
    <mc:Choice Requires="p14">
      <p:transition spd="slow" p14:dur="2000" advTm="13866"/>
    </mc:Choice>
    <mc:Fallback xmlns="">
      <p:transition spd="slow" advTm="1386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Tobacco-use premium</a:t>
            </a:r>
            <a:endParaRPr lang="en-US" dirty="0"/>
          </a:p>
        </p:txBody>
      </p:sp>
      <p:sp>
        <p:nvSpPr>
          <p:cNvPr id="3" name="Content Placeholder 2"/>
          <p:cNvSpPr>
            <a:spLocks noGrp="1"/>
          </p:cNvSpPr>
          <p:nvPr>
            <p:ph idx="1"/>
            <p:custDataLst>
              <p:tags r:id="rId2"/>
            </p:custDataLst>
          </p:nvPr>
        </p:nvSpPr>
        <p:spPr/>
        <p:txBody>
          <a:bodyPr/>
          <a:lstStyle/>
          <a:p>
            <a:pPr lvl="0"/>
            <a:r>
              <a:rPr lang="en-US" dirty="0"/>
              <a:t>Applies to State Health Plan subscribers only.</a:t>
            </a:r>
          </a:p>
          <a:p>
            <a:pPr lvl="0"/>
            <a:r>
              <a:rPr lang="en-US" dirty="0"/>
              <a:t>$40 per month for subscriber-only coverage.</a:t>
            </a:r>
          </a:p>
          <a:p>
            <a:pPr lvl="0"/>
            <a:r>
              <a:rPr lang="en-US" dirty="0"/>
              <a:t>$60 per month for other levels of coverage.</a:t>
            </a:r>
          </a:p>
          <a:p>
            <a:pPr lvl="0"/>
            <a:r>
              <a:rPr lang="en-US" dirty="0"/>
              <a:t>Automatically charged unless subscriber:</a:t>
            </a:r>
          </a:p>
          <a:p>
            <a:pPr lvl="1"/>
            <a:r>
              <a:rPr lang="en-US" dirty="0"/>
              <a:t>Certifies as non-tobacco or e-cigarette user with </a:t>
            </a:r>
            <a:r>
              <a:rPr lang="en-US" i="1" dirty="0">
                <a:hlinkClick r:id="rId5"/>
              </a:rPr>
              <a:t>Certification Regarding Tobacco or E-cigarette Use</a:t>
            </a:r>
            <a:r>
              <a:rPr lang="en-US" dirty="0"/>
              <a:t> form; or</a:t>
            </a:r>
          </a:p>
          <a:p>
            <a:pPr lvl="1"/>
            <a:r>
              <a:rPr lang="en-US" dirty="0"/>
              <a:t>Certifies that all covered tobacco or e-cigarette users have completed the tobacco cessation program, </a:t>
            </a:r>
            <a:r>
              <a:rPr lang="en-US" dirty="0">
                <a:hlinkClick r:id="rId6"/>
              </a:rPr>
              <a:t>Quit For Life</a:t>
            </a:r>
            <a:r>
              <a:rPr lang="en-US" dirty="0"/>
              <a:t>.®</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20</a:t>
            </a:fld>
            <a:endParaRPr lang="en-US" dirty="0"/>
          </a:p>
        </p:txBody>
      </p:sp>
    </p:spTree>
    <p:extLst>
      <p:ext uri="{BB962C8B-B14F-4D97-AF65-F5344CB8AC3E}">
        <p14:creationId xmlns:p14="http://schemas.microsoft.com/office/powerpoint/2010/main" val="4027359786"/>
      </p:ext>
    </p:extLst>
  </p:cSld>
  <p:clrMapOvr>
    <a:masterClrMapping/>
  </p:clrMapOvr>
  <mc:AlternateContent xmlns:mc="http://schemas.openxmlformats.org/markup-compatibility/2006" xmlns:p14="http://schemas.microsoft.com/office/powerpoint/2010/main">
    <mc:Choice Requires="p14">
      <p:transition spd="slow" p14:dur="2000" advTm="15504"/>
    </mc:Choice>
    <mc:Fallback xmlns="">
      <p:transition spd="slow" advTm="15504"/>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21</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22</a:t>
            </a:fld>
            <a:endParaRPr lang="en-US" dirty="0"/>
          </a:p>
        </p:txBody>
      </p:sp>
    </p:spTree>
    <p:extLst>
      <p:ext uri="{BB962C8B-B14F-4D97-AF65-F5344CB8AC3E}">
        <p14:creationId xmlns:p14="http://schemas.microsoft.com/office/powerpoint/2010/main" val="25592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dirty="0"/>
              <a:t>State Health Plan</a:t>
            </a:r>
          </a:p>
        </p:txBody>
      </p:sp>
      <p:sp>
        <p:nvSpPr>
          <p:cNvPr id="3" name="Content Placeholder 2"/>
          <p:cNvSpPr>
            <a:spLocks noGrp="1"/>
          </p:cNvSpPr>
          <p:nvPr>
            <p:ph idx="1"/>
            <p:custDataLst>
              <p:tags r:id="rId2"/>
            </p:custDataLst>
          </p:nvPr>
        </p:nvSpPr>
        <p:spPr/>
        <p:txBody>
          <a:bodyPr/>
          <a:lstStyle/>
          <a:p>
            <a:r>
              <a:rPr lang="en-US" dirty="0"/>
              <a:t>Self-funded insurance plan:</a:t>
            </a:r>
          </a:p>
          <a:p>
            <a:pPr lvl="1"/>
            <a:r>
              <a:rPr lang="en-US" dirty="0"/>
              <a:t>Members’ and employers’ premiums are held in a trust fund, and these funds are used to pay claims.</a:t>
            </a:r>
          </a:p>
          <a:p>
            <a:pPr lvl="1"/>
            <a:r>
              <a:rPr lang="en-US" dirty="0"/>
              <a:t>BlueCross BlueShield of South Carolina processes health claims. </a:t>
            </a:r>
          </a:p>
          <a:p>
            <a:pPr lvl="1"/>
            <a:r>
              <a:rPr lang="en-US" dirty="0"/>
              <a:t>Express Scripts processes prescription claims.</a:t>
            </a:r>
          </a:p>
          <a:p>
            <a:pPr lvl="0"/>
            <a:r>
              <a:rPr lang="en-US" dirty="0"/>
              <a:t>Cost of the State Health Plan compares favorably to other plans.</a:t>
            </a:r>
          </a:p>
          <a:p>
            <a:pPr lvl="1"/>
            <a:r>
              <a:rPr lang="en-US" dirty="0"/>
              <a:t>Learn more at </a:t>
            </a:r>
            <a:r>
              <a:rPr lang="en-US" dirty="0">
                <a:hlinkClick r:id="rId6"/>
              </a:rPr>
              <a:t>peba.sc.gov/facts</a:t>
            </a:r>
            <a:r>
              <a:rPr lang="en-US" dirty="0"/>
              <a:t>.</a:t>
            </a:r>
          </a:p>
          <a:p>
            <a:pPr lvl="0"/>
            <a:r>
              <a:rPr lang="en-US" dirty="0"/>
              <a:t>Health management is key to maintaining a low cost for the Plan and premiums.</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615962749"/>
      </p:ext>
    </p:extLst>
  </p:cSld>
  <p:clrMapOvr>
    <a:masterClrMapping/>
  </p:clrMapOvr>
  <mc:AlternateContent xmlns:mc="http://schemas.openxmlformats.org/markup-compatibility/2006" xmlns:p14="http://schemas.microsoft.com/office/powerpoint/2010/main">
    <mc:Choice Requires="p14">
      <p:transition spd="slow" p14:dur="2000" advTm="62091"/>
    </mc:Choice>
    <mc:Fallback xmlns="">
      <p:transition spd="slow" advTm="6209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State Health Plan provider network</a:t>
            </a:r>
            <a:endParaRPr lang="en-US" dirty="0"/>
          </a:p>
        </p:txBody>
      </p:sp>
      <p:sp>
        <p:nvSpPr>
          <p:cNvPr id="3" name="Content Placeholder 2"/>
          <p:cNvSpPr>
            <a:spLocks noGrp="1"/>
          </p:cNvSpPr>
          <p:nvPr>
            <p:ph idx="1"/>
            <p:custDataLst>
              <p:tags r:id="rId2"/>
            </p:custDataLst>
          </p:nvPr>
        </p:nvSpPr>
        <p:spPr/>
        <p:txBody>
          <a:bodyPr/>
          <a:lstStyle/>
          <a:p>
            <a:pPr lvl="0"/>
            <a:r>
              <a:rPr lang="en-US" dirty="0"/>
              <a:t>Worldwide coverage.</a:t>
            </a:r>
          </a:p>
          <a:p>
            <a:pPr lvl="0"/>
            <a:r>
              <a:rPr lang="en-US" dirty="0"/>
              <a:t>You pay copayments, deductible and coinsurance.</a:t>
            </a:r>
          </a:p>
          <a:p>
            <a:pPr lvl="0"/>
            <a:r>
              <a:rPr lang="en-US" dirty="0"/>
              <a:t>Network provider files claims and accepts the Plan’s allowed amount, even if its charges are higher.</a:t>
            </a:r>
          </a:p>
          <a:p>
            <a:pPr lvl="1"/>
            <a:r>
              <a:rPr lang="en-US" dirty="0"/>
              <a:t>If you use an out-of-network provider, you may have to file claims and can be balance billed. You pay a higher coinsurance, too.</a:t>
            </a:r>
          </a:p>
          <a:p>
            <a:pPr lvl="0"/>
            <a:r>
              <a:rPr lang="en-US" dirty="0"/>
              <a:t>Use Find Care link under Resources at </a:t>
            </a:r>
            <a:r>
              <a:rPr lang="en-US" dirty="0">
                <a:hlinkClick r:id="rId6"/>
              </a:rPr>
              <a:t>StateSC.SouthCarolinaBlues.com</a:t>
            </a:r>
            <a:r>
              <a:rPr lang="en-US" dirty="0"/>
              <a:t> to find a network provider near you.</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3698788290"/>
      </p:ext>
    </p:extLst>
  </p:cSld>
  <p:clrMapOvr>
    <a:masterClrMapping/>
  </p:clrMapOvr>
  <mc:AlternateContent xmlns:mc="http://schemas.openxmlformats.org/markup-compatibility/2006" xmlns:p14="http://schemas.microsoft.com/office/powerpoint/2010/main">
    <mc:Choice Requires="p14">
      <p:transition spd="slow" p14:dur="2000" advTm="48696"/>
    </mc:Choice>
    <mc:Fallback xmlns="">
      <p:transition spd="slow" advTm="4869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1D75D-FA93-46A6-8D6E-71BCEC64F170}"/>
              </a:ext>
            </a:extLst>
          </p:cNvPr>
          <p:cNvSpPr>
            <a:spLocks noGrp="1"/>
          </p:cNvSpPr>
          <p:nvPr>
            <p:ph type="title"/>
          </p:nvPr>
        </p:nvSpPr>
        <p:spPr/>
        <p:txBody>
          <a:bodyPr/>
          <a:lstStyle/>
          <a:p>
            <a:r>
              <a:rPr lang="en-US" dirty="0"/>
              <a:t>Non-Medicare-eligible health plan choices</a:t>
            </a:r>
          </a:p>
        </p:txBody>
      </p:sp>
      <p:sp>
        <p:nvSpPr>
          <p:cNvPr id="3" name="Content Placeholder 2">
            <a:extLst>
              <a:ext uri="{FF2B5EF4-FFF2-40B4-BE49-F238E27FC236}">
                <a16:creationId xmlns:a16="http://schemas.microsoft.com/office/drawing/2014/main" id="{A3337CA1-D0FF-42C0-9542-AE044C2ED505}"/>
              </a:ext>
            </a:extLst>
          </p:cNvPr>
          <p:cNvSpPr>
            <a:spLocks noGrp="1"/>
          </p:cNvSpPr>
          <p:nvPr>
            <p:ph idx="1"/>
          </p:nvPr>
        </p:nvSpPr>
        <p:spPr/>
        <p:txBody>
          <a:bodyPr/>
          <a:lstStyle/>
          <a:p>
            <a:r>
              <a:rPr lang="en-US" dirty="0"/>
              <a:t>State Health Plan, which includes prescription benefits.</a:t>
            </a:r>
          </a:p>
          <a:p>
            <a:pPr lvl="1"/>
            <a:r>
              <a:rPr lang="en-US" dirty="0"/>
              <a:t>Standard Plan.</a:t>
            </a:r>
          </a:p>
          <a:p>
            <a:pPr lvl="1"/>
            <a:r>
              <a:rPr lang="en-US" dirty="0"/>
              <a:t>Savings Plan.</a:t>
            </a:r>
          </a:p>
          <a:p>
            <a:r>
              <a:rPr lang="en-US" dirty="0"/>
              <a:t>TRICARE Supplement Plan, for eligible members of the military community.</a:t>
            </a:r>
          </a:p>
          <a:p>
            <a:pPr lvl="1"/>
            <a:r>
              <a:rPr lang="en-US" dirty="0"/>
              <a:t>TRICARE rules apply.</a:t>
            </a:r>
          </a:p>
          <a:p>
            <a:pPr lvl="1"/>
            <a:r>
              <a:rPr lang="en-US" dirty="0"/>
              <a:t>Coverage ends at age 65. </a:t>
            </a:r>
          </a:p>
          <a:p>
            <a:pPr lvl="1"/>
            <a:endParaRPr lang="en-US" dirty="0"/>
          </a:p>
        </p:txBody>
      </p:sp>
      <p:sp>
        <p:nvSpPr>
          <p:cNvPr id="4" name="Slide Number Placeholder 3">
            <a:extLst>
              <a:ext uri="{FF2B5EF4-FFF2-40B4-BE49-F238E27FC236}">
                <a16:creationId xmlns:a16="http://schemas.microsoft.com/office/drawing/2014/main" id="{5D472D4E-4AFA-494C-BDF8-73E4D1219CEE}"/>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621397392"/>
      </p:ext>
    </p:extLst>
  </p:cSld>
  <p:clrMapOvr>
    <a:masterClrMapping/>
  </p:clrMapOvr>
  <mc:AlternateContent xmlns:mc="http://schemas.openxmlformats.org/markup-compatibility/2006" xmlns:p14="http://schemas.microsoft.com/office/powerpoint/2010/main">
    <mc:Choice Requires="p14">
      <p:transition spd="slow" p14:dur="2000" advTm="24590"/>
    </mc:Choice>
    <mc:Fallback xmlns="">
      <p:transition spd="slow" advTm="2459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EF198-8FCB-422D-9307-96EE752ADFE8}"/>
              </a:ext>
            </a:extLst>
          </p:cNvPr>
          <p:cNvSpPr>
            <a:spLocks noGrp="1"/>
          </p:cNvSpPr>
          <p:nvPr>
            <p:ph type="title"/>
          </p:nvPr>
        </p:nvSpPr>
        <p:spPr/>
        <p:txBody>
          <a:bodyPr/>
          <a:lstStyle/>
          <a:p>
            <a:r>
              <a:rPr lang="en-US" dirty="0"/>
              <a:t>Standard Plan for non-Medicare-eligible members</a:t>
            </a:r>
          </a:p>
        </p:txBody>
      </p:sp>
      <p:sp>
        <p:nvSpPr>
          <p:cNvPr id="3" name="Content Placeholder 2">
            <a:extLst>
              <a:ext uri="{FF2B5EF4-FFF2-40B4-BE49-F238E27FC236}">
                <a16:creationId xmlns:a16="http://schemas.microsoft.com/office/drawing/2014/main" id="{011EAD87-35A8-4FE1-88F9-739B8848CAA8}"/>
              </a:ext>
            </a:extLst>
          </p:cNvPr>
          <p:cNvSpPr>
            <a:spLocks noGrp="1"/>
          </p:cNvSpPr>
          <p:nvPr>
            <p:ph idx="1"/>
          </p:nvPr>
        </p:nvSpPr>
        <p:spPr/>
        <p:txBody>
          <a:bodyPr>
            <a:normAutofit/>
          </a:bodyPr>
          <a:lstStyle/>
          <a:p>
            <a:r>
              <a:rPr lang="en-US" dirty="0"/>
              <a:t>Lower annual deductibles and higher monthly premiums.</a:t>
            </a:r>
          </a:p>
          <a:p>
            <a:r>
              <a:rPr lang="en-US" dirty="0"/>
              <a:t>Pay copayments for office visits, outpatient facilities and emergency care.</a:t>
            </a:r>
          </a:p>
          <a:p>
            <a:r>
              <a:rPr lang="en-US" dirty="0"/>
              <a:t>Pay copayments for prescription drugs.</a:t>
            </a:r>
          </a:p>
          <a:p>
            <a:r>
              <a:rPr lang="en-US" dirty="0"/>
              <a:t>Coverage of adult well visits for primary members ages 19 and older. Eligible female members can also receive an annual well woman visit at no member cost in addition to the annual adult well visit.</a:t>
            </a:r>
          </a:p>
          <a:p>
            <a:pPr lvl="1"/>
            <a:r>
              <a:rPr lang="en-US" dirty="0"/>
              <a:t>Evidence-based services with an </a:t>
            </a:r>
            <a:r>
              <a:rPr lang="en-US" dirty="0">
                <a:hlinkClick r:id="rId2"/>
              </a:rPr>
              <a:t>A or B recommendation</a:t>
            </a:r>
            <a:r>
              <a:rPr lang="en-US" dirty="0"/>
              <a:t> by the United States Preventive Services Task Force (USPSTF) included.</a:t>
            </a:r>
          </a:p>
        </p:txBody>
      </p:sp>
      <p:sp>
        <p:nvSpPr>
          <p:cNvPr id="4" name="Slide Number Placeholder 3">
            <a:extLst>
              <a:ext uri="{FF2B5EF4-FFF2-40B4-BE49-F238E27FC236}">
                <a16:creationId xmlns:a16="http://schemas.microsoft.com/office/drawing/2014/main" id="{7F65E685-39B9-441B-AB88-FA5F0DDF7FC2}"/>
              </a:ext>
            </a:extLst>
          </p:cNvPr>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501153704"/>
      </p:ext>
    </p:extLst>
  </p:cSld>
  <p:clrMapOvr>
    <a:masterClrMapping/>
  </p:clrMapOvr>
  <mc:AlternateContent xmlns:mc="http://schemas.openxmlformats.org/markup-compatibility/2006" xmlns:p14="http://schemas.microsoft.com/office/powerpoint/2010/main">
    <mc:Choice Requires="p14">
      <p:transition spd="slow" p14:dur="2000" advTm="45565"/>
    </mc:Choice>
    <mc:Fallback xmlns="">
      <p:transition spd="slow" advTm="4556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FA6AB-DAF7-441E-8877-7D4AB81ACE60}"/>
              </a:ext>
            </a:extLst>
          </p:cNvPr>
          <p:cNvSpPr>
            <a:spLocks noGrp="1"/>
          </p:cNvSpPr>
          <p:nvPr>
            <p:ph type="title"/>
          </p:nvPr>
        </p:nvSpPr>
        <p:spPr/>
        <p:txBody>
          <a:bodyPr/>
          <a:lstStyle/>
          <a:p>
            <a:r>
              <a:rPr lang="en-US" dirty="0"/>
              <a:t>Savings Plan for non-Medicare-eligible members</a:t>
            </a:r>
          </a:p>
        </p:txBody>
      </p:sp>
      <p:sp>
        <p:nvSpPr>
          <p:cNvPr id="3" name="Content Placeholder 2">
            <a:extLst>
              <a:ext uri="{FF2B5EF4-FFF2-40B4-BE49-F238E27FC236}">
                <a16:creationId xmlns:a16="http://schemas.microsoft.com/office/drawing/2014/main" id="{33C14483-A47E-4930-9557-FAB5217827FA}"/>
              </a:ext>
            </a:extLst>
          </p:cNvPr>
          <p:cNvSpPr>
            <a:spLocks noGrp="1"/>
          </p:cNvSpPr>
          <p:nvPr>
            <p:ph idx="1"/>
          </p:nvPr>
        </p:nvSpPr>
        <p:spPr/>
        <p:txBody>
          <a:bodyPr>
            <a:normAutofit/>
          </a:bodyPr>
          <a:lstStyle/>
          <a:p>
            <a:r>
              <a:rPr lang="en-US" dirty="0"/>
              <a:t>High-deductible plan with lower monthly premiums.</a:t>
            </a:r>
          </a:p>
          <a:p>
            <a:r>
              <a:rPr lang="en-US" dirty="0"/>
              <a:t>No copayments.</a:t>
            </a:r>
          </a:p>
          <a:p>
            <a:r>
              <a:rPr lang="en-US" dirty="0"/>
              <a:t>Pay the allowed amount for prescription drugs until you meet your annual deductible. Then, you pay your coinsurance.</a:t>
            </a:r>
          </a:p>
          <a:p>
            <a:r>
              <a:rPr lang="en-US" dirty="0"/>
              <a:t>Coverage of adult well visits for primary members each plan year at no cost. Eligible female members can also receive an annual well woman visit at no member cost in addition to the annual adult well visit.</a:t>
            </a:r>
          </a:p>
          <a:p>
            <a:pPr lvl="1"/>
            <a:r>
              <a:rPr lang="en-US" dirty="0"/>
              <a:t>Evidence-based services with an </a:t>
            </a:r>
            <a:r>
              <a:rPr lang="en-US" dirty="0">
                <a:hlinkClick r:id="rId2"/>
              </a:rPr>
              <a:t>A or B recommendation </a:t>
            </a:r>
            <a:r>
              <a:rPr lang="en-US" dirty="0"/>
              <a:t>by the United States Preventive Services Task Force (USPSTF) included.</a:t>
            </a:r>
          </a:p>
          <a:p>
            <a:r>
              <a:rPr lang="en-US" dirty="0"/>
              <a:t>Eligible to contribute to a Health Savings Account (HSA) on a post-tax basis.</a:t>
            </a:r>
          </a:p>
        </p:txBody>
      </p:sp>
      <p:sp>
        <p:nvSpPr>
          <p:cNvPr id="4" name="Slide Number Placeholder 3">
            <a:extLst>
              <a:ext uri="{FF2B5EF4-FFF2-40B4-BE49-F238E27FC236}">
                <a16:creationId xmlns:a16="http://schemas.microsoft.com/office/drawing/2014/main" id="{94100101-4ECE-4269-ABAB-90231307B3F2}"/>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2616521988"/>
      </p:ext>
    </p:extLst>
  </p:cSld>
  <p:clrMapOvr>
    <a:masterClrMapping/>
  </p:clrMapOvr>
  <mc:AlternateContent xmlns:mc="http://schemas.openxmlformats.org/markup-compatibility/2006" xmlns:p14="http://schemas.microsoft.com/office/powerpoint/2010/main">
    <mc:Choice Requires="p14">
      <p:transition spd="slow" p14:dur="2000" advTm="41452"/>
    </mc:Choice>
    <mc:Fallback xmlns="">
      <p:transition spd="slow" advTm="4145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822B9-0F6A-4DE7-834D-4B1F94135A6D}"/>
              </a:ext>
            </a:extLst>
          </p:cNvPr>
          <p:cNvSpPr>
            <a:spLocks noGrp="1"/>
          </p:cNvSpPr>
          <p:nvPr>
            <p:ph type="title"/>
          </p:nvPr>
        </p:nvSpPr>
        <p:spPr/>
        <p:txBody>
          <a:bodyPr/>
          <a:lstStyle/>
          <a:p>
            <a:r>
              <a:rPr lang="en-US" dirty="0"/>
              <a:t>If you’re eligible for Medicare </a:t>
            </a:r>
          </a:p>
        </p:txBody>
      </p:sp>
      <p:sp>
        <p:nvSpPr>
          <p:cNvPr id="3" name="Content Placeholder 2">
            <a:extLst>
              <a:ext uri="{FF2B5EF4-FFF2-40B4-BE49-F238E27FC236}">
                <a16:creationId xmlns:a16="http://schemas.microsoft.com/office/drawing/2014/main" id="{294E5FAE-CAFF-4278-8B25-5908292CD8B2}"/>
              </a:ext>
            </a:extLst>
          </p:cNvPr>
          <p:cNvSpPr>
            <a:spLocks noGrp="1"/>
          </p:cNvSpPr>
          <p:nvPr>
            <p:ph idx="1"/>
          </p:nvPr>
        </p:nvSpPr>
        <p:spPr/>
        <p:txBody>
          <a:bodyPr/>
          <a:lstStyle/>
          <a:p>
            <a:r>
              <a:rPr lang="en-US" dirty="0"/>
              <a:t>Medicare will become your primary coverage and will start paying your claims first.</a:t>
            </a:r>
          </a:p>
          <a:p>
            <a:r>
              <a:rPr lang="en-US" dirty="0"/>
              <a:t>Your PEBA coverage will be your secondary coverage.</a:t>
            </a:r>
          </a:p>
        </p:txBody>
      </p:sp>
      <p:sp>
        <p:nvSpPr>
          <p:cNvPr id="4" name="Slide Number Placeholder 3">
            <a:extLst>
              <a:ext uri="{FF2B5EF4-FFF2-40B4-BE49-F238E27FC236}">
                <a16:creationId xmlns:a16="http://schemas.microsoft.com/office/drawing/2014/main" id="{BB5B3810-F071-40FD-BA5D-FF595FA432E1}"/>
              </a:ext>
            </a:extLst>
          </p:cNvPr>
          <p:cNvSpPr>
            <a:spLocks noGrp="1"/>
          </p:cNvSpPr>
          <p:nvPr>
            <p:ph type="sldNum" sz="quarter" idx="12"/>
          </p:nvPr>
        </p:nvSpPr>
        <p:spPr/>
        <p:txBody>
          <a:bodyPr/>
          <a:lstStyle/>
          <a:p>
            <a:fld id="{28024367-D536-4F59-B2ED-0E7825EDA9AF}" type="slidenum">
              <a:rPr lang="en-US" smtClean="0"/>
              <a:pPr/>
              <a:t>8</a:t>
            </a:fld>
            <a:endParaRPr lang="en-US" dirty="0"/>
          </a:p>
        </p:txBody>
      </p:sp>
    </p:spTree>
    <p:extLst>
      <p:ext uri="{BB962C8B-B14F-4D97-AF65-F5344CB8AC3E}">
        <p14:creationId xmlns:p14="http://schemas.microsoft.com/office/powerpoint/2010/main" val="2102339071"/>
      </p:ext>
    </p:extLst>
  </p:cSld>
  <p:clrMapOvr>
    <a:masterClrMapping/>
  </p:clrMapOvr>
  <mc:AlternateContent xmlns:mc="http://schemas.openxmlformats.org/markup-compatibility/2006" xmlns:p14="http://schemas.microsoft.com/office/powerpoint/2010/main">
    <mc:Choice Requires="p14">
      <p:transition spd="slow" p14:dur="2000" advTm="14126"/>
    </mc:Choice>
    <mc:Fallback xmlns="">
      <p:transition spd="slow" advTm="1412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C37FD-6281-4354-8793-E956727DFA7E}"/>
              </a:ext>
            </a:extLst>
          </p:cNvPr>
          <p:cNvSpPr>
            <a:spLocks noGrp="1"/>
          </p:cNvSpPr>
          <p:nvPr>
            <p:ph type="title"/>
          </p:nvPr>
        </p:nvSpPr>
        <p:spPr/>
        <p:txBody>
          <a:bodyPr/>
          <a:lstStyle/>
          <a:p>
            <a:r>
              <a:rPr lang="en-US" dirty="0"/>
              <a:t>Enrolling in Medicare</a:t>
            </a:r>
          </a:p>
        </p:txBody>
      </p:sp>
      <p:sp>
        <p:nvSpPr>
          <p:cNvPr id="3" name="Content Placeholder 2">
            <a:extLst>
              <a:ext uri="{FF2B5EF4-FFF2-40B4-BE49-F238E27FC236}">
                <a16:creationId xmlns:a16="http://schemas.microsoft.com/office/drawing/2014/main" id="{39A915C0-B679-46A7-898C-A5F0FA1F0183}"/>
              </a:ext>
            </a:extLst>
          </p:cNvPr>
          <p:cNvSpPr>
            <a:spLocks noGrp="1"/>
          </p:cNvSpPr>
          <p:nvPr>
            <p:ph idx="1"/>
          </p:nvPr>
        </p:nvSpPr>
        <p:spPr/>
        <p:txBody>
          <a:bodyPr/>
          <a:lstStyle/>
          <a:p>
            <a:r>
              <a:rPr lang="en-US" dirty="0"/>
              <a:t>Once eligible, you should enroll in Medicare Part A (hospital coverage) and Part B (medical coverage). </a:t>
            </a:r>
          </a:p>
          <a:p>
            <a:r>
              <a:rPr lang="en-US" dirty="0"/>
              <a:t>The Medicare enrollment period begins three months before your 65</a:t>
            </a:r>
            <a:r>
              <a:rPr lang="en-US" baseline="30000" dirty="0"/>
              <a:t>th</a:t>
            </a:r>
            <a:r>
              <a:rPr lang="en-US" dirty="0"/>
              <a:t> birthday. </a:t>
            </a:r>
          </a:p>
          <a:p>
            <a:r>
              <a:rPr lang="en-US" dirty="0"/>
              <a:t>If receiving Social Security benefits, the Social Security Administration will contact you and enroll you automatically. Otherwise, you must contact Social Security to enroll.</a:t>
            </a:r>
          </a:p>
          <a:p>
            <a:endParaRPr lang="en-US" dirty="0"/>
          </a:p>
        </p:txBody>
      </p:sp>
      <p:sp>
        <p:nvSpPr>
          <p:cNvPr id="4" name="Slide Number Placeholder 3">
            <a:extLst>
              <a:ext uri="{FF2B5EF4-FFF2-40B4-BE49-F238E27FC236}">
                <a16:creationId xmlns:a16="http://schemas.microsoft.com/office/drawing/2014/main" id="{51F7A396-031B-4823-81F3-72283247515E}"/>
              </a:ext>
            </a:extLst>
          </p:cNvPr>
          <p:cNvSpPr>
            <a:spLocks noGrp="1"/>
          </p:cNvSpPr>
          <p:nvPr>
            <p:ph type="sldNum" sz="quarter" idx="12"/>
          </p:nvPr>
        </p:nvSpPr>
        <p:spPr/>
        <p:txBody>
          <a:bodyPr/>
          <a:lstStyle/>
          <a:p>
            <a:fld id="{28024367-D536-4F59-B2ED-0E7825EDA9AF}" type="slidenum">
              <a:rPr lang="en-US" smtClean="0"/>
              <a:pPr/>
              <a:t>9</a:t>
            </a:fld>
            <a:endParaRPr lang="en-US" dirty="0"/>
          </a:p>
        </p:txBody>
      </p:sp>
    </p:spTree>
    <p:extLst>
      <p:ext uri="{BB962C8B-B14F-4D97-AF65-F5344CB8AC3E}">
        <p14:creationId xmlns:p14="http://schemas.microsoft.com/office/powerpoint/2010/main" val="1246184982"/>
      </p:ext>
    </p:extLst>
  </p:cSld>
  <p:clrMapOvr>
    <a:masterClrMapping/>
  </p:clrMapOvr>
  <mc:AlternateContent xmlns:mc="http://schemas.openxmlformats.org/markup-compatibility/2006" xmlns:p14="http://schemas.microsoft.com/office/powerpoint/2010/main">
    <mc:Choice Requires="p14">
      <p:transition spd="slow" p14:dur="2000" advTm="29795"/>
    </mc:Choice>
    <mc:Fallback xmlns="">
      <p:transition spd="slow" advTm="29795"/>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quot;/&gt;&lt;lineCharCount val=&quot;17&quot;/&gt;&lt;/TableIndex&gt;&lt;/ShapeTextInfo&gt;"/>
  <p:tag name="HTML_SHAPEINFO" val="&lt;ThreeDShapeInfo&gt;&lt;uuid val=&quot;{6A915556-CB8B-408B-A4BA-AC7AFBADBC6F}&quot;/&gt;&lt;isInvalidForFieldText val=&quot;0&quot;/&gt;&lt;Image&gt;&lt;filename val=&quot;C:\Users\rscald\AppData\Local\Temp\CP16132381501937Session\CPTrustFolder16132381501953\PPTImport16132381587437\data\asimages\{6A915556-CB8B-408B-A4BA-AC7AFBADBC6F}_8.png&quot;/&gt;&lt;left val=&quot;24&quot;/&gt;&lt;top val=&quot;35&quot;/&gt;&lt;width val=&quot;743&quot;/&gt;&lt;height val=&quot;160&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28&quot;/&gt;&lt;lineCharCount val=&quot;55&quot;/&gt;&lt;lineCharCount val=&quot;29&quot;/&gt;&lt;lineCharCount val=&quot;57&quot;/&gt;&lt;lineCharCount val=&quot;8&quot;/&gt;&lt;lineCharCount val=&quot;52&quot;/&gt;&lt;lineCharCount val=&quot;13&quot;/&gt;&lt;lineCharCount val=&quot;49&quot;/&gt;&lt;lineCharCount val=&quot;51&quot;/&gt;&lt;lineCharCount val=&quot;26&quot;/&gt;&lt;/TableIndex&gt;&lt;/ShapeTextInfo&gt;"/>
  <p:tag name="HTML_SHAPEINFO" val="&lt;ThreeDShapeInfo&gt;&lt;uuid val=&quot;{7399F6CF-DA11-4606-ADB4-35375ECB1F6F}&quot;/&gt;&lt;isInvalidForFieldText val=&quot;0&quot;/&gt;&lt;Image&gt;&lt;filename val=&quot;C:\Users\rscald\AppData\Local\Temp\CP16132381501937Session\CPTrustFolder16132381501953\PPTImport16132381587437\data\asimages\{7399F6CF-DA11-4606-ADB4-35375ECB1F6F}_8.png&quot;/&gt;&lt;left val=&quot;36&quot;/&gt;&lt;top val=&quot;192&quot;/&gt;&lt;width val=&quot;876&quot;/&gt;&lt;height val=&quot;460&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4C28516E-80F5-4D3A-B788-BE6DAECC9F5F}&quot;/&gt;&lt;isInvalidForFieldText val=&quot;0&quot;/&gt;&lt;Image&gt;&lt;filename val=&quot;C:\Users\rscald\AppData\Local\Temp\CP16132381501937Session\CPTrustFolder16132381501953\PPTImport16132381587437\data\asimages\{4C28516E-80F5-4D3A-B788-BE6DAECC9F5F}_8.png&quot;/&gt;&lt;left val=&quot;864&quot;/&gt;&lt;top val=&quot;670&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7&quot;/&gt;&lt;/TableIndex&gt;&lt;/ShapeTextInfo&gt;"/>
  <p:tag name="HTML_SHAPEINFO" val="&lt;ThreeDShapeInfo&gt;&lt;uuid val=&quot;{571D1816-29E0-4C34-86C2-4B4FE515F6A3}&quot;/&gt;&lt;isInvalidForFieldText val=&quot;0&quot;/&gt;&lt;Image&gt;&lt;filename val=&quot;C:\Users\rscald\AppData\Local\Temp\CP16132381501937Session\CPTrustFolder16132381501953\PPTImport16132381587437\data\asimages\{571D1816-29E0-4C34-86C2-4B4FE515F6A3}_9.png&quot;/&gt;&lt;left val=&quot;24&quot;/&gt;&lt;top val=&quot;24&quot;/&gt;&lt;width val=&quot;746&quot;/&gt;&lt;height val=&quot;170&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0&quot;/&gt;&lt;lineCharCount val=&quot;48&quot;/&gt;&lt;lineCharCount val=&quot;53&quot;/&gt;&lt;lineCharCount val=&quot;47&quot;/&gt;&lt;lineCharCount val=&quot;60&quot;/&gt;&lt;lineCharCount val=&quot;52&quot;/&gt;&lt;lineCharCount val=&quot;18&quot;/&gt;&lt;lineCharCount val=&quot;52&quot;/&gt;&lt;lineCharCount val=&quot;37&quot;/&gt;&lt;/TableIndex&gt;&lt;/ShapeTextInfo&gt;"/>
  <p:tag name="HTML_SHAPEINFO" val="&lt;ThreeDShapeInfo&gt;&lt;uuid val=&quot;{7C67236A-823E-42F3-B83A-312BEB98CD1B}&quot;/&gt;&lt;isInvalidForFieldText val=&quot;0&quot;/&gt;&lt;Image&gt;&lt;filename val=&quot;C:\Users\rscald\AppData\Local\Temp\CP16132381501937Session\CPTrustFolder16132381501953\PPTImport16132381587437\data\asimages\{7C67236A-823E-42F3-B83A-312BEB98CD1B}_9.png&quot;/&gt;&lt;left val=&quot;36&quot;/&gt;&lt;top val=&quot;192&quot;/&gt;&lt;width val=&quot;881&quot;/&gt;&lt;height val=&quot;444&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8AB15CCC-5019-4C5A-9ACA-776B6241278F}&quot;/&gt;&lt;isInvalidForFieldText val=&quot;0&quot;/&gt;&lt;Image&gt;&lt;filename val=&quot;C:\Users\rscald\AppData\Local\Temp\CP16132381501937Session\CPTrustFolder16132381501953\PPTImport16132381587437\data\asimages\{8AB15CCC-5019-4C5A-9ACA-776B6241278F}_9.png&quot;/&gt;&lt;left val=&quot;864&quot;/&gt;&lt;top val=&quot;670&quot;/&gt;&lt;width val=&quot;47&quot;/&gt;&lt;height val=&quot;39&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9&quot;/&gt;&lt;/TableIndex&gt;&lt;/ShapeTextInfo&gt;"/>
  <p:tag name="HTML_SHAPEINFO" val="&lt;ThreeDShapeInfo&gt;&lt;uuid val=&quot;{23F0D281-679E-4B55-9F04-E6D0FB456E9B}&quot;/&gt;&lt;isInvalidForFieldText val=&quot;0&quot;/&gt;&lt;Image&gt;&lt;filename val=&quot;C:\Users\rscald\AppData\Local\Temp\CP16132381501937Session\CPTrustFolder16132381501953\PPTImport16132381587437\data\asimages\{23F0D281-679E-4B55-9F04-E6D0FB456E9B}_17.png&quot;/&gt;&lt;left val=&quot;24&quot;/&gt;&lt;top val=&quot;35&quot;/&gt;&lt;width val=&quot;743&quot;/&gt;&lt;height val=&quot;160&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7&quot;/&gt;&lt;lineCharCount val=&quot;44&quot;/&gt;&lt;lineCharCount val=&quot;44&quot;/&gt;&lt;lineCharCount val=&quot;41&quot;/&gt;&lt;lineCharCount val=&quot;59&quot;/&gt;&lt;lineCharCount val=&quot;21&quot;/&gt;&lt;lineCharCount val=&quot;60&quot;/&gt;&lt;lineCharCount val=&quot;43&quot;/&gt;&lt;/TableIndex&gt;&lt;/ShapeTextInfo&gt;"/>
  <p:tag name="HTML_SHAPEINFO" val="&lt;ThreeDShapeInfo&gt;&lt;uuid val=&quot;{AFBDF63D-DC19-4F4C-A198-B0768FE8F9D7}&quot;/&gt;&lt;isInvalidForFieldText val=&quot;0&quot;/&gt;&lt;Image&gt;&lt;filename val=&quot;C:\Users\rscald\AppData\Local\Temp\CP16132381501937Session\CPTrustFolder16132381501953\PPTImport16132381587437\data\asimages\{AFBDF63D-DC19-4F4C-A198-B0768FE8F9D7}_17.png&quot;/&gt;&lt;left val=&quot;36&quot;/&gt;&lt;top val=&quot;192&quot;/&gt;&lt;width val=&quot;888&quot;/&gt;&lt;height val=&quot;444&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AB64400-0E3E-442E-B9A5-793C7C427A26}&quot;/&gt;&lt;isInvalidForFieldText val=&quot;0&quot;/&gt;&lt;Image&gt;&lt;filename val=&quot;C:\Users\rscald\AppData\Local\Temp\CP16132381501937Session\CPTrustFolder16132381501953\PPTImport16132381587437\data\asimages\{AAB64400-0E3E-442E-B9A5-793C7C427A26}_17.png&quot;/&gt;&lt;left val=&quot;864&quot;/&gt;&lt;top val=&quot;670&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9275</TotalTime>
  <Words>1343</Words>
  <Application>Microsoft Office PowerPoint</Application>
  <PresentationFormat>On-screen Show (4:3)</PresentationFormat>
  <Paragraphs>172</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Tw Cen MT Condensed</vt:lpstr>
      <vt:lpstr>Office Theme</vt:lpstr>
      <vt:lpstr>Retiree health plans</vt:lpstr>
      <vt:lpstr>Important information</vt:lpstr>
      <vt:lpstr>State Health Plan</vt:lpstr>
      <vt:lpstr>State Health Plan provider network</vt:lpstr>
      <vt:lpstr>Non-Medicare-eligible health plan choices</vt:lpstr>
      <vt:lpstr>Standard Plan for non-Medicare-eligible members</vt:lpstr>
      <vt:lpstr>Savings Plan for non-Medicare-eligible members</vt:lpstr>
      <vt:lpstr>If you’re eligible for Medicare </vt:lpstr>
      <vt:lpstr>Enrolling in Medicare</vt:lpstr>
      <vt:lpstr>2024 Medicare benefits</vt:lpstr>
      <vt:lpstr>Becoming Medicare-eligible before age 65</vt:lpstr>
      <vt:lpstr>Medicare-eligible health plan choices in retirement</vt:lpstr>
      <vt:lpstr>2024 Medicare Supplemental Plan benefits</vt:lpstr>
      <vt:lpstr>Automatic enrollment in the Medicare Supplemental Plan</vt:lpstr>
      <vt:lpstr>2024 Medicare Supplemental Plan benefits example</vt:lpstr>
      <vt:lpstr>Carve-out Plan with Medicare</vt:lpstr>
      <vt:lpstr>2024 Carve-out Plan benefits example</vt:lpstr>
      <vt:lpstr>Medicare and the TRICARE Supplement Plan</vt:lpstr>
      <vt:lpstr>2024 Health plan premiums</vt:lpstr>
      <vt:lpstr>Tobacco-use premium</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138</cp:revision>
  <cp:lastPrinted>2019-12-11T18:59:44Z</cp:lastPrinted>
  <dcterms:created xsi:type="dcterms:W3CDTF">2020-02-04T21:24:40Z</dcterms:created>
  <dcterms:modified xsi:type="dcterms:W3CDTF">2023-12-13T14:27:31Z</dcterms:modified>
</cp:coreProperties>
</file>