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269" r:id="rId2"/>
    <p:sldId id="414" r:id="rId3"/>
    <p:sldId id="290" r:id="rId4"/>
    <p:sldId id="423" r:id="rId5"/>
    <p:sldId id="263" r:id="rId6"/>
    <p:sldId id="268" r:id="rId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6" clrIdx="0">
    <p:extLst>
      <p:ext uri="{19B8F6BF-5375-455C-9EA6-DF929625EA0E}">
        <p15:presenceInfo xmlns:p15="http://schemas.microsoft.com/office/powerpoint/2012/main" userId="S::ryounh@peba.sc.gov::9a85b619-8fd1-4dec-b439-2514df7fe89a" providerId="AD"/>
      </p:ext>
    </p:extLst>
  </p:cmAuthor>
  <p:cmAuthor id="2" name="Jessica Moak" initials="JM" lastIdx="1" clrIdx="1">
    <p:extLst>
      <p:ext uri="{19B8F6BF-5375-455C-9EA6-DF929625EA0E}">
        <p15:presenceInfo xmlns:p15="http://schemas.microsoft.com/office/powerpoint/2012/main" userId="S::rmoakj@peba.sc.gov::aefcb452-2607-4fbc-8c60-dfa075c160aa" providerId="AD"/>
      </p:ext>
    </p:extLst>
  </p:cmAuthor>
  <p:cmAuthor id="3" name="Amber Carter" initials="AC" lastIdx="4" clrIdx="2">
    <p:extLst>
      <p:ext uri="{19B8F6BF-5375-455C-9EA6-DF929625EA0E}">
        <p15:presenceInfo xmlns:p15="http://schemas.microsoft.com/office/powerpoint/2012/main" userId="S::rcarta@peba.sc.gov::eb8527e1-b802-446a-ae79-84550f6beab2" providerId="AD"/>
      </p:ext>
    </p:extLst>
  </p:cmAuthor>
  <p:cmAuthor id="4" name="Jennifer S. Dolder" initials="JSD" lastIdx="6" clrIdx="3">
    <p:extLst>
      <p:ext uri="{19B8F6BF-5375-455C-9EA6-DF929625EA0E}">
        <p15:presenceInfo xmlns:p15="http://schemas.microsoft.com/office/powerpoint/2012/main" userId="S::rdoldj@peba.sc.gov::adc8f237-6518-4fda-a594-f6aaccffabf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FCCCF"/>
    <a:srgbClr val="D6B579"/>
    <a:srgbClr val="CBD9E4"/>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5652" autoAdjust="0"/>
  </p:normalViewPr>
  <p:slideViewPr>
    <p:cSldViewPr snapToGrid="0">
      <p:cViewPr varScale="1">
        <p:scale>
          <a:sx n="114" d="100"/>
          <a:sy n="114" d="100"/>
        </p:scale>
        <p:origin x="696" y="102"/>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5" d="100"/>
          <a:sy n="85" d="100"/>
        </p:scale>
        <p:origin x="384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3DC886-A8FF-4ABE-9C42-E1F14DBEB2B0}" type="slidenum">
              <a:rPr lang="en-US" sz="1100" smtClean="0">
                <a:solidFill>
                  <a:schemeClr val="accent2"/>
                </a:solidFill>
              </a:rPr>
              <a:t>‹#›</a:t>
            </a:fld>
            <a:endParaRPr lang="en-US" sz="1100" dirty="0">
              <a:solidFill>
                <a:schemeClr val="accent2"/>
              </a:solidFill>
            </a:endParaRPr>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B005CDC-F66A-4EA3-93A4-41602AB21081}" type="datetimeFigureOut">
              <a:rPr lang="en-US" smtClean="0"/>
              <a:t>12/13/2023</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peba.sc.gov/contact"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7"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317947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rPr>
              <a:t>peba.sc.gov/contact</a:t>
            </a:r>
            <a:r>
              <a:rPr kumimoji="0" lang="en-US" sz="2000" b="0" i="0" u="none" strike="noStrike" kern="1200" cap="none" spc="0" normalizeH="0" baseline="0" noProof="0" dirty="0">
                <a:ln>
                  <a:noFill/>
                </a:ln>
                <a:solidFill>
                  <a:schemeClr val="tx2"/>
                </a:solidFill>
                <a:effectLst/>
                <a:uLnTx/>
                <a:uFillTx/>
                <a:latin typeface="+mn-lt"/>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E64BB3D-0633-454E-AE94-E7592A06CC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3" name="Picture 22">
            <a:extLst>
              <a:ext uri="{FF2B5EF4-FFF2-40B4-BE49-F238E27FC236}">
                <a16:creationId xmlns:a16="http://schemas.microsoft.com/office/drawing/2014/main" id="{79B78537-09EC-4D54-939C-22B9CE8CF17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1" name="Picture 20">
            <a:extLst>
              <a:ext uri="{FF2B5EF4-FFF2-40B4-BE49-F238E27FC236}">
                <a16:creationId xmlns:a16="http://schemas.microsoft.com/office/drawing/2014/main" id="{A56D338D-10BB-47FE-BB41-B27D672C196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13" name="Picture 12">
            <a:extLst>
              <a:ext uri="{FF2B5EF4-FFF2-40B4-BE49-F238E27FC236}">
                <a16:creationId xmlns:a16="http://schemas.microsoft.com/office/drawing/2014/main" id="{B9216F0E-1C07-4004-BB8F-759178270C3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18" name="Picture 17">
            <a:extLst>
              <a:ext uri="{FF2B5EF4-FFF2-40B4-BE49-F238E27FC236}">
                <a16:creationId xmlns:a16="http://schemas.microsoft.com/office/drawing/2014/main" id="{D692D7C3-28D1-4C6E-830C-427DE7E2935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grpSp>
        <p:nvGrpSpPr>
          <p:cNvPr id="12" name="Group 11">
            <a:extLst>
              <a:ext uri="{FF2B5EF4-FFF2-40B4-BE49-F238E27FC236}">
                <a16:creationId xmlns:a16="http://schemas.microsoft.com/office/drawing/2014/main" id="{49E69B81-F380-4DCC-A842-84DC1C0AD457}"/>
              </a:ext>
            </a:extLst>
          </p:cNvPr>
          <p:cNvGrpSpPr/>
          <p:nvPr userDrawn="1"/>
        </p:nvGrpSpPr>
        <p:grpSpPr>
          <a:xfrm>
            <a:off x="1085421" y="1305360"/>
            <a:ext cx="7253907" cy="2312807"/>
            <a:chOff x="1085421" y="957888"/>
            <a:chExt cx="7253907" cy="2312807"/>
          </a:xfrm>
        </p:grpSpPr>
        <p:sp>
          <p:nvSpPr>
            <p:cNvPr id="55" name="TextBox 54"/>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59" name="TextBox 58"/>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61" name="TextBox 60"/>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63" name="TextBox 62"/>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3" name="TextBox 32">
            <a:extLst>
              <a:ext uri="{FF2B5EF4-FFF2-40B4-BE49-F238E27FC236}">
                <a16:creationId xmlns:a16="http://schemas.microsoft.com/office/drawing/2014/main" id="{66857D2E-B04A-4DDB-B1CA-FBBA1CE5BA85}"/>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inancial 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4413516"/>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Personal finance, as the name implies, is a highly individualized and personal matter. The information provided in these presentations is general educational information provided to illustrate certain financial ideas and concepts. This information does not take into account your personal situation and should not be considered personal financial or investment advice. In reviewing this video, you should consider whether the information presented is appropriate for your particular needs and, where appropriate, you may wish to seek advice from a financial professional to determine what is best for your individual financial circumstances. PEBA does not make any guarantee or other promise as to any results that may be obtained from using the content of this presentation.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Financial 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peba.sc.gov/sites/default/files/2024_ibg.pdf"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hyperlink" Target="https://peba.sc.gov/sites/default/files/vision_at_a_glance.pdf" TargetMode="Externa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www.peba.sc.gov/monthly-premiums"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Vision coverage</a:t>
            </a:r>
          </a:p>
        </p:txBody>
      </p:sp>
      <p:sp>
        <p:nvSpPr>
          <p:cNvPr id="5" name="Subtitle 4"/>
          <p:cNvSpPr>
            <a:spLocks noGrp="1"/>
          </p:cNvSpPr>
          <p:nvPr>
            <p:ph type="subTitle" idx="1"/>
          </p:nvPr>
        </p:nvSpPr>
        <p:spPr/>
        <p:txBody>
          <a:bodyPr/>
          <a:lstStyle/>
          <a:p>
            <a:r>
              <a:rPr lang="en-US" dirty="0"/>
              <a:t>Get Set for Retirement | Insurance</a:t>
            </a:r>
          </a:p>
          <a:p>
            <a:r>
              <a:rPr lang="en-US" dirty="0"/>
              <a:t>2024</a:t>
            </a:r>
            <a:endParaRPr lang="en-US" dirty="0">
              <a:solidFill>
                <a:srgbClr val="FF0000"/>
              </a:solidFill>
            </a:endParaRPr>
          </a:p>
        </p:txBody>
      </p:sp>
    </p:spTree>
    <p:extLst>
      <p:ext uri="{BB962C8B-B14F-4D97-AF65-F5344CB8AC3E}">
        <p14:creationId xmlns:p14="http://schemas.microsoft.com/office/powerpoint/2010/main" val="1753619080"/>
      </p:ext>
    </p:extLst>
  </p:cSld>
  <p:clrMapOvr>
    <a:masterClrMapping/>
  </p:clrMapOvr>
  <mc:AlternateContent xmlns:mc="http://schemas.openxmlformats.org/markup-compatibility/2006" xmlns:p14="http://schemas.microsoft.com/office/powerpoint/2010/main">
    <mc:Choice Requires="p14">
      <p:transition spd="slow" p14:dur="2000" advTm="10317"/>
    </mc:Choice>
    <mc:Fallback xmlns="">
      <p:transition spd="slow" advTm="1031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68CBC-340A-4E70-95AE-86DEC95D3471}"/>
              </a:ext>
            </a:extLst>
          </p:cNvPr>
          <p:cNvSpPr>
            <a:spLocks noGrp="1"/>
          </p:cNvSpPr>
          <p:nvPr>
            <p:ph type="title"/>
          </p:nvPr>
        </p:nvSpPr>
        <p:spPr/>
        <p:txBody>
          <a:bodyPr/>
          <a:lstStyle/>
          <a:p>
            <a:r>
              <a:rPr lang="en-US" dirty="0"/>
              <a:t>Important information</a:t>
            </a:r>
          </a:p>
        </p:txBody>
      </p:sp>
      <p:sp>
        <p:nvSpPr>
          <p:cNvPr id="3" name="Content Placeholder 2">
            <a:extLst>
              <a:ext uri="{FF2B5EF4-FFF2-40B4-BE49-F238E27FC236}">
                <a16:creationId xmlns:a16="http://schemas.microsoft.com/office/drawing/2014/main" id="{0536CF4D-6271-47D7-BB3B-DB92B818C58F}"/>
              </a:ext>
            </a:extLst>
          </p:cNvPr>
          <p:cNvSpPr>
            <a:spLocks noGrp="1"/>
          </p:cNvSpPr>
          <p:nvPr>
            <p:ph idx="1"/>
          </p:nvPr>
        </p:nvSpPr>
        <p:spPr/>
        <p:txBody>
          <a:bodyPr/>
          <a:lstStyle/>
          <a:p>
            <a:r>
              <a:rPr lang="en-US" dirty="0"/>
              <a:t>This presentation is not a comprehensive description of the insurance benefits offered by PEBA.</a:t>
            </a:r>
          </a:p>
          <a:p>
            <a:r>
              <a:rPr lang="en-US" dirty="0"/>
              <a:t>For more information, and before you make enrollment decisions, review the </a:t>
            </a:r>
            <a:r>
              <a:rPr lang="en-US" i="1" dirty="0">
                <a:hlinkClick r:id="rId2"/>
              </a:rPr>
              <a:t>Insurance Benefits Guide</a:t>
            </a:r>
            <a:r>
              <a:rPr lang="en-US" dirty="0"/>
              <a:t>.</a:t>
            </a:r>
          </a:p>
        </p:txBody>
      </p:sp>
      <p:sp>
        <p:nvSpPr>
          <p:cNvPr id="4" name="Slide Number Placeholder 3">
            <a:extLst>
              <a:ext uri="{FF2B5EF4-FFF2-40B4-BE49-F238E27FC236}">
                <a16:creationId xmlns:a16="http://schemas.microsoft.com/office/drawing/2014/main" id="{286DF58B-0C45-4162-AB3E-0BE28EAB262A}"/>
              </a:ext>
            </a:extLst>
          </p:cNvPr>
          <p:cNvSpPr>
            <a:spLocks noGrp="1"/>
          </p:cNvSpPr>
          <p:nvPr>
            <p:ph type="sldNum" sz="quarter" idx="12"/>
          </p:nvPr>
        </p:nvSpPr>
        <p:spPr/>
        <p:txBody>
          <a:bodyPr/>
          <a:lstStyle/>
          <a:p>
            <a:fld id="{28024367-D536-4F59-B2ED-0E7825EDA9AF}" type="slidenum">
              <a:rPr lang="en-US" smtClean="0"/>
              <a:pPr/>
              <a:t>2</a:t>
            </a:fld>
            <a:endParaRPr lang="en-US" dirty="0"/>
          </a:p>
        </p:txBody>
      </p:sp>
    </p:spTree>
    <p:extLst>
      <p:ext uri="{BB962C8B-B14F-4D97-AF65-F5344CB8AC3E}">
        <p14:creationId xmlns:p14="http://schemas.microsoft.com/office/powerpoint/2010/main" val="3611229860"/>
      </p:ext>
    </p:extLst>
  </p:cSld>
  <p:clrMapOvr>
    <a:masterClrMapping/>
  </p:clrMapOvr>
  <mc:AlternateContent xmlns:mc="http://schemas.openxmlformats.org/markup-compatibility/2006" xmlns:p14="http://schemas.microsoft.com/office/powerpoint/2010/main">
    <mc:Choice Requires="p14">
      <p:transition spd="slow" p14:dur="2000" advTm="13258"/>
    </mc:Choice>
    <mc:Fallback xmlns="">
      <p:transition spd="slow" advTm="1325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State Vision Plan</a:t>
            </a:r>
            <a:endParaRPr lang="en-US" dirty="0"/>
          </a:p>
        </p:txBody>
      </p:sp>
      <p:sp>
        <p:nvSpPr>
          <p:cNvPr id="3" name="Content Placeholder 2"/>
          <p:cNvSpPr>
            <a:spLocks noGrp="1"/>
          </p:cNvSpPr>
          <p:nvPr>
            <p:ph idx="1"/>
            <p:custDataLst>
              <p:tags r:id="rId2"/>
            </p:custDataLst>
          </p:nvPr>
        </p:nvSpPr>
        <p:spPr/>
        <p:txBody>
          <a:bodyPr/>
          <a:lstStyle/>
          <a:p>
            <a:r>
              <a:rPr lang="en-US" dirty="0"/>
              <a:t>Coverage is the same as active subscriber coverage.</a:t>
            </a:r>
          </a:p>
          <a:p>
            <a:pPr lvl="1"/>
            <a:r>
              <a:rPr lang="en-US" dirty="0"/>
              <a:t>Learn more in the </a:t>
            </a:r>
            <a:r>
              <a:rPr lang="en-US" i="1" dirty="0">
                <a:solidFill>
                  <a:srgbClr val="FF0000"/>
                </a:solidFill>
                <a:hlinkClick r:id="rId5"/>
              </a:rPr>
              <a:t>Vision Coverage at a Glance</a:t>
            </a:r>
            <a:r>
              <a:rPr lang="en-US" dirty="0">
                <a:solidFill>
                  <a:srgbClr val="FF0000"/>
                </a:solidFill>
              </a:rPr>
              <a:t> </a:t>
            </a:r>
            <a:r>
              <a:rPr lang="en-US" dirty="0"/>
              <a:t>flyer. </a:t>
            </a:r>
          </a:p>
          <a:p>
            <a:pPr lvl="0"/>
            <a:r>
              <a:rPr lang="en-US" dirty="0"/>
              <a:t>Enroll within 31 days of retirement or special eligibility situation, or during open enrollment.</a:t>
            </a:r>
            <a:endParaRPr lang="en-US" dirty="0">
              <a:solidFill>
                <a:srgbClr val="FF0000"/>
              </a:solidFill>
            </a:endParaRPr>
          </a:p>
        </p:txBody>
      </p:sp>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3</a:t>
            </a:fld>
            <a:endParaRPr lang="en-US" dirty="0"/>
          </a:p>
        </p:txBody>
      </p:sp>
    </p:spTree>
    <p:extLst>
      <p:ext uri="{BB962C8B-B14F-4D97-AF65-F5344CB8AC3E}">
        <p14:creationId xmlns:p14="http://schemas.microsoft.com/office/powerpoint/2010/main" val="1024541677"/>
      </p:ext>
    </p:extLst>
  </p:cSld>
  <p:clrMapOvr>
    <a:masterClrMapping/>
  </p:clrMapOvr>
  <mc:AlternateContent xmlns:mc="http://schemas.openxmlformats.org/markup-compatibility/2006" xmlns:p14="http://schemas.microsoft.com/office/powerpoint/2010/main">
    <mc:Choice Requires="p14">
      <p:transition spd="slow" p14:dur="2000" advTm="33487"/>
    </mc:Choice>
    <mc:Fallback xmlns="">
      <p:transition spd="slow" advTm="33487"/>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576ED-7F12-44F8-BF03-3B0014CC917E}"/>
              </a:ext>
            </a:extLst>
          </p:cNvPr>
          <p:cNvSpPr>
            <a:spLocks noGrp="1"/>
          </p:cNvSpPr>
          <p:nvPr>
            <p:ph type="title"/>
          </p:nvPr>
        </p:nvSpPr>
        <p:spPr/>
        <p:txBody>
          <a:bodyPr/>
          <a:lstStyle/>
          <a:p>
            <a:r>
              <a:rPr lang="en-US" dirty="0"/>
              <a:t>2024 Vision coverage premiums</a:t>
            </a:r>
          </a:p>
        </p:txBody>
      </p:sp>
      <p:sp>
        <p:nvSpPr>
          <p:cNvPr id="3" name="Content Placeholder 2">
            <a:extLst>
              <a:ext uri="{FF2B5EF4-FFF2-40B4-BE49-F238E27FC236}">
                <a16:creationId xmlns:a16="http://schemas.microsoft.com/office/drawing/2014/main" id="{555D3FC9-987D-4D40-BD2D-755C0B431A05}"/>
              </a:ext>
            </a:extLst>
          </p:cNvPr>
          <p:cNvSpPr>
            <a:spLocks noGrp="1"/>
          </p:cNvSpPr>
          <p:nvPr>
            <p:ph idx="1"/>
          </p:nvPr>
        </p:nvSpPr>
        <p:spPr/>
        <p:txBody>
          <a:bodyPr/>
          <a:lstStyle/>
          <a:p>
            <a:r>
              <a:rPr lang="en-US" dirty="0"/>
              <a:t>Premium is determined by your coverage level:</a:t>
            </a:r>
          </a:p>
          <a:p>
            <a:pPr lvl="1"/>
            <a:r>
              <a:rPr lang="en-US" dirty="0"/>
              <a:t>Retiree;</a:t>
            </a:r>
          </a:p>
          <a:p>
            <a:pPr lvl="1"/>
            <a:r>
              <a:rPr lang="en-US" dirty="0"/>
              <a:t>Retiree/spouse;</a:t>
            </a:r>
          </a:p>
          <a:p>
            <a:pPr lvl="1"/>
            <a:r>
              <a:rPr lang="en-US" dirty="0"/>
              <a:t>Retiree/children; and</a:t>
            </a:r>
          </a:p>
          <a:p>
            <a:pPr lvl="1"/>
            <a:r>
              <a:rPr lang="en-US" dirty="0"/>
              <a:t>Full family.</a:t>
            </a:r>
          </a:p>
          <a:p>
            <a:r>
              <a:rPr lang="en-US" dirty="0"/>
              <a:t>Visit </a:t>
            </a:r>
            <a:r>
              <a:rPr lang="en-US" dirty="0">
                <a:hlinkClick r:id="rId2"/>
              </a:rPr>
              <a:t>peba.sc.gov/monthly-premiums</a:t>
            </a:r>
            <a:r>
              <a:rPr lang="en-US" dirty="0"/>
              <a:t> for details.</a:t>
            </a:r>
          </a:p>
          <a:p>
            <a:r>
              <a:rPr lang="en-US" dirty="0"/>
              <a:t>Rates may vary for optional employers</a:t>
            </a:r>
            <a:r>
              <a:rPr lang="en-US" altLang="en-US" dirty="0"/>
              <a:t>, charter schools that participate in insurance only and employers that do not participate in the trust fund</a:t>
            </a:r>
            <a:r>
              <a:rPr lang="en-US" dirty="0"/>
              <a:t>. Contact your benefits administrator for your premiums.</a:t>
            </a:r>
          </a:p>
          <a:p>
            <a:endParaRPr lang="en-US" dirty="0"/>
          </a:p>
        </p:txBody>
      </p:sp>
      <p:sp>
        <p:nvSpPr>
          <p:cNvPr id="4" name="Slide Number Placeholder 3">
            <a:extLst>
              <a:ext uri="{FF2B5EF4-FFF2-40B4-BE49-F238E27FC236}">
                <a16:creationId xmlns:a16="http://schemas.microsoft.com/office/drawing/2014/main" id="{7AB322BF-C85C-4A2E-ACB0-A67591EB8083}"/>
              </a:ext>
            </a:extLst>
          </p:cNvPr>
          <p:cNvSpPr>
            <a:spLocks noGrp="1"/>
          </p:cNvSpPr>
          <p:nvPr>
            <p:ph type="sldNum" sz="quarter" idx="12"/>
          </p:nvPr>
        </p:nvSpPr>
        <p:spPr/>
        <p:txBody>
          <a:bodyPr/>
          <a:lstStyle/>
          <a:p>
            <a:fld id="{28024367-D536-4F59-B2ED-0E7825EDA9AF}" type="slidenum">
              <a:rPr lang="en-US" smtClean="0"/>
              <a:pPr/>
              <a:t>4</a:t>
            </a:fld>
            <a:endParaRPr lang="en-US" dirty="0"/>
          </a:p>
        </p:txBody>
      </p:sp>
    </p:spTree>
    <p:extLst>
      <p:ext uri="{BB962C8B-B14F-4D97-AF65-F5344CB8AC3E}">
        <p14:creationId xmlns:p14="http://schemas.microsoft.com/office/powerpoint/2010/main" val="1632486530"/>
      </p:ext>
    </p:extLst>
  </p:cSld>
  <p:clrMapOvr>
    <a:masterClrMapping/>
  </p:clrMapOvr>
  <mc:AlternateContent xmlns:mc="http://schemas.openxmlformats.org/markup-compatibility/2006" xmlns:p14="http://schemas.microsoft.com/office/powerpoint/2010/main">
    <mc:Choice Requires="p14">
      <p:transition spd="slow" p14:dur="2000" advTm="9163"/>
    </mc:Choice>
    <mc:Fallback xmlns="">
      <p:transition spd="slow" advTm="9163"/>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8024367-D536-4F59-B2ED-0E7825EDA9AF}" type="slidenum">
              <a:rPr lang="en-US" smtClean="0"/>
              <a:pPr/>
              <a:t>5</a:t>
            </a:fld>
            <a:endParaRPr lang="en-US" dirty="0"/>
          </a:p>
        </p:txBody>
      </p:sp>
    </p:spTree>
    <p:extLst>
      <p:ext uri="{BB962C8B-B14F-4D97-AF65-F5344CB8AC3E}">
        <p14:creationId xmlns:p14="http://schemas.microsoft.com/office/powerpoint/2010/main" val="3669356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950EBC4-0247-472C-BC74-495C1965EFB7}"/>
              </a:ext>
            </a:extLst>
          </p:cNvPr>
          <p:cNvSpPr>
            <a:spLocks noGrp="1"/>
          </p:cNvSpPr>
          <p:nvPr>
            <p:ph type="sldNum" sz="quarter" idx="12"/>
          </p:nvPr>
        </p:nvSpPr>
        <p:spPr/>
        <p:txBody>
          <a:bodyPr/>
          <a:lstStyle/>
          <a:p>
            <a:fld id="{28024367-D536-4F59-B2ED-0E7825EDA9AF}" type="slidenum">
              <a:rPr lang="en-US" smtClean="0"/>
              <a:pPr/>
              <a:t>6</a:t>
            </a:fld>
            <a:endParaRPr lang="en-US" dirty="0"/>
          </a:p>
        </p:txBody>
      </p:sp>
    </p:spTree>
    <p:extLst>
      <p:ext uri="{BB962C8B-B14F-4D97-AF65-F5344CB8AC3E}">
        <p14:creationId xmlns:p14="http://schemas.microsoft.com/office/powerpoint/2010/main" val="25592829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EEADF232-A52A-4E98-87BE-C69883436CF0}&quot;/&gt;&lt;isInvalidForFieldText val=&quot;0&quot;/&gt;&lt;Image&gt;&lt;filename val=&quot;C:\Users\rscald\AppData\Local\Temp\CP16132381501937Session\CPTrustFolder16132381501953\PPTImport16132381587437\data\asimages\{EEADF232-A52A-4E98-87BE-C69883436CF0}_23.png&quot;/&gt;&lt;left val=&quot;24&quot;/&gt;&lt;top val=&quot;35&quot;/&gt;&lt;width val=&quot;743&quot;/&gt;&lt;height val=&quot;160&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51&quot;/&gt;&lt;lineCharCount val=&quot;19&quot;/&gt;&lt;lineCharCount val=&quot;25&quot;/&gt;&lt;lineCharCount val=&quot;8&quot;/&gt;&lt;lineCharCount val=&quot;29&quot;/&gt;&lt;lineCharCount val=&quot;37&quot;/&gt;&lt;lineCharCount val=&quot;56&quot;/&gt;&lt;lineCharCount val=&quot;44&quot;/&gt;&lt;lineCharCount val=&quot;34&quot;/&gt;&lt;lineCharCount val=&quot;55&quot;/&gt;&lt;lineCharCount val=&quot;27&quot;/&gt;&lt;/TableIndex&gt;&lt;/ShapeTextInfo&gt;"/>
  <p:tag name="HTML_SHAPEINFO" val="&lt;ThreeDShapeInfo&gt;&lt;uuid val=&quot;{477B6C49-603F-4E3E-9FAA-B43315C501EF}&quot;/&gt;&lt;isInvalidForFieldText val=&quot;0&quot;/&gt;&lt;Image&gt;&lt;filename val=&quot;C:\Users\rscald\AppData\Local\Temp\CP16132381501937Session\CPTrustFolder16132381501953\PPTImport16132381587437\data\asimages\{477B6C49-603F-4E3E-9FAA-B43315C501EF}_23.png&quot;/&gt;&lt;left val=&quot;37&quot;/&gt;&lt;top val=&quot;187&quot;/&gt;&lt;width val=&quot;875&quot;/&gt;&lt;height val=&quot;449&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0AABDC61-315B-4491-92EE-2FE2DBDE8A11}&quot;/&gt;&lt;isInvalidForFieldText val=&quot;0&quot;/&gt;&lt;Image&gt;&lt;filename val=&quot;C:\Users\rscald\AppData\Local\Temp\CP16132381501937Session\CPTrustFolder16132381501953\PPTImport16132381587437\data\asimages\{0AABDC61-315B-4491-92EE-2FE2DBDE8A11}_23.png&quot;/&gt;&lt;left val=&quot;864&quot;/&gt;&lt;top val=&quot;670&quot;/&gt;&lt;width val=&quot;47&quot;/&gt;&lt;height val=&quot;39&quot;/&gt;&lt;hasText val=&quot;1&quot;/&gt;&lt;/Image&gt;&lt;/ThreeDShapeInfo&gt;"/>
</p:tagLst>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BA Academy Presentation Template" id="{7D8D8CA1-4C3F-4D28-ABAA-B51C716A2C21}" vid="{DBC1AEE5-1571-4120-B2C3-2F7D018ACC1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BAP PowerPoint Template</Template>
  <TotalTime>7627</TotalTime>
  <Words>157</Words>
  <Application>Microsoft Office PowerPoint</Application>
  <PresentationFormat>On-screen Show (4:3)</PresentationFormat>
  <Paragraphs>23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Times New Roman</vt:lpstr>
      <vt:lpstr>Tw Cen MT Condensed</vt:lpstr>
      <vt:lpstr>Office Theme</vt:lpstr>
      <vt:lpstr>Vision coverage</vt:lpstr>
      <vt:lpstr>Important information</vt:lpstr>
      <vt:lpstr>State Vision Plan</vt:lpstr>
      <vt:lpstr>2024 Vision coverage premiums</vt:lpstr>
      <vt:lpstr>PowerPoint Presentation</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Moak</dc:creator>
  <cp:lastModifiedBy>Jessica Moak</cp:lastModifiedBy>
  <cp:revision>122</cp:revision>
  <cp:lastPrinted>2019-12-11T18:59:44Z</cp:lastPrinted>
  <dcterms:created xsi:type="dcterms:W3CDTF">2020-02-04T21:24:40Z</dcterms:created>
  <dcterms:modified xsi:type="dcterms:W3CDTF">2023-12-13T14:34:03Z</dcterms:modified>
</cp:coreProperties>
</file>