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96" r:id="rId3"/>
    <p:sldId id="297" r:id="rId4"/>
    <p:sldId id="298" r:id="rId5"/>
    <p:sldId id="299" r:id="rId6"/>
    <p:sldId id="300" r:id="rId7"/>
    <p:sldId id="263"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3E1488EB-4AB2-3F9E-7CFC-191865D8C9BB}" name="Lori A. Black" initials="LAB" userId="S::rblacl@peba.sc.gov::ce3d0310-1744-48c0-ba53-89825765248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8" clrIdx="0">
    <p:extLst>
      <p:ext uri="{19B8F6BF-5375-455C-9EA6-DF929625EA0E}">
        <p15:presenceInfo xmlns:p15="http://schemas.microsoft.com/office/powerpoint/2012/main" userId="S::ryounh@peba.sc.gov::9a85b619-8fd1-4dec-b439-2514df7fe89a" providerId="AD"/>
      </p:ext>
    </p:extLst>
  </p:cmAuthor>
  <p:cmAuthor id="2" name="Michele Johnson" initials="MJ" lastIdx="2" clrIdx="1">
    <p:extLst>
      <p:ext uri="{19B8F6BF-5375-455C-9EA6-DF929625EA0E}">
        <p15:presenceInfo xmlns:p15="http://schemas.microsoft.com/office/powerpoint/2012/main" userId="S::rjohnm@peba.sc.gov::5f4d155d-f457-4398-83b3-401996ea5b9f" providerId="AD"/>
      </p:ext>
    </p:extLst>
  </p:cmAuthor>
  <p:cmAuthor id="3" name="Paul Graham" initials="PG" lastIdx="4" clrIdx="2">
    <p:extLst>
      <p:ext uri="{19B8F6BF-5375-455C-9EA6-DF929625EA0E}">
        <p15:presenceInfo xmlns:p15="http://schemas.microsoft.com/office/powerpoint/2012/main" userId="S::rgrahp@peba.sc.gov::915614a9-9db6-4b70-b04c-6fa722633c3a" providerId="AD"/>
      </p:ext>
    </p:extLst>
  </p:cmAuthor>
  <p:cmAuthor id="4" name="Jessica Moak" initials="JM" lastIdx="1" clrIdx="3">
    <p:extLst>
      <p:ext uri="{19B8F6BF-5375-455C-9EA6-DF929625EA0E}">
        <p15:presenceInfo xmlns:p15="http://schemas.microsoft.com/office/powerpoint/2012/main" userId="S::rmoakj@peba.sc.gov::aefcb452-2607-4fbc-8c60-dfa075c160aa" providerId="AD"/>
      </p:ext>
    </p:extLst>
  </p:cmAuthor>
  <p:cmAuthor id="5" name="Amber Carter" initials="AC" lastIdx="3" clrIdx="4">
    <p:extLst>
      <p:ext uri="{19B8F6BF-5375-455C-9EA6-DF929625EA0E}">
        <p15:presenceInfo xmlns:p15="http://schemas.microsoft.com/office/powerpoint/2012/main" userId="S::rcarta@peba.sc.gov::eb8527e1-b802-446a-ae79-84550f6bea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5" autoAdjust="0"/>
    <p:restoredTop sz="95652" autoAdjust="0"/>
  </p:normalViewPr>
  <p:slideViewPr>
    <p:cSldViewPr snapToGrid="0">
      <p:cViewPr varScale="1">
        <p:scale>
          <a:sx n="114" d="100"/>
          <a:sy n="114" d="100"/>
        </p:scale>
        <p:origin x="1272"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2992"/>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1728"/>
          </a:xfrm>
          <a:prstGeom prst="rect">
            <a:avLst/>
          </a:prstGeom>
        </p:spPr>
        <p:txBody>
          <a:bodyPr vert="horz" lIns="96656" tIns="48328" rIns="96656" bIns="48328" rtlCol="0"/>
          <a:lstStyle>
            <a:lvl1pPr algn="r">
              <a:defRPr sz="1200"/>
            </a:lvl1pPr>
          </a:lstStyle>
          <a:p>
            <a:fld id="{CC20F16F-8811-4B51-BB31-320552CC85AF}" type="datetimeFigureOut">
              <a:rPr lang="en-US" smtClean="0"/>
              <a:t>11/29/2023</a:t>
            </a:fld>
            <a:endParaRPr lang="en-US"/>
          </a:p>
        </p:txBody>
      </p:sp>
      <p:sp>
        <p:nvSpPr>
          <p:cNvPr id="4" name="Footer Placeholder 3"/>
          <p:cNvSpPr>
            <a:spLocks noGrp="1"/>
          </p:cNvSpPr>
          <p:nvPr>
            <p:ph type="ftr" sz="quarter" idx="2"/>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6656" tIns="48328" rIns="96656" bIns="48328"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56" tIns="48328" rIns="96656" bIns="48328" rtlCol="0"/>
          <a:lstStyle>
            <a:lvl1pPr algn="r">
              <a:defRPr sz="1200"/>
            </a:lvl1pPr>
          </a:lstStyle>
          <a:p>
            <a:fld id="{6B005CDC-F66A-4EA3-93A4-41602AB21081}" type="datetimeFigureOut">
              <a:rPr lang="en-US" smtClean="0"/>
              <a:t>11/29/2023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56" tIns="48328" rIns="96656"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56" tIns="48328" rIns="96656" bIns="48328"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hyperlink" Target="https://www.instagram.com/s.c.peba/"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7.png"/><Relationship Id="rId10" Type="http://schemas.openxmlformats.org/officeDocument/2006/relationships/hyperlink" Target="http://www.youtube.com/c/pebatv" TargetMode="External"/><Relationship Id="rId4" Type="http://schemas.openxmlformats.org/officeDocument/2006/relationships/image" Target="../media/image6.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tx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632434" y="3657600"/>
            <a:ext cx="5044842" cy="1600200"/>
          </a:xfrm>
        </p:spPr>
        <p:txBody>
          <a:bodyPr anchor="b">
            <a:normAutofit/>
          </a:bodyPr>
          <a:lstStyle>
            <a:lvl1pPr>
              <a:defRPr sz="4500" b="1" baseline="0">
                <a:solidFill>
                  <a:schemeClr val="accent1"/>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632434" y="5265739"/>
            <a:ext cx="5044842"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45936"/>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391973"/>
            <a:ext cx="438150" cy="365125"/>
          </a:xfrm>
        </p:spPr>
        <p:txBody>
          <a:bodyPr/>
          <a:lstStyle>
            <a:lvl1pPr algn="ctr">
              <a:defRPr>
                <a:solidFill>
                  <a:schemeClr val="accent1"/>
                </a:solidFill>
                <a:latin typeface="Century Gothic" panose="020B0502020202020204"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25027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tx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pic>
        <p:nvPicPr>
          <p:cNvPr id="21" name="Picture 20">
            <a:extLst>
              <a:ext uri="{FF2B5EF4-FFF2-40B4-BE49-F238E27FC236}">
                <a16:creationId xmlns:a16="http://schemas.microsoft.com/office/drawing/2014/main" id="{B970E957-0244-46AF-A3F5-62854683BF2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2" name="Picture 21">
            <a:extLst>
              <a:ext uri="{FF2B5EF4-FFF2-40B4-BE49-F238E27FC236}">
                <a16:creationId xmlns:a16="http://schemas.microsoft.com/office/drawing/2014/main" id="{A1B82644-45E2-4AE1-A011-905548B029F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3" name="Picture 22">
            <a:extLst>
              <a:ext uri="{FF2B5EF4-FFF2-40B4-BE49-F238E27FC236}">
                <a16:creationId xmlns:a16="http://schemas.microsoft.com/office/drawing/2014/main" id="{5B5774FA-A45D-4143-8804-3CB97C8485F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25" name="Picture 24">
            <a:extLst>
              <a:ext uri="{FF2B5EF4-FFF2-40B4-BE49-F238E27FC236}">
                <a16:creationId xmlns:a16="http://schemas.microsoft.com/office/drawing/2014/main" id="{6660477D-E0E8-4212-BED5-97F299F2A22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26" name="Picture 25">
            <a:extLst>
              <a:ext uri="{FF2B5EF4-FFF2-40B4-BE49-F238E27FC236}">
                <a16:creationId xmlns:a16="http://schemas.microsoft.com/office/drawing/2014/main" id="{8C4BDEE1-0818-49E8-9C7A-F7F1872150A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grpSp>
        <p:nvGrpSpPr>
          <p:cNvPr id="27" name="Group 26">
            <a:extLst>
              <a:ext uri="{FF2B5EF4-FFF2-40B4-BE49-F238E27FC236}">
                <a16:creationId xmlns:a16="http://schemas.microsoft.com/office/drawing/2014/main" id="{E6019BF6-FAAB-4AEF-A69B-99EE68479C9D}"/>
              </a:ext>
            </a:extLst>
          </p:cNvPr>
          <p:cNvGrpSpPr/>
          <p:nvPr userDrawn="1"/>
        </p:nvGrpSpPr>
        <p:grpSpPr>
          <a:xfrm>
            <a:off x="1085421" y="1305360"/>
            <a:ext cx="7253907" cy="2312807"/>
            <a:chOff x="1085421" y="957888"/>
            <a:chExt cx="7253907" cy="2312807"/>
          </a:xfrm>
        </p:grpSpPr>
        <p:sp>
          <p:nvSpPr>
            <p:cNvPr id="28" name="TextBox 27">
              <a:extLst>
                <a:ext uri="{FF2B5EF4-FFF2-40B4-BE49-F238E27FC236}">
                  <a16:creationId xmlns:a16="http://schemas.microsoft.com/office/drawing/2014/main" id="{F47ADC1F-4ACF-4663-AC59-C3C991A94418}"/>
                </a:ext>
              </a:extLst>
            </p:cNvPr>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29" name="TextBox 28">
              <a:extLst>
                <a:ext uri="{FF2B5EF4-FFF2-40B4-BE49-F238E27FC236}">
                  <a16:creationId xmlns:a16="http://schemas.microsoft.com/office/drawing/2014/main" id="{ED000DA9-ED64-4472-9354-93129B96C359}"/>
                </a:ext>
              </a:extLst>
            </p:cNvPr>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30" name="TextBox 29">
              <a:extLst>
                <a:ext uri="{FF2B5EF4-FFF2-40B4-BE49-F238E27FC236}">
                  <a16:creationId xmlns:a16="http://schemas.microsoft.com/office/drawing/2014/main" id="{412E202D-9924-45DA-B969-28CEDB11E15F}"/>
                </a:ext>
              </a:extLst>
            </p:cNvPr>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31" name="TextBox 30">
              <a:extLst>
                <a:ext uri="{FF2B5EF4-FFF2-40B4-BE49-F238E27FC236}">
                  <a16:creationId xmlns:a16="http://schemas.microsoft.com/office/drawing/2014/main" id="{D4B79800-E144-4CE2-8F38-FC69AA82284F}"/>
                </a:ext>
              </a:extLst>
            </p:cNvPr>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32" name="TextBox 31">
            <a:extLst>
              <a:ext uri="{FF2B5EF4-FFF2-40B4-BE49-F238E27FC236}">
                <a16:creationId xmlns:a16="http://schemas.microsoft.com/office/drawing/2014/main" id="{3C24AC55-8294-4E5F-B26D-5E12307CB6FB}"/>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hyperlink" Target="https://peba.sc.gov/monthly-premiums" TargetMode="External"/><Relationship Id="rId4"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57E120-D78F-436F-9DAF-23D11A3B9C3B}"/>
              </a:ext>
            </a:extLst>
          </p:cNvPr>
          <p:cNvSpPr>
            <a:spLocks noGrp="1"/>
          </p:cNvSpPr>
          <p:nvPr>
            <p:ph type="ctrTitle"/>
          </p:nvPr>
        </p:nvSpPr>
        <p:spPr/>
        <p:txBody>
          <a:bodyPr/>
          <a:lstStyle/>
          <a:p>
            <a:r>
              <a:rPr lang="en-US" dirty="0"/>
              <a:t>Your life insurance coverage</a:t>
            </a:r>
          </a:p>
        </p:txBody>
      </p:sp>
      <p:sp>
        <p:nvSpPr>
          <p:cNvPr id="5" name="Subtitle 4">
            <a:extLst>
              <a:ext uri="{FF2B5EF4-FFF2-40B4-BE49-F238E27FC236}">
                <a16:creationId xmlns:a16="http://schemas.microsoft.com/office/drawing/2014/main" id="{129F286B-1011-41AE-9146-57B9CEFADA4F}"/>
              </a:ext>
            </a:extLst>
          </p:cNvPr>
          <p:cNvSpPr>
            <a:spLocks noGrp="1"/>
          </p:cNvSpPr>
          <p:nvPr>
            <p:ph type="subTitle" idx="1"/>
          </p:nvPr>
        </p:nvSpPr>
        <p:spPr/>
        <p:txBody>
          <a:bodyPr/>
          <a:lstStyle/>
          <a:p>
            <a:r>
              <a:rPr lang="en-US" dirty="0"/>
              <a:t>Insurance Orientation and Education</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28722"/>
    </mc:Choice>
    <mc:Fallback xmlns="">
      <p:transition spd="slow" advTm="2872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Basic Life insurance</a:t>
            </a:r>
            <a:endParaRPr lang="en-US" dirty="0"/>
          </a:p>
        </p:txBody>
      </p:sp>
      <p:sp>
        <p:nvSpPr>
          <p:cNvPr id="3" name="Content Placeholder 2"/>
          <p:cNvSpPr>
            <a:spLocks noGrp="1"/>
          </p:cNvSpPr>
          <p:nvPr>
            <p:ph idx="1"/>
            <p:custDataLst>
              <p:tags r:id="rId2"/>
            </p:custDataLst>
          </p:nvPr>
        </p:nvSpPr>
        <p:spPr/>
        <p:txBody>
          <a:bodyPr/>
          <a:lstStyle/>
          <a:p>
            <a:r>
              <a:rPr lang="en-US" dirty="0"/>
              <a:t>$3,000 term life insurance if younger than age 70.</a:t>
            </a:r>
          </a:p>
          <a:p>
            <a:r>
              <a:rPr lang="en-US" dirty="0"/>
              <a:t>Automatically enrolled at no cost if you enroll in health insurance. </a:t>
            </a:r>
          </a:p>
          <a:p>
            <a:r>
              <a:rPr lang="en-US" dirty="0"/>
              <a:t>Includes matching amount of Accidental Death and Dismemberment (AD&amp;D) insurance.</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149103487"/>
      </p:ext>
    </p:extLst>
  </p:cSld>
  <p:clrMapOvr>
    <a:masterClrMapping/>
  </p:clrMapOvr>
  <mc:AlternateContent xmlns:mc="http://schemas.openxmlformats.org/markup-compatibility/2006" xmlns:p14="http://schemas.microsoft.com/office/powerpoint/2010/main">
    <mc:Choice Requires="p14">
      <p:transition spd="slow" p14:dur="2000" advTm="22084"/>
    </mc:Choice>
    <mc:Fallback xmlns="">
      <p:transition spd="slow" advTm="2208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Optional Life insurance</a:t>
            </a:r>
          </a:p>
        </p:txBody>
      </p:sp>
      <p:sp>
        <p:nvSpPr>
          <p:cNvPr id="3" name="Content Placeholder 2"/>
          <p:cNvSpPr>
            <a:spLocks noGrp="1"/>
          </p:cNvSpPr>
          <p:nvPr>
            <p:ph idx="1"/>
            <p:custDataLst>
              <p:tags r:id="rId2"/>
            </p:custDataLst>
          </p:nvPr>
        </p:nvSpPr>
        <p:spPr/>
        <p:txBody>
          <a:bodyPr/>
          <a:lstStyle/>
          <a:p>
            <a:pPr lvl="0"/>
            <a:r>
              <a:rPr lang="en-US" dirty="0"/>
              <a:t>Elect in $10,000 increments up to a maximum of $500,000.</a:t>
            </a:r>
          </a:p>
          <a:p>
            <a:pPr lvl="0"/>
            <a:r>
              <a:rPr lang="en-US" dirty="0"/>
              <a:t>Lesser of three times annual earnings or $500,000 within 31 days of initial eligibility without medical evidence.</a:t>
            </a:r>
          </a:p>
          <a:p>
            <a:pPr lvl="1"/>
            <a:r>
              <a:rPr lang="en-US" dirty="0"/>
              <a:t>Apply for additional coverage by completing an </a:t>
            </a:r>
            <a:r>
              <a:rPr lang="en-US" i="1" dirty="0"/>
              <a:t>Active Notice of Election</a:t>
            </a:r>
            <a:r>
              <a:rPr lang="en-US" dirty="0"/>
              <a:t> form and returning it to your employer.</a:t>
            </a:r>
          </a:p>
          <a:p>
            <a:pPr lvl="1"/>
            <a:r>
              <a:rPr lang="en-US" dirty="0"/>
              <a:t>MetLife will email you a link to complete an online </a:t>
            </a:r>
            <a:r>
              <a:rPr lang="en-US" i="1" dirty="0"/>
              <a:t>Statement of Health</a:t>
            </a:r>
            <a:r>
              <a:rPr lang="en-US" dirty="0"/>
              <a:t>.</a:t>
            </a:r>
          </a:p>
          <a:p>
            <a:pPr lvl="0"/>
            <a:r>
              <a:rPr lang="en-US" dirty="0"/>
              <a:t>Includes matching amount of AD&amp;D insurance.</a:t>
            </a:r>
          </a:p>
          <a:p>
            <a:pPr lvl="0"/>
            <a:r>
              <a:rPr lang="en-US" dirty="0"/>
              <a:t>Coverage reduces to:</a:t>
            </a:r>
          </a:p>
          <a:p>
            <a:pPr lvl="1"/>
            <a:r>
              <a:rPr lang="en-US" dirty="0"/>
              <a:t>65% at age 70;</a:t>
            </a:r>
          </a:p>
          <a:p>
            <a:pPr lvl="1"/>
            <a:r>
              <a:rPr lang="en-US" dirty="0"/>
              <a:t>42% at age 75; and </a:t>
            </a:r>
          </a:p>
          <a:p>
            <a:pPr lvl="1"/>
            <a:r>
              <a:rPr lang="en-US" dirty="0"/>
              <a:t>31.7% at age 80 and older.</a:t>
            </a:r>
          </a:p>
          <a:p>
            <a:pPr lvl="0"/>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3666962652"/>
      </p:ext>
    </p:extLst>
  </p:cSld>
  <p:clrMapOvr>
    <a:masterClrMapping/>
  </p:clrMapOvr>
  <mc:AlternateContent xmlns:mc="http://schemas.openxmlformats.org/markup-compatibility/2006" xmlns:p14="http://schemas.microsoft.com/office/powerpoint/2010/main">
    <mc:Choice Requires="p14">
      <p:transition spd="slow" p14:dur="2000" advTm="66204"/>
    </mc:Choice>
    <mc:Fallback xmlns="">
      <p:transition spd="slow" advTm="6620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Dependent Life-Spouse</a:t>
            </a:r>
            <a:endParaRPr lang="en-US" dirty="0"/>
          </a:p>
        </p:txBody>
      </p:sp>
      <p:sp>
        <p:nvSpPr>
          <p:cNvPr id="3" name="Content Placeholder 2"/>
          <p:cNvSpPr>
            <a:spLocks noGrp="1"/>
          </p:cNvSpPr>
          <p:nvPr>
            <p:ph idx="1"/>
            <p:custDataLst>
              <p:tags r:id="rId2"/>
            </p:custDataLst>
          </p:nvPr>
        </p:nvSpPr>
        <p:spPr/>
        <p:txBody>
          <a:bodyPr>
            <a:normAutofit lnSpcReduction="10000"/>
          </a:bodyPr>
          <a:lstStyle/>
          <a:p>
            <a:r>
              <a:rPr lang="en-US" dirty="0"/>
              <a:t>Elect in $10,000 increments up to a maximum of $100,000 or 50% of your Optional Life amount, whichever is less.</a:t>
            </a:r>
          </a:p>
          <a:p>
            <a:r>
              <a:rPr lang="en-US" dirty="0"/>
              <a:t>If not enrolled in Optional Life, spouse coverages of $10,000 or $20,000 are available.</a:t>
            </a:r>
          </a:p>
          <a:p>
            <a:r>
              <a:rPr lang="en-US" dirty="0"/>
              <a:t>Coverage of $10,000 or $20,000 within 31 days of initial eligibility without medical evidence.</a:t>
            </a:r>
          </a:p>
          <a:p>
            <a:pPr lvl="1"/>
            <a:r>
              <a:rPr lang="en-US" dirty="0"/>
              <a:t>Apply for additional coverage by completing an </a:t>
            </a:r>
            <a:r>
              <a:rPr lang="en-US" i="1" dirty="0"/>
              <a:t>Active Notice of Election</a:t>
            </a:r>
            <a:r>
              <a:rPr lang="en-US" dirty="0"/>
              <a:t> form and returning it to your employer.</a:t>
            </a:r>
          </a:p>
          <a:p>
            <a:pPr lvl="1"/>
            <a:r>
              <a:rPr lang="en-US" dirty="0"/>
              <a:t>MetLife will email you a link for your spouse to complete an online </a:t>
            </a:r>
            <a:r>
              <a:rPr lang="en-US" i="1" dirty="0"/>
              <a:t>Statement of Health</a:t>
            </a:r>
            <a:r>
              <a:rPr lang="en-US" dirty="0"/>
              <a:t>.</a:t>
            </a:r>
          </a:p>
          <a:p>
            <a:r>
              <a:rPr lang="en-US" dirty="0"/>
              <a:t>Includes matching amount of AD&amp;D insurance.</a:t>
            </a:r>
          </a:p>
          <a:p>
            <a:r>
              <a:rPr lang="en-US" dirty="0"/>
              <a:t>If spouse is eligible for PEBA-administered insurance benefits as an active employee, he is not eligible for Dependent Life-Spouse coverage.</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762398831"/>
      </p:ext>
    </p:extLst>
  </p:cSld>
  <p:clrMapOvr>
    <a:masterClrMapping/>
  </p:clrMapOvr>
  <mc:AlternateContent xmlns:mc="http://schemas.openxmlformats.org/markup-compatibility/2006" xmlns:p14="http://schemas.microsoft.com/office/powerpoint/2010/main">
    <mc:Choice Requires="p14">
      <p:transition spd="slow" p14:dur="2000" advTm="67727"/>
    </mc:Choice>
    <mc:Fallback xmlns="">
      <p:transition spd="slow" advTm="6772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Dependent Life-Child</a:t>
            </a:r>
            <a:endParaRPr lang="en-US" dirty="0"/>
          </a:p>
        </p:txBody>
      </p:sp>
      <p:sp>
        <p:nvSpPr>
          <p:cNvPr id="3" name="Content Placeholder 2"/>
          <p:cNvSpPr>
            <a:spLocks noGrp="1"/>
          </p:cNvSpPr>
          <p:nvPr>
            <p:ph idx="1"/>
            <p:custDataLst>
              <p:tags r:id="rId2"/>
            </p:custDataLst>
          </p:nvPr>
        </p:nvSpPr>
        <p:spPr/>
        <p:txBody>
          <a:bodyPr/>
          <a:lstStyle/>
          <a:p>
            <a:r>
              <a:rPr lang="en-US" dirty="0"/>
              <a:t>Guaranteed coverage of $15,000 per child.</a:t>
            </a:r>
          </a:p>
          <a:p>
            <a:r>
              <a:rPr lang="en-US" dirty="0"/>
              <a:t>Children are eligible from live birth to ages 19 or 25 if a full-time student.</a:t>
            </a:r>
          </a:p>
          <a:p>
            <a:r>
              <a:rPr lang="en-US" dirty="0"/>
              <a:t>Child can be covered by only one parent under this Plan.</a:t>
            </a:r>
          </a:p>
          <a:p>
            <a:r>
              <a:rPr lang="en-US" dirty="0"/>
              <a:t>If child is eligible for PEBA-administered insurance benefits as an active employee, he is not eligible for Dependent Life-Child coverage.</a:t>
            </a:r>
          </a:p>
          <a:p>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2066242376"/>
      </p:ext>
    </p:extLst>
  </p:cSld>
  <p:clrMapOvr>
    <a:masterClrMapping/>
  </p:clrMapOvr>
  <mc:AlternateContent xmlns:mc="http://schemas.openxmlformats.org/markup-compatibility/2006" xmlns:p14="http://schemas.microsoft.com/office/powerpoint/2010/main">
    <mc:Choice Requires="p14">
      <p:transition spd="slow" p14:dur="2000" advTm="44233"/>
    </mc:Choice>
    <mc:Fallback xmlns="">
      <p:transition spd="slow" advTm="4423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p:cNvGraphicFramePr>
            <a:graphicFrameLocks noGrp="1"/>
          </p:cNvGraphicFramePr>
          <p:nvPr>
            <p:ph sz="half" idx="2"/>
            <p:custDataLst>
              <p:tags r:id="rId1"/>
            </p:custDataLst>
            <p:extLst>
              <p:ext uri="{D42A27DB-BD31-4B8C-83A1-F6EECF244321}">
                <p14:modId xmlns:p14="http://schemas.microsoft.com/office/powerpoint/2010/main" val="859739567"/>
              </p:ext>
            </p:extLst>
          </p:nvPr>
        </p:nvGraphicFramePr>
        <p:xfrm>
          <a:off x="4954034" y="1262063"/>
          <a:ext cx="3723241" cy="914400"/>
        </p:xfrm>
        <a:graphic>
          <a:graphicData uri="http://schemas.openxmlformats.org/drawingml/2006/table">
            <a:tbl>
              <a:tblPr firstRow="1" bandRow="1">
                <a:tableStyleId>{5940675A-B579-460E-94D1-54222C63F5DA}</a:tableStyleId>
              </a:tblPr>
              <a:tblGrid>
                <a:gridCol w="3723241">
                  <a:extLst>
                    <a:ext uri="{9D8B030D-6E8A-4147-A177-3AD203B41FA5}">
                      <a16:colId xmlns:a16="http://schemas.microsoft.com/office/drawing/2014/main" val="20000"/>
                    </a:ext>
                  </a:extLst>
                </a:gridCol>
              </a:tblGrid>
              <a:tr h="370840">
                <a:tc>
                  <a:txBody>
                    <a:bodyPr/>
                    <a:lstStyle/>
                    <a:p>
                      <a:r>
                        <a:rPr lang="en-US" sz="1800" b="1" dirty="0">
                          <a:solidFill>
                            <a:schemeClr val="tx2"/>
                          </a:solidFill>
                        </a:rPr>
                        <a:t>Dependent Life-Child</a:t>
                      </a:r>
                    </a:p>
                    <a:p>
                      <a:r>
                        <a:rPr lang="en-US" sz="1800" kern="1200" dirty="0">
                          <a:solidFill>
                            <a:schemeClr val="tx2"/>
                          </a:solidFill>
                          <a:effectLst/>
                          <a:latin typeface="+mn-lt"/>
                          <a:ea typeface="+mn-ea"/>
                          <a:cs typeface="+mn-cs"/>
                        </a:rPr>
                        <a:t>$1.26 per month; you pay only one premium for all eligible children.</a:t>
                      </a:r>
                    </a:p>
                  </a:txBody>
                  <a:tcPr anchor="ctr">
                    <a:lnL w="12700" cmpd="sng">
                      <a:noFill/>
                    </a:lnL>
                    <a:lnR w="12700" cmpd="sng">
                      <a:noFill/>
                    </a:lnR>
                    <a:lnT w="12700" cmpd="sng">
                      <a:noFill/>
                    </a:lnT>
                    <a:lnB w="12700" cmpd="sng">
                      <a:noFill/>
                    </a:lnB>
                    <a:noFill/>
                  </a:tcPr>
                </a:tc>
                <a:extLst>
                  <a:ext uri="{0D108BD9-81ED-4DB2-BD59-A6C34878D82A}">
                    <a16:rowId xmlns:a16="http://schemas.microsoft.com/office/drawing/2014/main" val="10000"/>
                  </a:ext>
                </a:extLst>
              </a:tr>
            </a:tbl>
          </a:graphicData>
        </a:graphic>
      </p:graphicFrame>
      <p:sp>
        <p:nvSpPr>
          <p:cNvPr id="4" name="Slide Number Placeholder 3"/>
          <p:cNvSpPr>
            <a:spLocks noGrp="1"/>
          </p:cNvSpPr>
          <p:nvPr>
            <p:ph type="sldNum" sz="quarter" idx="12"/>
            <p:custDataLst>
              <p:tags r:id="rId2"/>
            </p:custDataLst>
          </p:nvPr>
        </p:nvSpPr>
        <p:spPr>
          <a:xfrm>
            <a:off x="8339328" y="6400800"/>
            <a:ext cx="804672" cy="457200"/>
          </a:xfrm>
        </p:spPr>
        <p:txBody>
          <a:bodyPr/>
          <a:lstStyle/>
          <a:p>
            <a:fld id="{28024367-D536-4F59-B2ED-0E7825EDA9AF}" type="slidenum">
              <a:rPr lang="en-US" smtClean="0"/>
              <a:pPr/>
              <a:t>6</a:t>
            </a:fld>
            <a:endParaRPr lang="en-US" dirty="0"/>
          </a:p>
        </p:txBody>
      </p:sp>
      <p:sp>
        <p:nvSpPr>
          <p:cNvPr id="2" name="Title 1"/>
          <p:cNvSpPr>
            <a:spLocks noGrp="1"/>
          </p:cNvSpPr>
          <p:nvPr>
            <p:ph type="title"/>
            <p:custDataLst>
              <p:tags r:id="rId3"/>
            </p:custDataLst>
          </p:nvPr>
        </p:nvSpPr>
        <p:spPr>
          <a:xfrm>
            <a:off x="457198" y="228600"/>
            <a:ext cx="8229599" cy="804672"/>
          </a:xfrm>
        </p:spPr>
        <p:txBody>
          <a:bodyPr/>
          <a:lstStyle/>
          <a:p>
            <a:r>
              <a:rPr lang="en-US" dirty="0"/>
              <a:t>2024 Monthly premiums</a:t>
            </a:r>
          </a:p>
        </p:txBody>
      </p:sp>
      <p:sp>
        <p:nvSpPr>
          <p:cNvPr id="14" name="TextBox 13">
            <a:extLst>
              <a:ext uri="{FF2B5EF4-FFF2-40B4-BE49-F238E27FC236}">
                <a16:creationId xmlns:a16="http://schemas.microsoft.com/office/drawing/2014/main" id="{76216B80-BBE7-49A9-98F9-397D3DBF0DF5}"/>
              </a:ext>
            </a:extLst>
          </p:cNvPr>
          <p:cNvSpPr txBox="1"/>
          <p:nvPr/>
        </p:nvSpPr>
        <p:spPr>
          <a:xfrm>
            <a:off x="4954034" y="2405063"/>
            <a:ext cx="3723241" cy="738664"/>
          </a:xfrm>
          <a:prstGeom prst="rect">
            <a:avLst/>
          </a:prstGeom>
          <a:solidFill>
            <a:schemeClr val="bg2">
              <a:lumMod val="20000"/>
              <a:lumOff val="80000"/>
            </a:schemeClr>
          </a:solidFill>
        </p:spPr>
        <p:txBody>
          <a:bodyPr wrap="square" lIns="228600" tIns="91440" rIns="228600" bIns="91440" rtlCol="0">
            <a:spAutoFit/>
          </a:bodyPr>
          <a:lstStyle/>
          <a:p>
            <a:r>
              <a:rPr lang="en-US" sz="1800" b="1" kern="1200" dirty="0">
                <a:solidFill>
                  <a:schemeClr val="tx2"/>
                </a:solidFill>
                <a:effectLst/>
                <a:latin typeface="+mn-lt"/>
                <a:ea typeface="+mn-ea"/>
                <a:cs typeface="+mn-cs"/>
              </a:rPr>
              <a:t>View monthly premiums at</a:t>
            </a:r>
            <a:r>
              <a:rPr lang="en-US" sz="1800" b="1" kern="1200" baseline="0" dirty="0">
                <a:solidFill>
                  <a:schemeClr val="tx2"/>
                </a:solidFill>
                <a:effectLst/>
                <a:latin typeface="+mn-lt"/>
                <a:ea typeface="+mn-ea"/>
                <a:cs typeface="+mn-cs"/>
              </a:rPr>
              <a:t> </a:t>
            </a:r>
            <a:r>
              <a:rPr lang="en-US" sz="1800" b="1" dirty="0">
                <a:hlinkClick r:id="rId5"/>
              </a:rPr>
              <a:t>peba.sc.gov/monthly-premiums</a:t>
            </a:r>
            <a:r>
              <a:rPr lang="en-US" sz="1800" b="1" kern="1200" baseline="0" dirty="0">
                <a:solidFill>
                  <a:schemeClr val="tx2"/>
                </a:solidFill>
                <a:effectLst/>
                <a:latin typeface="+mn-lt"/>
                <a:ea typeface="+mn-ea"/>
                <a:cs typeface="+mn-cs"/>
              </a:rPr>
              <a:t>.</a:t>
            </a:r>
            <a:endParaRPr lang="en-US" sz="1800" b="1" kern="1200" dirty="0">
              <a:solidFill>
                <a:schemeClr val="tx2"/>
              </a:solidFill>
              <a:effectLst/>
              <a:latin typeface="+mn-lt"/>
              <a:ea typeface="+mn-ea"/>
              <a:cs typeface="+mn-cs"/>
            </a:endParaRPr>
          </a:p>
        </p:txBody>
      </p:sp>
      <p:graphicFrame>
        <p:nvGraphicFramePr>
          <p:cNvPr id="8" name="Table 8">
            <a:extLst>
              <a:ext uri="{FF2B5EF4-FFF2-40B4-BE49-F238E27FC236}">
                <a16:creationId xmlns:a16="http://schemas.microsoft.com/office/drawing/2014/main" id="{40A473AE-211D-4C03-95E7-375DB36F7E3B}"/>
              </a:ext>
            </a:extLst>
          </p:cNvPr>
          <p:cNvGraphicFramePr>
            <a:graphicFrameLocks/>
          </p:cNvGraphicFramePr>
          <p:nvPr>
            <p:extLst>
              <p:ext uri="{D42A27DB-BD31-4B8C-83A1-F6EECF244321}">
                <p14:modId xmlns:p14="http://schemas.microsoft.com/office/powerpoint/2010/main" val="583971403"/>
              </p:ext>
            </p:extLst>
          </p:nvPr>
        </p:nvGraphicFramePr>
        <p:xfrm>
          <a:off x="457198" y="3319272"/>
          <a:ext cx="4163696" cy="2880360"/>
        </p:xfrm>
        <a:graphic>
          <a:graphicData uri="http://schemas.openxmlformats.org/drawingml/2006/table">
            <a:tbl>
              <a:tblPr firstRow="1" bandRow="1">
                <a:tableStyleId>{2D5ABB26-0587-4C30-8999-92F81FD0307C}</a:tableStyleId>
              </a:tblPr>
              <a:tblGrid>
                <a:gridCol w="1054735">
                  <a:extLst>
                    <a:ext uri="{9D8B030D-6E8A-4147-A177-3AD203B41FA5}">
                      <a16:colId xmlns:a16="http://schemas.microsoft.com/office/drawing/2014/main" val="4150371806"/>
                    </a:ext>
                  </a:extLst>
                </a:gridCol>
                <a:gridCol w="710248">
                  <a:extLst>
                    <a:ext uri="{9D8B030D-6E8A-4147-A177-3AD203B41FA5}">
                      <a16:colId xmlns:a16="http://schemas.microsoft.com/office/drawing/2014/main" val="1478665342"/>
                    </a:ext>
                  </a:extLst>
                </a:gridCol>
                <a:gridCol w="208280">
                  <a:extLst>
                    <a:ext uri="{9D8B030D-6E8A-4147-A177-3AD203B41FA5}">
                      <a16:colId xmlns:a16="http://schemas.microsoft.com/office/drawing/2014/main" val="3834959652"/>
                    </a:ext>
                  </a:extLst>
                </a:gridCol>
                <a:gridCol w="1364298">
                  <a:extLst>
                    <a:ext uri="{9D8B030D-6E8A-4147-A177-3AD203B41FA5}">
                      <a16:colId xmlns:a16="http://schemas.microsoft.com/office/drawing/2014/main" val="969066230"/>
                    </a:ext>
                  </a:extLst>
                </a:gridCol>
                <a:gridCol w="826135">
                  <a:extLst>
                    <a:ext uri="{9D8B030D-6E8A-4147-A177-3AD203B41FA5}">
                      <a16:colId xmlns:a16="http://schemas.microsoft.com/office/drawing/2014/main" val="1365315066"/>
                    </a:ext>
                  </a:extLst>
                </a:gridCol>
              </a:tblGrid>
              <a:tr h="411480">
                <a:tc>
                  <a:txBody>
                    <a:bodyPr/>
                    <a:lstStyle/>
                    <a:p>
                      <a:pPr algn="ctr"/>
                      <a:r>
                        <a:rPr lang="en-US" b="1" dirty="0">
                          <a:solidFill>
                            <a:schemeClr val="tx1"/>
                          </a:solidFill>
                        </a:rPr>
                        <a:t>Age</a:t>
                      </a:r>
                    </a:p>
                  </a:txBody>
                  <a:tcPr anchor="ctr">
                    <a:lnB w="28575" cap="flat" cmpd="sng" algn="ctr">
                      <a:solidFill>
                        <a:srgbClr val="A0B810"/>
                      </a:solidFill>
                      <a:prstDash val="solid"/>
                      <a:round/>
                      <a:headEnd type="none" w="med" len="med"/>
                      <a:tailEnd type="none" w="med" len="med"/>
                    </a:lnB>
                  </a:tcPr>
                </a:tc>
                <a:tc>
                  <a:txBody>
                    <a:bodyPr/>
                    <a:lstStyle/>
                    <a:p>
                      <a:pPr algn="ctr"/>
                      <a:r>
                        <a:rPr lang="en-US" b="1" dirty="0">
                          <a:solidFill>
                            <a:schemeClr val="tx1"/>
                          </a:solidFill>
                        </a:rPr>
                        <a:t>Rate</a:t>
                      </a:r>
                    </a:p>
                  </a:txBody>
                  <a:tcPr anchor="ctr">
                    <a:lnB w="28575" cap="flat" cmpd="sng" algn="ctr">
                      <a:solidFill>
                        <a:srgbClr val="A0B810"/>
                      </a:solidFill>
                      <a:prstDash val="solid"/>
                      <a:round/>
                      <a:headEnd type="none" w="med" len="med"/>
                      <a:tailEnd type="none" w="med" len="med"/>
                    </a:lnB>
                  </a:tcPr>
                </a:tc>
                <a:tc rowSpan="7">
                  <a:txBody>
                    <a:bodyPr/>
                    <a:lstStyle/>
                    <a:p>
                      <a:pPr algn="ctr"/>
                      <a:endParaRPr lang="en-US" b="1" dirty="0">
                        <a:solidFill>
                          <a:schemeClr val="tx1"/>
                        </a:solidFill>
                      </a:endParaRPr>
                    </a:p>
                  </a:txBody>
                  <a:tcPr anchor="ctr"/>
                </a:tc>
                <a:tc>
                  <a:txBody>
                    <a:bodyPr/>
                    <a:lstStyle/>
                    <a:p>
                      <a:pPr algn="ctr"/>
                      <a:r>
                        <a:rPr lang="en-US" b="1" dirty="0">
                          <a:solidFill>
                            <a:schemeClr val="tx1"/>
                          </a:solidFill>
                        </a:rPr>
                        <a:t>Age</a:t>
                      </a:r>
                    </a:p>
                  </a:txBody>
                  <a:tcPr anchor="ctr">
                    <a:lnB w="28575" cap="flat" cmpd="sng" algn="ctr">
                      <a:solidFill>
                        <a:srgbClr val="A0B810"/>
                      </a:solidFill>
                      <a:prstDash val="solid"/>
                      <a:round/>
                      <a:headEnd type="none" w="med" len="med"/>
                      <a:tailEnd type="none" w="med" len="med"/>
                    </a:lnB>
                  </a:tcPr>
                </a:tc>
                <a:tc>
                  <a:txBody>
                    <a:bodyPr/>
                    <a:lstStyle/>
                    <a:p>
                      <a:pPr algn="ctr"/>
                      <a:r>
                        <a:rPr lang="en-US" b="1" dirty="0">
                          <a:solidFill>
                            <a:schemeClr val="tx1"/>
                          </a:solidFill>
                        </a:rPr>
                        <a:t>Rate</a:t>
                      </a:r>
                    </a:p>
                  </a:txBody>
                  <a:tcPr anchor="ct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41148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Under 35</a:t>
                      </a:r>
                    </a:p>
                  </a:txBody>
                  <a:tcPr marL="68580" marR="68580" marT="0" marB="0"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$0.40</a:t>
                      </a:r>
                    </a:p>
                  </a:txBody>
                  <a:tcPr marL="68580" marR="68580" marT="0" marB="0"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vMerge="1">
                  <a:txBody>
                    <a:bodyPr/>
                    <a:lstStyle/>
                    <a:p>
                      <a:pPr marL="0" marR="0" algn="ctr">
                        <a:lnSpc>
                          <a:spcPct val="107000"/>
                        </a:lnSpc>
                        <a:spcBef>
                          <a:spcPts val="0"/>
                        </a:spcBef>
                        <a:spcAft>
                          <a:spcPts val="0"/>
                        </a:spcAft>
                      </a:pP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60-64</a:t>
                      </a:r>
                    </a:p>
                  </a:txBody>
                  <a:tcPr marL="68580" marR="68580" marT="0" marB="0"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$6.00</a:t>
                      </a:r>
                    </a:p>
                  </a:txBody>
                  <a:tcPr marL="68580" marR="68580" marT="0" marB="0"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41148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35-39</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$0.50</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vMerge="1">
                  <a:txBody>
                    <a:bodyPr/>
                    <a:lstStyle/>
                    <a:p>
                      <a:pPr marL="0" marR="0" algn="ctr">
                        <a:lnSpc>
                          <a:spcPct val="107000"/>
                        </a:lnSpc>
                        <a:spcBef>
                          <a:spcPts val="0"/>
                        </a:spcBef>
                        <a:spcAft>
                          <a:spcPts val="0"/>
                        </a:spcAft>
                      </a:pP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65-69</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$13.50</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165194788"/>
                  </a:ext>
                </a:extLst>
              </a:tr>
              <a:tr h="41148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40-44</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$0.60</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vMerge="1">
                  <a:txBody>
                    <a:bodyPr/>
                    <a:lstStyle/>
                    <a:p>
                      <a:pPr marL="0" marR="0" algn="ctr">
                        <a:lnSpc>
                          <a:spcPct val="107000"/>
                        </a:lnSpc>
                        <a:spcBef>
                          <a:spcPts val="0"/>
                        </a:spcBef>
                        <a:spcAft>
                          <a:spcPts val="0"/>
                        </a:spcAft>
                      </a:pP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70-74</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$24.22</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755017730"/>
                  </a:ext>
                </a:extLst>
              </a:tr>
              <a:tr h="41148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45-49</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$0.82</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vMerge="1">
                  <a:txBody>
                    <a:bodyPr/>
                    <a:lstStyle/>
                    <a:p>
                      <a:pPr marL="0" marR="0" algn="ctr">
                        <a:lnSpc>
                          <a:spcPct val="107000"/>
                        </a:lnSpc>
                        <a:spcBef>
                          <a:spcPts val="0"/>
                        </a:spcBef>
                        <a:spcAft>
                          <a:spcPts val="0"/>
                        </a:spcAft>
                      </a:pP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75-79</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$37.50</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2204309"/>
                  </a:ext>
                </a:extLst>
              </a:tr>
              <a:tr h="41148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50-54</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$1.44</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vMerge="1">
                  <a:txBody>
                    <a:bodyPr/>
                    <a:lstStyle/>
                    <a:p>
                      <a:pPr marL="0" marR="0" algn="ctr">
                        <a:lnSpc>
                          <a:spcPct val="107000"/>
                        </a:lnSpc>
                        <a:spcBef>
                          <a:spcPts val="0"/>
                        </a:spcBef>
                        <a:spcAft>
                          <a:spcPts val="0"/>
                        </a:spcAft>
                      </a:pP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80 and older</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$62.04</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527294742"/>
                  </a:ext>
                </a:extLst>
              </a:tr>
              <a:tr h="41148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55-59</a:t>
                      </a:r>
                    </a:p>
                  </a:txBody>
                  <a:tcPr marL="68580" marR="68580" marT="0" marB="0" anchor="ctr">
                    <a:lnT w="19050" cap="flat" cmpd="sng" algn="ctr">
                      <a:solidFill>
                        <a:schemeClr val="accent1"/>
                      </a:solidFill>
                      <a:prstDash val="sysDot"/>
                      <a:round/>
                      <a:headEnd type="none" w="med" len="med"/>
                      <a:tailEnd type="none" w="med" len="med"/>
                    </a:lnT>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$2.84</a:t>
                      </a:r>
                    </a:p>
                  </a:txBody>
                  <a:tcPr marL="68580" marR="68580" marT="0" marB="0" anchor="ctr">
                    <a:lnT w="19050" cap="flat" cmpd="sng" algn="ctr">
                      <a:solidFill>
                        <a:schemeClr val="accent1"/>
                      </a:solidFill>
                      <a:prstDash val="sysDot"/>
                      <a:round/>
                      <a:headEnd type="none" w="med" len="med"/>
                      <a:tailEnd type="none" w="med" len="med"/>
                    </a:lnT>
                  </a:tcPr>
                </a:tc>
                <a:tc vMerge="1">
                  <a:txBody>
                    <a:bodyPr/>
                    <a:lstStyle/>
                    <a:p>
                      <a:pPr marL="0" marR="0" algn="ctr">
                        <a:lnSpc>
                          <a:spcPct val="107000"/>
                        </a:lnSpc>
                        <a:spcBef>
                          <a:spcPts val="0"/>
                        </a:spcBef>
                        <a:spcAft>
                          <a:spcPts val="0"/>
                        </a:spcAft>
                      </a:pP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T w="19050" cap="flat" cmpd="sng" algn="ctr">
                      <a:solidFill>
                        <a:schemeClr val="accent1"/>
                      </a:solidFill>
                      <a:prstDash val="sysDot"/>
                      <a:round/>
                      <a:headEnd type="none" w="med" len="med"/>
                      <a:tailEnd type="none" w="med" len="med"/>
                    </a:lnT>
                  </a:tcPr>
                </a:tc>
                <a:tc>
                  <a:txBody>
                    <a:bodyPr/>
                    <a:lstStyle/>
                    <a:p>
                      <a:pPr marL="0" marR="0" algn="ctr">
                        <a:lnSpc>
                          <a:spcPct val="107000"/>
                        </a:lnSpc>
                        <a:spcBef>
                          <a:spcPts val="0"/>
                        </a:spcBef>
                        <a:spcAft>
                          <a:spcPts val="0"/>
                        </a:spcAft>
                      </a:pP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T w="19050" cap="flat" cmpd="sng" algn="ctr">
                      <a:solidFill>
                        <a:schemeClr val="accent1"/>
                      </a:solidFill>
                      <a:prstDash val="sysDot"/>
                      <a:round/>
                      <a:headEnd type="none" w="med" len="med"/>
                      <a:tailEnd type="none" w="med" len="med"/>
                    </a:lnT>
                  </a:tcPr>
                </a:tc>
                <a:tc>
                  <a:txBody>
                    <a:bodyPr/>
                    <a:lstStyle/>
                    <a:p>
                      <a:pPr marL="0" marR="0" algn="ctr">
                        <a:lnSpc>
                          <a:spcPct val="107000"/>
                        </a:lnSpc>
                        <a:spcBef>
                          <a:spcPts val="0"/>
                        </a:spcBef>
                        <a:spcAft>
                          <a:spcPts val="0"/>
                        </a:spcAft>
                      </a:pP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T w="19050" cap="flat" cmpd="sng" algn="ctr">
                      <a:solidFill>
                        <a:schemeClr val="accent1"/>
                      </a:solidFill>
                      <a:prstDash val="sysDot"/>
                      <a:round/>
                      <a:headEnd type="none" w="med" len="med"/>
                      <a:tailEnd type="none" w="med" len="med"/>
                    </a:lnT>
                  </a:tcPr>
                </a:tc>
                <a:extLst>
                  <a:ext uri="{0D108BD9-81ED-4DB2-BD59-A6C34878D82A}">
                    <a16:rowId xmlns:a16="http://schemas.microsoft.com/office/drawing/2014/main" val="1582819140"/>
                  </a:ext>
                </a:extLst>
              </a:tr>
            </a:tbl>
          </a:graphicData>
        </a:graphic>
      </p:graphicFrame>
      <p:sp>
        <p:nvSpPr>
          <p:cNvPr id="6" name="Content Placeholder 5">
            <a:extLst>
              <a:ext uri="{FF2B5EF4-FFF2-40B4-BE49-F238E27FC236}">
                <a16:creationId xmlns:a16="http://schemas.microsoft.com/office/drawing/2014/main" id="{045D59A5-F0AF-4875-B79E-0C166D413797}"/>
              </a:ext>
            </a:extLst>
          </p:cNvPr>
          <p:cNvSpPr>
            <a:spLocks noGrp="1"/>
          </p:cNvSpPr>
          <p:nvPr>
            <p:ph sz="half" idx="1"/>
          </p:nvPr>
        </p:nvSpPr>
        <p:spPr/>
        <p:txBody>
          <a:bodyPr/>
          <a:lstStyle/>
          <a:p>
            <a:pPr marL="0" indent="0">
              <a:buNone/>
            </a:pPr>
            <a:r>
              <a:rPr lang="en-US" sz="1800" b="1" dirty="0">
                <a:solidFill>
                  <a:schemeClr val="tx2"/>
                </a:solidFill>
              </a:rPr>
              <a:t>Optional Life and Dependent Life-Spouse</a:t>
            </a:r>
            <a:br>
              <a:rPr lang="en-US" sz="1800" b="1" dirty="0">
                <a:solidFill>
                  <a:schemeClr val="tx2"/>
                </a:solidFill>
              </a:rPr>
            </a:br>
            <a:r>
              <a:rPr lang="en-US" sz="1800" dirty="0">
                <a:solidFill>
                  <a:schemeClr val="tx2"/>
                </a:solidFill>
              </a:rPr>
              <a:t>Your premiums are determined by your or your spouse’s age as of previous</a:t>
            </a:r>
            <a:r>
              <a:rPr lang="en-US" sz="1800" baseline="0" dirty="0">
                <a:solidFill>
                  <a:schemeClr val="tx2"/>
                </a:solidFill>
              </a:rPr>
              <a:t> December 31 and coverage amount. Rates shown per $10,000 of coverage. Your monthly premium will change when your age bracket changes.</a:t>
            </a:r>
          </a:p>
          <a:p>
            <a:endParaRPr lang="en-US" dirty="0"/>
          </a:p>
        </p:txBody>
      </p:sp>
    </p:spTree>
    <p:extLst>
      <p:ext uri="{BB962C8B-B14F-4D97-AF65-F5344CB8AC3E}">
        <p14:creationId xmlns:p14="http://schemas.microsoft.com/office/powerpoint/2010/main" val="152600808"/>
      </p:ext>
    </p:extLst>
  </p:cSld>
  <p:clrMapOvr>
    <a:masterClrMapping/>
  </p:clrMapOvr>
  <mc:AlternateContent xmlns:mc="http://schemas.openxmlformats.org/markup-compatibility/2006" xmlns:p14="http://schemas.microsoft.com/office/powerpoint/2010/main">
    <mc:Choice Requires="p14">
      <p:transition spd="slow" p14:dur="2000" advTm="28608"/>
    </mc:Choice>
    <mc:Fallback xmlns="">
      <p:transition spd="slow" advTm="2860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3669356624"/>
      </p:ext>
    </p:extLst>
  </p:cSld>
  <p:clrMapOvr>
    <a:masterClrMapping/>
  </p:clrMapOvr>
  <mc:AlternateContent xmlns:mc="http://schemas.openxmlformats.org/markup-compatibility/2006" xmlns:p14="http://schemas.microsoft.com/office/powerpoint/2010/main">
    <mc:Choice Requires="p14">
      <p:transition spd="slow" p14:dur="2000" advTm="47000"/>
    </mc:Choice>
    <mc:Fallback xmlns="">
      <p:transition spd="slow" advTm="47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0E4C4AE-1F0E-4E69-B187-75D8AFD0FA8E}&quot;/&gt;&lt;isInvalidForFieldText val=&quot;0&quot;/&gt;&lt;Image&gt;&lt;filename val=&quot;C:\Users\rscald\AppData\Local\Temp\CP16132381501937Session\CPTrustFolder16132381501953\PPTImport16132381587437\data\asimages\{20E4C4AE-1F0E-4E69-B187-75D8AFD0FA8E}_30.png&quot;/&gt;&lt;left val=&quot;864&quot;/&gt;&lt;top val=&quot;670&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871462EA-D3EB-4B96-9CED-9DD96BEDE9D9}&quot;/&gt;&lt;isInvalidForFieldText val=&quot;0&quot;/&gt;&lt;Image&gt;&lt;filename val=&quot;C:\Users\rscald\AppData\Local\Temp\CP16132381501937Session\CPTrustFolder16132381501953\PPTImport16132381587437\data\asimages\{871462EA-D3EB-4B96-9CED-9DD96BEDE9D9}_31.png&quot;/&gt;&lt;left val=&quot;24&quot;/&gt;&lt;top val=&quot;35&quot;/&gt;&lt;width val=&quot;743&quot;/&gt;&lt;height val=&quot;16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7&quot;/&gt;&lt;lineCharCount val=&quot;53&quot;/&gt;&lt;lineCharCount val=&quot;19&quot;/&gt;&lt;lineCharCount val=&quot;54&quot;/&gt;&lt;lineCharCount val=&quot;34&quot;/&gt;&lt;lineCharCount val=&quot;52&quot;/&gt;&lt;lineCharCount val=&quot;21&quot;/&gt;&lt;lineCharCount val=&quot;44&quot;/&gt;&lt;/TableIndex&gt;&lt;/ShapeTextInfo&gt;"/>
  <p:tag name="HTML_SHAPEINFO" val="&lt;ThreeDShapeInfo&gt;&lt;uuid val=&quot;{DD877D53-CA00-4776-93A8-628F08401BF8}&quot;/&gt;&lt;isInvalidForFieldText val=&quot;0&quot;/&gt;&lt;Image&gt;&lt;filename val=&quot;C:\Users\rscald\AppData\Local\Temp\CP16132381501937Session\CPTrustFolder16132381501953\PPTImport16132381587437\data\asimages\{DD877D53-CA00-4776-93A8-628F08401BF8}_31.png&quot;/&gt;&lt;left val=&quot;36&quot;/&gt;&lt;top val=&quot;192&quot;/&gt;&lt;width val=&quot;886&quot;/&gt;&lt;height val=&quot;444&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6DDE60A1-BEDB-47B5-8C93-5E8910DB3236}&quot;/&gt;&lt;isInvalidForFieldText val=&quot;0&quot;/&gt;&lt;Image&gt;&lt;filename val=&quot;C:\Users\rscald\AppData\Local\Temp\CP16132381501937Session\CPTrustFolder16132381501953\PPTImport16132381587437\data\asimages\{6DDE60A1-BEDB-47B5-8C93-5E8910DB3236}_31.png&quot;/&gt;&lt;left val=&quot;864&quot;/&gt;&lt;top val=&quot;670&quot;/&gt;&lt;width val=&quot;47&quot;/&gt;&lt;height val=&quot;39&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HTML_SHAPEINFO" val="&lt;ThreeDShapeInfo&gt;&lt;uuid val=&quot;{2C6DD4E8-CBE1-48A7-BBE4-183AB7951A70}&quot;/&gt;&lt;isInvalidForFieldText val=&quot;0&quot;/&gt;&lt;Image&gt;&lt;filename val=&quot;C:\Users\rscald\AppData\Local\Temp\CP16132381501937Session\CPTrustFolder16132381501953\PPTImport16132381587437\data\asimages\{2C6DD4E8-CBE1-48A7-BBE4-183AB7951A70}_32.png&quot;/&gt;&lt;left val=&quot;24&quot;/&gt;&lt;top val=&quot;35&quot;/&gt;&lt;width val=&quot;743&quot;/&gt;&lt;height val=&quot;160&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19&quot;/&gt;&lt;lineCharCount val=&quot;42&quot;/&gt;&lt;lineCharCount val=&quot;58&quot;/&gt;&lt;lineCharCount val=&quot;21&quot;/&gt;&lt;lineCharCount val=&quot;41&quot;/&gt;&lt;/TableIndex&gt;&lt;/ShapeTextInfo&gt;"/>
  <p:tag name="HTML_SHAPEINFO" val="&lt;ThreeDShapeInfo&gt;&lt;uuid val=&quot;{8EEE66DE-677D-4A0F-93B2-C6F0768371EB}&quot;/&gt;&lt;isInvalidForFieldText val=&quot;0&quot;/&gt;&lt;Image&gt;&lt;filename val=&quot;C:\Users\rscald\AppData\Local\Temp\CP16132381501937Session\CPTrustFolder16132381501953\PPTImport16132381587437\data\asimages\{8EEE66DE-677D-4A0F-93B2-C6F0768371EB}_32.png&quot;/&gt;&lt;left val=&quot;36&quot;/&gt;&lt;top val=&quot;192&quot;/&gt;&lt;width val=&quot;881&quot;/&gt;&lt;height val=&quot;444&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2E54710-2B56-461F-AE6D-5E771F7C6D20}&quot;/&gt;&lt;isInvalidForFieldText val=&quot;0&quot;/&gt;&lt;Image&gt;&lt;filename val=&quot;C:\Users\rscald\AppData\Local\Temp\CP16132381501937Session\CPTrustFolder16132381501953\PPTImport16132381587437\data\asimages\{22E54710-2B56-461F-AE6D-5E771F7C6D20}_32.png&quot;/&gt;&lt;left val=&quot;864&quot;/&gt;&lt;top val=&quot;670&quot;/&gt;&lt;width val=&quot;47&quot;/&gt;&lt;height val=&quot;39&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21&quot;/&gt;&lt;lineCharCount val=&quot;34&quot;/&gt;&lt;lineCharCount val=&quot;34&quot;/&gt;&lt;/TableIndex&gt;&lt;/ShapeTextInfo&gt;"/>
  <p:tag name="PRESENTER_SHAPEINFO" val="&lt;ThreeDShapeInfo&gt;&lt;uuid val=&quot;{582BBA75-3D5B-4ACF-900C-20FE3BD8A380}&quot;/&gt;&lt;isInvalidForFieldText val=&quot;0&quot;/&gt;&lt;Image&gt;&lt;filename val=&quot;C:\Users\rscald\AppData\Local\Temp\CP16132381501937Session\CPTrustFolder16132381501953\PPTImport16132381587437\data\asimages\{582BBA75-3D5B-4ACF-900C-20FE3BD8A380}_33.png&quot;/&gt;&lt;left val=&quot;544&quot;/&gt;&lt;top val=&quot;201&quot;/&gt;&lt;width val=&quot;367&quot;/&gt;&lt;height val=&quot;109&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4E2675DC-4C59-4134-BE4F-64206006D081}&quot;/&gt;&lt;isInvalidForFieldText val=&quot;0&quot;/&gt;&lt;Image&gt;&lt;filename val=&quot;C:\Users\rscald\AppData\Local\Temp\CP16132381501937Session\CPTrustFolder16132381501953\PPTImport16132381587437\data\asimages\{4E2675DC-4C59-4134-BE4F-64206006D081}_33.png&quot;/&gt;&lt;left val=&quot;864&quot;/&gt;&lt;top val=&quot;670&quot;/&gt;&lt;width val=&quot;47&quot;/&gt;&lt;height val=&quot;39&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0&quot;/&gt;&lt;lineCharCount val=&quot;8&quot;/&gt;&lt;/TableIndex&gt;&lt;/ShapeTextInfo&gt;"/>
  <p:tag name="HTML_SHAPEINFO" val="&lt;ThreeDShapeInfo&gt;&lt;uuid val=&quot;{6D6C1589-7FB2-449E-84EC-3A673C4A236C}&quot;/&gt;&lt;isInvalidForFieldText val=&quot;0&quot;/&gt;&lt;Image&gt;&lt;filename val=&quot;C:\Users\rscald\AppData\Local\Temp\CP16132381501937Session\CPTrustFolder16132381501953\PPTImport16132381587437\data\asimages\{6D6C1589-7FB2-449E-84EC-3A673C4A236C}_33.png&quot;/&gt;&lt;left val=&quot;24&quot;/&gt;&lt;top val=&quot;24&quot;/&gt;&lt;width val=&quot;743&quot;/&gt;&lt;height val=&quot;170&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HTML_SHAPEINFO" val="&lt;ThreeDShapeInfo&gt;&lt;uuid val=&quot;{45B6CC65-B509-4C80-8895-C38C78A7B7EF}&quot;/&gt;&lt;isInvalidForFieldText val=&quot;0&quot;/&gt;&lt;Image&gt;&lt;filename val=&quot;C:\Users\rscald\AppData\Local\Temp\CP16132381501937Session\CPTrustFolder16132381501953\PPTImport16132381587437\data\asimages\{45B6CC65-B509-4C80-8895-C38C78A7B7EF}_29.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4&quot;/&gt;&lt;lineCharCount val=&quot;55&quot;/&gt;&lt;lineCharCount val=&quot;20&quot;/&gt;&lt;lineCharCount val=&quot;49&quot;/&gt;&lt;lineCharCount val=&quot;31&quot;/&gt;&lt;/TableIndex&gt;&lt;/ShapeTextInfo&gt;"/>
  <p:tag name="HTML_SHAPEINFO" val="&lt;ThreeDShapeInfo&gt;&lt;uuid val=&quot;{D2F412CF-797A-42E1-AF1D-84BC94D26969}&quot;/&gt;&lt;isInvalidForFieldText val=&quot;0&quot;/&gt;&lt;Image&gt;&lt;filename val=&quot;C:\Users\rscald\AppData\Local\Temp\CP16132381501937Session\CPTrustFolder16132381501953\PPTImport16132381587437\data\asimages\{D2F412CF-797A-42E1-AF1D-84BC94D26969}_29.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139A98C7-8212-4DF1-A763-C8F82268E440}&quot;/&gt;&lt;isInvalidForFieldText val=&quot;0&quot;/&gt;&lt;Image&gt;&lt;filename val=&quot;C:\Users\rscald\AppData\Local\Temp\CP16132381501937Session\CPTrustFolder16132381501953\PPTImport16132381587437\data\asimages\{139A98C7-8212-4DF1-A763-C8F82268E440}_29.png&quot;/&gt;&lt;left val=&quot;864&quot;/&gt;&lt;top val=&quot;670&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C6F4B1C4-1B19-4785-9D98-5DC1A5E6F87E}&quot;/&gt;&lt;isInvalidForFieldText val=&quot;0&quot;/&gt;&lt;Image&gt;&lt;filename val=&quot;C:\Users\rscald\AppData\Local\Temp\CP16132381501937Session\CPTrustFolder16132381501953\PPTImport16132381587437\data\asimages\{C6F4B1C4-1B19-4785-9D98-5DC1A5E6F87E}_30.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47&quot;/&gt;&lt;lineCharCount val=&quot;10&quot;/&gt;&lt;lineCharCount val=&quot;53&quot;/&gt;&lt;lineCharCount val=&quot;50&quot;/&gt;&lt;lineCharCount val=&quot;44&quot;/&gt;&lt;lineCharCount val=&quot;21&quot;/&gt;&lt;lineCharCount val=&quot;22&quot;/&gt;&lt;lineCharCount val=&quot;24&quot;/&gt;&lt;lineCharCount val=&quot;35&quot;/&gt;&lt;/TableIndex&gt;&lt;/ShapeTextInfo&gt;"/>
  <p:tag name="HTML_SHAPEINFO" val="&lt;ThreeDShapeInfo&gt;&lt;uuid val=&quot;{764598E3-1135-46E5-9280-932C5D417EE0}&quot;/&gt;&lt;isInvalidForFieldText val=&quot;0&quot;/&gt;&lt;Image&gt;&lt;filename val=&quot;C:\Users\rscald\AppData\Local\Temp\CP16132381501937Session\CPTrustFolder16132381501953\PPTImport16132381587437\data\asimages\{764598E3-1135-46E5-9280-932C5D417EE0}_30.png&quot;/&gt;&lt;left val=&quot;36&quot;/&gt;&lt;top val=&quot;192&quot;/&gt;&lt;width val=&quot;876&quot;/&gt;&lt;height val=&quot;444&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2587</TotalTime>
  <Words>463</Words>
  <Application>Microsoft Office PowerPoint</Application>
  <PresentationFormat>On-screen Show (4:3)</PresentationFormat>
  <Paragraphs>67</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Century Gothic</vt:lpstr>
      <vt:lpstr>Times New Roman</vt:lpstr>
      <vt:lpstr>Tw Cen MT Condensed</vt:lpstr>
      <vt:lpstr>Office Theme</vt:lpstr>
      <vt:lpstr>Your life insurance coverage</vt:lpstr>
      <vt:lpstr>Basic Life insurance</vt:lpstr>
      <vt:lpstr>Optional Life insurance</vt:lpstr>
      <vt:lpstr>Dependent Life-Spouse</vt:lpstr>
      <vt:lpstr>Dependent Life-Child</vt:lpstr>
      <vt:lpstr>2024 Monthly premiums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Group Insurance Orientation</dc:title>
  <dc:creator>Angie Warren</dc:creator>
  <cp:lastModifiedBy>Heather H. Young</cp:lastModifiedBy>
  <cp:revision>100</cp:revision>
  <cp:lastPrinted>2020-12-07T16:29:40Z</cp:lastPrinted>
  <dcterms:created xsi:type="dcterms:W3CDTF">2020-04-08T14:06:18Z</dcterms:created>
  <dcterms:modified xsi:type="dcterms:W3CDTF">2023-11-29T14:39:03Z</dcterms:modified>
</cp:coreProperties>
</file>