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6" r:id="rId2"/>
    <p:sldId id="306" r:id="rId3"/>
    <p:sldId id="308" r:id="rId4"/>
    <p:sldId id="309" r:id="rId5"/>
    <p:sldId id="310" r:id="rId6"/>
    <p:sldId id="311" r:id="rId7"/>
    <p:sldId id="312" r:id="rId8"/>
    <p:sldId id="313" r:id="rId9"/>
    <p:sldId id="263" r:id="rId1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11EDD33-86DB-4CFD-A41B-7B88B073EF7A}" name="Jessica Moak" initials="JM" userId="S::rmoakj@peba.sc.gov::00fb72e6-3ecd-44d5-a8cb-95d2c3bab7d4" providerId="AD"/>
  <p188:author id="{D69F3596-F32A-6A11-B93C-60EEA29904A9}" name="Heather H. Young" initials="HHY" userId="S::ryounh@peba.sc.gov::9a85b619-8fd1-4dec-b439-2514df7fe89a" providerId="AD"/>
  <p188:author id="{3E1488EB-4AB2-3F9E-7CFC-191865D8C9BB}" name="Lori A. Black" initials="LAB" userId="S::rblacl@peba.sc.gov::ce3d0310-1744-48c0-ba53-89825765248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8" clrIdx="0">
    <p:extLst>
      <p:ext uri="{19B8F6BF-5375-455C-9EA6-DF929625EA0E}">
        <p15:presenceInfo xmlns:p15="http://schemas.microsoft.com/office/powerpoint/2012/main" userId="S::ryounh@peba.sc.gov::9a85b619-8fd1-4dec-b439-2514df7fe89a" providerId="AD"/>
      </p:ext>
    </p:extLst>
  </p:cmAuthor>
  <p:cmAuthor id="2" name="Michele Johnson" initials="MJ" lastIdx="2" clrIdx="1">
    <p:extLst>
      <p:ext uri="{19B8F6BF-5375-455C-9EA6-DF929625EA0E}">
        <p15:presenceInfo xmlns:p15="http://schemas.microsoft.com/office/powerpoint/2012/main" userId="S::rjohnm@peba.sc.gov::5f4d155d-f457-4398-83b3-401996ea5b9f" providerId="AD"/>
      </p:ext>
    </p:extLst>
  </p:cmAuthor>
  <p:cmAuthor id="3" name="Paul Graham" initials="PG" lastIdx="4" clrIdx="2">
    <p:extLst>
      <p:ext uri="{19B8F6BF-5375-455C-9EA6-DF929625EA0E}">
        <p15:presenceInfo xmlns:p15="http://schemas.microsoft.com/office/powerpoint/2012/main" userId="S::rgrahp@peba.sc.gov::915614a9-9db6-4b70-b04c-6fa722633c3a" providerId="AD"/>
      </p:ext>
    </p:extLst>
  </p:cmAuthor>
  <p:cmAuthor id="4" name="Jessica Moak" initials="JM" lastIdx="2" clrIdx="3">
    <p:extLst>
      <p:ext uri="{19B8F6BF-5375-455C-9EA6-DF929625EA0E}">
        <p15:presenceInfo xmlns:p15="http://schemas.microsoft.com/office/powerpoint/2012/main" userId="S::rmoakj@peba.sc.gov::aefcb452-2607-4fbc-8c60-dfa075c160aa" providerId="AD"/>
      </p:ext>
    </p:extLst>
  </p:cmAuthor>
  <p:cmAuthor id="5" name="Amber Carter" initials="AC" lastIdx="3" clrIdx="4">
    <p:extLst>
      <p:ext uri="{19B8F6BF-5375-455C-9EA6-DF929625EA0E}">
        <p15:presenceInfo xmlns:p15="http://schemas.microsoft.com/office/powerpoint/2012/main" userId="S::rcarta@peba.sc.gov::eb8527e1-b802-446a-ae79-84550f6beab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5" autoAdjust="0"/>
    <p:restoredTop sz="95652" autoAdjust="0"/>
  </p:normalViewPr>
  <p:slideViewPr>
    <p:cSldViewPr snapToGrid="0">
      <p:cViewPr varScale="1">
        <p:scale>
          <a:sx n="114" d="100"/>
          <a:sy n="114" d="100"/>
        </p:scale>
        <p:origin x="1272" y="10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22992"/>
    </p:cViewPr>
  </p:sorter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6" tIns="48328" rIns="96656" bIns="48328" rtlCol="0"/>
          <a:lstStyle>
            <a:lvl1pPr algn="l">
              <a:defRPr sz="1200"/>
            </a:lvl1pPr>
          </a:lstStyle>
          <a:p>
            <a:endParaRPr lang="en-US"/>
          </a:p>
        </p:txBody>
      </p:sp>
      <p:sp>
        <p:nvSpPr>
          <p:cNvPr id="3" name="Date Placeholder 2"/>
          <p:cNvSpPr>
            <a:spLocks noGrp="1"/>
          </p:cNvSpPr>
          <p:nvPr>
            <p:ph type="dt" sz="quarter" idx="1"/>
          </p:nvPr>
        </p:nvSpPr>
        <p:spPr>
          <a:xfrm>
            <a:off x="4143588" y="0"/>
            <a:ext cx="3169920" cy="481728"/>
          </a:xfrm>
          <a:prstGeom prst="rect">
            <a:avLst/>
          </a:prstGeom>
        </p:spPr>
        <p:txBody>
          <a:bodyPr vert="horz" lIns="96656" tIns="48328" rIns="96656" bIns="48328" rtlCol="0"/>
          <a:lstStyle>
            <a:lvl1pPr algn="r">
              <a:defRPr sz="1200"/>
            </a:lvl1pPr>
          </a:lstStyle>
          <a:p>
            <a:fld id="{CC20F16F-8811-4B51-BB31-320552CC85AF}" type="datetimeFigureOut">
              <a:rPr lang="en-US" smtClean="0"/>
              <a:t>11/29/2023</a:t>
            </a:fld>
            <a:endParaRPr lang="en-US"/>
          </a:p>
        </p:txBody>
      </p:sp>
      <p:sp>
        <p:nvSpPr>
          <p:cNvPr id="4" name="Footer Placeholder 3"/>
          <p:cNvSpPr>
            <a:spLocks noGrp="1"/>
          </p:cNvSpPr>
          <p:nvPr>
            <p:ph type="ftr" sz="quarter" idx="2"/>
          </p:nvPr>
        </p:nvSpPr>
        <p:spPr>
          <a:xfrm>
            <a:off x="0" y="9119475"/>
            <a:ext cx="3169920" cy="481727"/>
          </a:xfrm>
          <a:prstGeom prst="rect">
            <a:avLst/>
          </a:prstGeom>
        </p:spPr>
        <p:txBody>
          <a:bodyPr vert="horz" lIns="96656" tIns="48328" rIns="96656" bIns="48328" rtlCol="0" anchor="b"/>
          <a:lstStyle>
            <a:lvl1pPr algn="l">
              <a:defRPr sz="1200"/>
            </a:lvl1pPr>
          </a:lstStyle>
          <a:p>
            <a:endParaRPr lang="en-US"/>
          </a:p>
        </p:txBody>
      </p:sp>
      <p:sp>
        <p:nvSpPr>
          <p:cNvPr id="5" name="Slide Number Placeholder 4"/>
          <p:cNvSpPr>
            <a:spLocks noGrp="1"/>
          </p:cNvSpPr>
          <p:nvPr>
            <p:ph type="sldNum" sz="quarter" idx="3"/>
          </p:nvPr>
        </p:nvSpPr>
        <p:spPr>
          <a:xfrm>
            <a:off x="4143588" y="9119475"/>
            <a:ext cx="3169920" cy="481727"/>
          </a:xfrm>
          <a:prstGeom prst="rect">
            <a:avLst/>
          </a:prstGeom>
        </p:spPr>
        <p:txBody>
          <a:bodyPr vert="horz" lIns="96656" tIns="48328" rIns="96656" bIns="48328"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6" tIns="48328" rIns="96656" bIns="48328" rtlCol="0"/>
          <a:lstStyle>
            <a:lvl1pPr algn="l">
              <a:defRPr sz="1200"/>
            </a:lvl1pPr>
          </a:lstStyle>
          <a:p>
            <a:endParaRPr lang="en-US"/>
          </a:p>
        </p:txBody>
      </p:sp>
      <p:sp>
        <p:nvSpPr>
          <p:cNvPr id="3" name="Date Placeholder 2"/>
          <p:cNvSpPr>
            <a:spLocks noGrp="1"/>
          </p:cNvSpPr>
          <p:nvPr>
            <p:ph type="dt" idx="1"/>
          </p:nvPr>
        </p:nvSpPr>
        <p:spPr>
          <a:xfrm>
            <a:off x="4143588" y="0"/>
            <a:ext cx="3169920" cy="481728"/>
          </a:xfrm>
          <a:prstGeom prst="rect">
            <a:avLst/>
          </a:prstGeom>
        </p:spPr>
        <p:txBody>
          <a:bodyPr vert="horz" lIns="96656" tIns="48328" rIns="96656" bIns="48328" rtlCol="0"/>
          <a:lstStyle>
            <a:lvl1pPr algn="r">
              <a:defRPr sz="1200"/>
            </a:lvl1pPr>
          </a:lstStyle>
          <a:p>
            <a:fld id="{6B005CDC-F66A-4EA3-93A4-41602AB21081}" type="datetimeFigureOut">
              <a:rPr lang="en-US" smtClean="0"/>
              <a:t>11/29/2023</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6" tIns="48328" rIns="96656" bIns="48328" rtlCol="0" anchor="ctr"/>
          <a:lstStyle/>
          <a:p>
            <a:endParaRPr lang="en-US"/>
          </a:p>
        </p:txBody>
      </p:sp>
      <p:sp>
        <p:nvSpPr>
          <p:cNvPr id="5" name="Notes Placeholder 4"/>
          <p:cNvSpPr>
            <a:spLocks noGrp="1"/>
          </p:cNvSpPr>
          <p:nvPr>
            <p:ph type="body" sz="quarter" idx="3"/>
          </p:nvPr>
        </p:nvSpPr>
        <p:spPr>
          <a:xfrm>
            <a:off x="731520" y="4620577"/>
            <a:ext cx="5852160" cy="3780472"/>
          </a:xfrm>
          <a:prstGeom prst="rect">
            <a:avLst/>
          </a:prstGeom>
        </p:spPr>
        <p:txBody>
          <a:bodyPr vert="horz" lIns="96656" tIns="48328" rIns="96656" bIns="4832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6" tIns="48328" rIns="96656" bIns="48328" rtlCol="0" anchor="b"/>
          <a:lstStyle>
            <a:lvl1pPr algn="l">
              <a:defRPr sz="1200"/>
            </a:lvl1pPr>
          </a:lstStyle>
          <a:p>
            <a:endParaRPr lang="en-US"/>
          </a:p>
        </p:txBody>
      </p:sp>
      <p:sp>
        <p:nvSpPr>
          <p:cNvPr id="7" name="Slide Number Placeholder 6"/>
          <p:cNvSpPr>
            <a:spLocks noGrp="1"/>
          </p:cNvSpPr>
          <p:nvPr>
            <p:ph type="sldNum" sz="quarter" idx="5"/>
          </p:nvPr>
        </p:nvSpPr>
        <p:spPr>
          <a:xfrm>
            <a:off x="4143588" y="9119475"/>
            <a:ext cx="3169920" cy="481727"/>
          </a:xfrm>
          <a:prstGeom prst="rect">
            <a:avLst/>
          </a:prstGeom>
        </p:spPr>
        <p:txBody>
          <a:bodyPr vert="horz" lIns="96656" tIns="48328" rIns="96656" bIns="48328"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6C5A97-FE1B-4EFC-9C73-B1258035E011}" type="slidenum">
              <a:rPr lang="en-US" smtClean="0"/>
              <a:t>2</a:t>
            </a:fld>
            <a:endParaRPr lang="en-US"/>
          </a:p>
        </p:txBody>
      </p:sp>
    </p:spTree>
    <p:extLst>
      <p:ext uri="{BB962C8B-B14F-4D97-AF65-F5344CB8AC3E}">
        <p14:creationId xmlns:p14="http://schemas.microsoft.com/office/powerpoint/2010/main" val="13177133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0.png"/><Relationship Id="rId5" Type="http://schemas.openxmlformats.org/officeDocument/2006/relationships/slideMaster" Target="../slideMasters/slideMaster1.xml"/><Relationship Id="rId4" Type="http://schemas.openxmlformats.org/officeDocument/2006/relationships/tags" Target="../tags/tag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peba.sc.gov/contact"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hyperlink" Target="https://www.instagram.com/s.c.peba/" TargetMode="External"/><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8.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7.png"/><Relationship Id="rId10" Type="http://schemas.openxmlformats.org/officeDocument/2006/relationships/hyperlink" Target="http://www.youtube.com/c/pebatv" TargetMode="External"/><Relationship Id="rId4" Type="http://schemas.openxmlformats.org/officeDocument/2006/relationships/image" Target="../media/image6.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tx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custDataLst>
              <p:tags r:id="rId1"/>
            </p:custDataLst>
          </p:nvPr>
        </p:nvSpPr>
        <p:spPr>
          <a:xfrm>
            <a:off x="3632434" y="3657600"/>
            <a:ext cx="5044842" cy="1600200"/>
          </a:xfrm>
        </p:spPr>
        <p:txBody>
          <a:bodyPr anchor="b">
            <a:normAutofit/>
          </a:bodyPr>
          <a:lstStyle>
            <a:lvl1pPr>
              <a:defRPr sz="4500" b="1" baseline="0">
                <a:solidFill>
                  <a:schemeClr val="accent1"/>
                </a:solidFill>
                <a:latin typeface="Century Gothic" panose="020B0502020202020204" pitchFamily="34" charset="0"/>
              </a:defRPr>
            </a:lvl1pPr>
          </a:lstStyle>
          <a:p>
            <a:r>
              <a:rPr lang="en-US" dirty="0"/>
              <a:t>Click to section title</a:t>
            </a:r>
          </a:p>
        </p:txBody>
      </p:sp>
      <p:sp>
        <p:nvSpPr>
          <p:cNvPr id="3" name="Text Placeholder 2"/>
          <p:cNvSpPr>
            <a:spLocks noGrp="1"/>
          </p:cNvSpPr>
          <p:nvPr>
            <p:ph type="body" idx="1" hasCustomPrompt="1"/>
            <p:custDataLst>
              <p:tags r:id="rId2"/>
            </p:custDataLst>
          </p:nvPr>
        </p:nvSpPr>
        <p:spPr>
          <a:xfrm>
            <a:off x="3632434" y="5265739"/>
            <a:ext cx="5044842" cy="914400"/>
          </a:xfrm>
        </p:spPr>
        <p:txBody>
          <a:bodyPr>
            <a:normAutofit/>
          </a:bodyPr>
          <a:lstStyle>
            <a:lvl1pPr marL="0" indent="0">
              <a:buNone/>
              <a:defRPr sz="2500">
                <a:solidFill>
                  <a:schemeClr val="bg2">
                    <a:lumMod val="10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section subtitle</a:t>
            </a:r>
          </a:p>
        </p:txBody>
      </p:sp>
      <p:sp>
        <p:nvSpPr>
          <p:cNvPr id="9" name="Oval 8"/>
          <p:cNvSpPr/>
          <p:nvPr userDrawn="1">
            <p:custDataLst>
              <p:tags r:id="rId3"/>
            </p:custDataLst>
          </p:nvPr>
        </p:nvSpPr>
        <p:spPr>
          <a:xfrm>
            <a:off x="8229600" y="6345936"/>
            <a:ext cx="457200" cy="457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0" name="Slide Number Placeholder 5"/>
          <p:cNvSpPr>
            <a:spLocks noGrp="1"/>
          </p:cNvSpPr>
          <p:nvPr>
            <p:ph type="sldNum" sz="quarter" idx="12"/>
            <p:custDataLst>
              <p:tags r:id="rId4"/>
            </p:custDataLst>
          </p:nvPr>
        </p:nvSpPr>
        <p:spPr>
          <a:xfrm>
            <a:off x="8239125" y="6391973"/>
            <a:ext cx="438150" cy="365125"/>
          </a:xfrm>
        </p:spPr>
        <p:txBody>
          <a:bodyPr/>
          <a:lstStyle>
            <a:lvl1pPr algn="ctr">
              <a:defRPr>
                <a:solidFill>
                  <a:schemeClr val="accent1"/>
                </a:solidFill>
                <a:latin typeface="Century Gothic" panose="020B0502020202020204"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4250276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tx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tx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rPr>
              <a:t>peba.sc.gov/contact</a:t>
            </a:r>
            <a:r>
              <a:rPr kumimoji="0" lang="en-US" sz="2000" b="0" i="0" u="none" strike="noStrike" kern="1200" cap="none" spc="0" normalizeH="0" baseline="0" noProof="0" dirty="0">
                <a:ln>
                  <a:noFill/>
                </a:ln>
                <a:solidFill>
                  <a:schemeClr val="tx2"/>
                </a:solidFill>
                <a:effectLst/>
                <a:uLnTx/>
                <a:uFillTx/>
                <a:latin typeface="+mn-lt"/>
                <a:ea typeface="+mn-ea"/>
                <a:cs typeface="+mn-cs"/>
              </a:rPr>
              <a: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tx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tx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pic>
        <p:nvPicPr>
          <p:cNvPr id="21" name="Picture 20">
            <a:extLst>
              <a:ext uri="{FF2B5EF4-FFF2-40B4-BE49-F238E27FC236}">
                <a16:creationId xmlns:a16="http://schemas.microsoft.com/office/drawing/2014/main" id="{B970E957-0244-46AF-A3F5-62854683BF2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2" name="Picture 21">
            <a:extLst>
              <a:ext uri="{FF2B5EF4-FFF2-40B4-BE49-F238E27FC236}">
                <a16:creationId xmlns:a16="http://schemas.microsoft.com/office/drawing/2014/main" id="{A1B82644-45E2-4AE1-A011-905548B029F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3" name="Picture 22">
            <a:extLst>
              <a:ext uri="{FF2B5EF4-FFF2-40B4-BE49-F238E27FC236}">
                <a16:creationId xmlns:a16="http://schemas.microsoft.com/office/drawing/2014/main" id="{5B5774FA-A45D-4143-8804-3CB97C8485FF}"/>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25" name="Picture 24">
            <a:extLst>
              <a:ext uri="{FF2B5EF4-FFF2-40B4-BE49-F238E27FC236}">
                <a16:creationId xmlns:a16="http://schemas.microsoft.com/office/drawing/2014/main" id="{6660477D-E0E8-4212-BED5-97F299F2A220}"/>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26" name="Picture 25">
            <a:extLst>
              <a:ext uri="{FF2B5EF4-FFF2-40B4-BE49-F238E27FC236}">
                <a16:creationId xmlns:a16="http://schemas.microsoft.com/office/drawing/2014/main" id="{8C4BDEE1-0818-49E8-9C7A-F7F1872150AD}"/>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grpSp>
        <p:nvGrpSpPr>
          <p:cNvPr id="27" name="Group 26">
            <a:extLst>
              <a:ext uri="{FF2B5EF4-FFF2-40B4-BE49-F238E27FC236}">
                <a16:creationId xmlns:a16="http://schemas.microsoft.com/office/drawing/2014/main" id="{E6019BF6-FAAB-4AEF-A69B-99EE68479C9D}"/>
              </a:ext>
            </a:extLst>
          </p:cNvPr>
          <p:cNvGrpSpPr/>
          <p:nvPr userDrawn="1"/>
        </p:nvGrpSpPr>
        <p:grpSpPr>
          <a:xfrm>
            <a:off x="1085421" y="1305360"/>
            <a:ext cx="7253907" cy="2312807"/>
            <a:chOff x="1085421" y="957888"/>
            <a:chExt cx="7253907" cy="2312807"/>
          </a:xfrm>
        </p:grpSpPr>
        <p:sp>
          <p:nvSpPr>
            <p:cNvPr id="28" name="TextBox 27">
              <a:extLst>
                <a:ext uri="{FF2B5EF4-FFF2-40B4-BE49-F238E27FC236}">
                  <a16:creationId xmlns:a16="http://schemas.microsoft.com/office/drawing/2014/main" id="{F47ADC1F-4ACF-4663-AC59-C3C991A94418}"/>
                </a:ext>
              </a:extLst>
            </p:cNvPr>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29" name="TextBox 28">
              <a:extLst>
                <a:ext uri="{FF2B5EF4-FFF2-40B4-BE49-F238E27FC236}">
                  <a16:creationId xmlns:a16="http://schemas.microsoft.com/office/drawing/2014/main" id="{ED000DA9-ED64-4472-9354-93129B96C359}"/>
                </a:ext>
              </a:extLst>
            </p:cNvPr>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30" name="TextBox 29">
              <a:extLst>
                <a:ext uri="{FF2B5EF4-FFF2-40B4-BE49-F238E27FC236}">
                  <a16:creationId xmlns:a16="http://schemas.microsoft.com/office/drawing/2014/main" id="{412E202D-9924-45DA-B969-28CEDB11E15F}"/>
                </a:ext>
              </a:extLst>
            </p:cNvPr>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31" name="TextBox 30">
              <a:extLst>
                <a:ext uri="{FF2B5EF4-FFF2-40B4-BE49-F238E27FC236}">
                  <a16:creationId xmlns:a16="http://schemas.microsoft.com/office/drawing/2014/main" id="{D4B79800-E144-4CE2-8F38-FC69AA82284F}"/>
                </a:ext>
              </a:extLst>
            </p:cNvPr>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32" name="TextBox 31">
            <a:extLst>
              <a:ext uri="{FF2B5EF4-FFF2-40B4-BE49-F238E27FC236}">
                <a16:creationId xmlns:a16="http://schemas.microsoft.com/office/drawing/2014/main" id="{3C24AC55-8294-4E5F-B26D-5E12307CB6FB}"/>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9"/>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tx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 id="2147483673"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notesSlide" Target="../notesSlides/notesSlide1.xm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hyperlink" Target="https://peba.sc.gov/nyb" TargetMode="Externa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8.xml"/><Relationship Id="rId1" Type="http://schemas.openxmlformats.org/officeDocument/2006/relationships/tags" Target="../tags/tag17.xml"/></Relationships>
</file>

<file path=ppt/slides/_rels/slide7.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3.xml"/><Relationship Id="rId1" Type="http://schemas.openxmlformats.org/officeDocument/2006/relationships/tags" Target="../tags/tag2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57E120-D78F-436F-9DAF-23D11A3B9C3B}"/>
              </a:ext>
            </a:extLst>
          </p:cNvPr>
          <p:cNvSpPr>
            <a:spLocks noGrp="1"/>
          </p:cNvSpPr>
          <p:nvPr>
            <p:ph type="ctrTitle"/>
          </p:nvPr>
        </p:nvSpPr>
        <p:spPr/>
        <p:txBody>
          <a:bodyPr/>
          <a:lstStyle/>
          <a:p>
            <a:r>
              <a:rPr lang="en-US" dirty="0"/>
              <a:t>Your MoneyPlus elections</a:t>
            </a:r>
          </a:p>
        </p:txBody>
      </p:sp>
      <p:sp>
        <p:nvSpPr>
          <p:cNvPr id="5" name="Subtitle 4">
            <a:extLst>
              <a:ext uri="{FF2B5EF4-FFF2-40B4-BE49-F238E27FC236}">
                <a16:creationId xmlns:a16="http://schemas.microsoft.com/office/drawing/2014/main" id="{129F286B-1011-41AE-9146-57B9CEFADA4F}"/>
              </a:ext>
            </a:extLst>
          </p:cNvPr>
          <p:cNvSpPr>
            <a:spLocks noGrp="1"/>
          </p:cNvSpPr>
          <p:nvPr>
            <p:ph type="subTitle" idx="1"/>
          </p:nvPr>
        </p:nvSpPr>
        <p:spPr/>
        <p:txBody>
          <a:bodyPr/>
          <a:lstStyle/>
          <a:p>
            <a:r>
              <a:rPr lang="en-US" dirty="0"/>
              <a:t>Insurance Orientation and Education</a:t>
            </a:r>
          </a:p>
          <a:p>
            <a:r>
              <a:rPr lang="en-US" dirty="0"/>
              <a:t>2024</a:t>
            </a:r>
          </a:p>
        </p:txBody>
      </p:sp>
    </p:spTree>
    <p:extLst>
      <p:ext uri="{BB962C8B-B14F-4D97-AF65-F5344CB8AC3E}">
        <p14:creationId xmlns:p14="http://schemas.microsoft.com/office/powerpoint/2010/main" val="3567362697"/>
      </p:ext>
    </p:extLst>
  </p:cSld>
  <p:clrMapOvr>
    <a:masterClrMapping/>
  </p:clrMapOvr>
  <mc:AlternateContent xmlns:mc="http://schemas.openxmlformats.org/markup-compatibility/2006" xmlns:p14="http://schemas.microsoft.com/office/powerpoint/2010/main">
    <mc:Choice Requires="p14">
      <p:transition spd="slow" p14:dur="2000" advTm="33016"/>
    </mc:Choice>
    <mc:Fallback xmlns="">
      <p:transition spd="slow" advTm="33016"/>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Medical Spending Account (MSA)</a:t>
            </a:r>
          </a:p>
        </p:txBody>
      </p:sp>
      <p:sp>
        <p:nvSpPr>
          <p:cNvPr id="3" name="Content Placeholder 2"/>
          <p:cNvSpPr>
            <a:spLocks noGrp="1"/>
          </p:cNvSpPr>
          <p:nvPr>
            <p:ph idx="1"/>
            <p:custDataLst>
              <p:tags r:id="rId2"/>
            </p:custDataLst>
          </p:nvPr>
        </p:nvSpPr>
        <p:spPr/>
        <p:txBody>
          <a:bodyPr/>
          <a:lstStyle/>
          <a:p>
            <a:r>
              <a:rPr lang="en-US" dirty="0"/>
              <a:t>Standard Plan works great with MSA.</a:t>
            </a:r>
          </a:p>
          <a:p>
            <a:r>
              <a:rPr lang="en-US" dirty="0"/>
              <a:t>Pay for eligible medical expenses, including copayments and coinsurance.</a:t>
            </a:r>
          </a:p>
          <a:p>
            <a:pPr lvl="1"/>
            <a:r>
              <a:rPr lang="en-US" dirty="0"/>
              <a:t>Total election amount available at beginning of plan year or date coverage becomes effective.</a:t>
            </a:r>
          </a:p>
          <a:p>
            <a:r>
              <a:rPr lang="en-US" dirty="0"/>
              <a:t>Use a debit card for expenses or submit claims for reimbursement.</a:t>
            </a:r>
          </a:p>
          <a:p>
            <a:pPr lvl="1"/>
            <a:r>
              <a:rPr lang="en-US" dirty="0"/>
              <a:t>Documentation is required.</a:t>
            </a:r>
          </a:p>
          <a:p>
            <a:r>
              <a:rPr lang="en-US" dirty="0"/>
              <a:t>Can be used only for expenses incurred January 1, 2024, through December 31, 2024.</a:t>
            </a:r>
          </a:p>
          <a:p>
            <a:r>
              <a:rPr lang="en-US" dirty="0"/>
              <a:t>Can carry over up to $640 in unused funds into 2025.</a:t>
            </a:r>
          </a:p>
          <a:p>
            <a:pPr lvl="1"/>
            <a:r>
              <a:rPr lang="en-US" dirty="0"/>
              <a:t>Forfeit any unused funds over $640 after the reimbursement deadline.</a:t>
            </a:r>
          </a:p>
          <a:p>
            <a:r>
              <a:rPr lang="en-US" dirty="0"/>
              <a:t>Must re-enroll each year.</a:t>
            </a:r>
          </a:p>
          <a:p>
            <a:pPr lvl="1"/>
            <a:endParaRPr lang="en-US" dirty="0"/>
          </a:p>
        </p:txBody>
      </p:sp>
      <p:sp>
        <p:nvSpPr>
          <p:cNvPr id="4" name="Slide Number Placeholder 3"/>
          <p:cNvSpPr>
            <a:spLocks noGrp="1"/>
          </p:cNvSpPr>
          <p:nvPr>
            <p:ph type="sldNum" sz="quarter" idx="12"/>
            <p:custDataLst>
              <p:tags r:id="rId3"/>
            </p:custDataLst>
          </p:nvPr>
        </p:nvSpPr>
        <p:spPr/>
        <p:txBody>
          <a:bodyPr/>
          <a:lstStyle/>
          <a:p>
            <a:fld id="{28024367-D536-4F59-B2ED-0E7825EDA9AF}" type="slidenum">
              <a:rPr lang="en-US" smtClean="0"/>
              <a:pPr/>
              <a:t>2</a:t>
            </a:fld>
            <a:endParaRPr lang="en-US" dirty="0"/>
          </a:p>
        </p:txBody>
      </p:sp>
    </p:spTree>
    <p:extLst>
      <p:ext uri="{BB962C8B-B14F-4D97-AF65-F5344CB8AC3E}">
        <p14:creationId xmlns:p14="http://schemas.microsoft.com/office/powerpoint/2010/main" val="3444219545"/>
      </p:ext>
    </p:extLst>
  </p:cSld>
  <p:clrMapOvr>
    <a:masterClrMapping/>
  </p:clrMapOvr>
  <mc:AlternateContent xmlns:mc="http://schemas.openxmlformats.org/markup-compatibility/2006" xmlns:p14="http://schemas.microsoft.com/office/powerpoint/2010/main">
    <mc:Choice Requires="p14">
      <p:transition spd="slow" p14:dur="2000" advTm="53670"/>
    </mc:Choice>
    <mc:Fallback xmlns="">
      <p:transition spd="slow" advTm="5367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Limited-use Medical Spending Account</a:t>
            </a:r>
          </a:p>
        </p:txBody>
      </p:sp>
      <p:sp>
        <p:nvSpPr>
          <p:cNvPr id="3" name="Content Placeholder 2"/>
          <p:cNvSpPr>
            <a:spLocks noGrp="1"/>
          </p:cNvSpPr>
          <p:nvPr>
            <p:ph idx="1"/>
            <p:custDataLst>
              <p:tags r:id="rId2"/>
            </p:custDataLst>
          </p:nvPr>
        </p:nvSpPr>
        <p:spPr/>
        <p:txBody>
          <a:bodyPr/>
          <a:lstStyle/>
          <a:p>
            <a:pPr lvl="0"/>
            <a:r>
              <a:rPr lang="en-US" dirty="0"/>
              <a:t>Available to Savings Plan members who also have a Health Savings Account (HSA).</a:t>
            </a:r>
          </a:p>
          <a:p>
            <a:pPr lvl="0"/>
            <a:r>
              <a:rPr lang="en-US" dirty="0"/>
              <a:t>Pay for dental and vision care expenses.</a:t>
            </a:r>
          </a:p>
          <a:p>
            <a:pPr lvl="1"/>
            <a:r>
              <a:rPr lang="en-US" dirty="0"/>
              <a:t>Total election amount available at beginning of plan year or date coverage becomes effective.</a:t>
            </a:r>
          </a:p>
          <a:p>
            <a:pPr lvl="1"/>
            <a:r>
              <a:rPr lang="en-US" dirty="0"/>
              <a:t>Enrolling in Limited-use MSA allows you to save your HSA funds for future medical expenses.</a:t>
            </a:r>
          </a:p>
          <a:p>
            <a:r>
              <a:rPr lang="en-US" dirty="0"/>
              <a:t>Can be used only for expenses incurred January 1, 2024, through December 31, 2024.</a:t>
            </a:r>
          </a:p>
          <a:p>
            <a:r>
              <a:rPr lang="en-US" dirty="0"/>
              <a:t>Can carry over up to $640 in unused funds into 2025.</a:t>
            </a:r>
          </a:p>
          <a:p>
            <a:pPr lvl="1"/>
            <a:r>
              <a:rPr lang="en-US" dirty="0"/>
              <a:t>Forfeit any unused funds over $640 after the reimbursement deadline.</a:t>
            </a:r>
          </a:p>
          <a:p>
            <a:r>
              <a:rPr lang="en-US" dirty="0"/>
              <a:t>Must re-enroll each year.</a:t>
            </a:r>
          </a:p>
        </p:txBody>
      </p:sp>
      <p:sp>
        <p:nvSpPr>
          <p:cNvPr id="4" name="Slide Number Placeholder 3"/>
          <p:cNvSpPr>
            <a:spLocks noGrp="1"/>
          </p:cNvSpPr>
          <p:nvPr>
            <p:ph type="sldNum" sz="quarter" idx="12"/>
            <p:custDataLst>
              <p:tags r:id="rId3"/>
            </p:custDataLst>
          </p:nvPr>
        </p:nvSpPr>
        <p:spPr/>
        <p:txBody>
          <a:bodyPr/>
          <a:lstStyle/>
          <a:p>
            <a:fld id="{28024367-D536-4F59-B2ED-0E7825EDA9AF}" type="slidenum">
              <a:rPr lang="en-US" smtClean="0"/>
              <a:pPr/>
              <a:t>3</a:t>
            </a:fld>
            <a:endParaRPr lang="en-US" dirty="0"/>
          </a:p>
        </p:txBody>
      </p:sp>
    </p:spTree>
    <p:extLst>
      <p:ext uri="{BB962C8B-B14F-4D97-AF65-F5344CB8AC3E}">
        <p14:creationId xmlns:p14="http://schemas.microsoft.com/office/powerpoint/2010/main" val="246053286"/>
      </p:ext>
    </p:extLst>
  </p:cSld>
  <p:clrMapOvr>
    <a:masterClrMapping/>
  </p:clrMapOvr>
  <mc:AlternateContent xmlns:mc="http://schemas.openxmlformats.org/markup-compatibility/2006" xmlns:p14="http://schemas.microsoft.com/office/powerpoint/2010/main">
    <mc:Choice Requires="p14">
      <p:transition spd="slow" p14:dur="2000" advTm="23850"/>
    </mc:Choice>
    <mc:Fallback xmlns="">
      <p:transition spd="slow" advTm="2385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Pretax Group Insurance Premium feature</a:t>
            </a:r>
          </a:p>
        </p:txBody>
      </p:sp>
      <p:sp>
        <p:nvSpPr>
          <p:cNvPr id="3" name="Content Placeholder 2"/>
          <p:cNvSpPr>
            <a:spLocks noGrp="1"/>
          </p:cNvSpPr>
          <p:nvPr>
            <p:ph idx="1"/>
            <p:custDataLst>
              <p:tags r:id="rId2"/>
            </p:custDataLst>
          </p:nvPr>
        </p:nvSpPr>
        <p:spPr/>
        <p:txBody>
          <a:bodyPr/>
          <a:lstStyle/>
          <a:p>
            <a:pPr lvl="0"/>
            <a:r>
              <a:rPr lang="en-US" dirty="0"/>
              <a:t>Available to all members.</a:t>
            </a:r>
          </a:p>
          <a:p>
            <a:pPr lvl="0"/>
            <a:r>
              <a:rPr lang="en-US" dirty="0"/>
              <a:t>Allows you to pay insurance premiums before taxes for:</a:t>
            </a:r>
          </a:p>
          <a:p>
            <a:pPr lvl="1"/>
            <a:r>
              <a:rPr lang="en-US" dirty="0"/>
              <a:t>Health, including tobacco-use premium.</a:t>
            </a:r>
          </a:p>
          <a:p>
            <a:pPr lvl="1"/>
            <a:r>
              <a:rPr lang="en-US" dirty="0"/>
              <a:t>Dental;</a:t>
            </a:r>
          </a:p>
          <a:p>
            <a:pPr lvl="1"/>
            <a:r>
              <a:rPr lang="en-US" dirty="0"/>
              <a:t>Vision; and</a:t>
            </a:r>
          </a:p>
          <a:p>
            <a:pPr lvl="1"/>
            <a:r>
              <a:rPr lang="en-US" dirty="0"/>
              <a:t>Up to $50,000 of Optional Life coverage.</a:t>
            </a:r>
          </a:p>
          <a:p>
            <a:pPr lvl="0"/>
            <a:r>
              <a:rPr lang="en-US" dirty="0"/>
              <a:t>No need to re-enroll each year.</a:t>
            </a:r>
          </a:p>
          <a:p>
            <a:pPr lvl="0"/>
            <a:r>
              <a:rPr lang="en-US" dirty="0"/>
              <a:t>Learn more on the </a:t>
            </a:r>
            <a:r>
              <a:rPr lang="en-US" i="1" dirty="0">
                <a:hlinkClick r:id="rId5"/>
              </a:rPr>
              <a:t>Save in Taxes with the Pretax Group Insurance Premium feature</a:t>
            </a:r>
            <a:r>
              <a:rPr lang="en-US" i="1" dirty="0"/>
              <a:t> </a:t>
            </a:r>
            <a:r>
              <a:rPr lang="en-US" dirty="0"/>
              <a:t>flyer on the </a:t>
            </a:r>
            <a:r>
              <a:rPr lang="en-US" i="1" dirty="0"/>
              <a:t>Navigating Your Benefits</a:t>
            </a:r>
            <a:r>
              <a:rPr lang="en-US" dirty="0"/>
              <a:t> webpage.</a:t>
            </a:r>
          </a:p>
        </p:txBody>
      </p:sp>
      <p:sp>
        <p:nvSpPr>
          <p:cNvPr id="4" name="Slide Number Placeholder 3"/>
          <p:cNvSpPr>
            <a:spLocks noGrp="1"/>
          </p:cNvSpPr>
          <p:nvPr>
            <p:ph type="sldNum" sz="quarter" idx="12"/>
            <p:custDataLst>
              <p:tags r:id="rId3"/>
            </p:custDataLst>
          </p:nvPr>
        </p:nvSpPr>
        <p:spPr/>
        <p:txBody>
          <a:bodyPr/>
          <a:lstStyle/>
          <a:p>
            <a:fld id="{28024367-D536-4F59-B2ED-0E7825EDA9AF}" type="slidenum">
              <a:rPr lang="en-US" smtClean="0"/>
              <a:pPr/>
              <a:t>4</a:t>
            </a:fld>
            <a:endParaRPr lang="en-US" dirty="0"/>
          </a:p>
        </p:txBody>
      </p:sp>
    </p:spTree>
    <p:extLst>
      <p:ext uri="{BB962C8B-B14F-4D97-AF65-F5344CB8AC3E}">
        <p14:creationId xmlns:p14="http://schemas.microsoft.com/office/powerpoint/2010/main" val="4268263067"/>
      </p:ext>
    </p:extLst>
  </p:cSld>
  <p:clrMapOvr>
    <a:masterClrMapping/>
  </p:clrMapOvr>
  <mc:AlternateContent xmlns:mc="http://schemas.openxmlformats.org/markup-compatibility/2006" xmlns:p14="http://schemas.microsoft.com/office/powerpoint/2010/main">
    <mc:Choice Requires="p14">
      <p:transition spd="slow" p14:dur="2000" advTm="24022"/>
    </mc:Choice>
    <mc:Fallback xmlns="">
      <p:transition spd="slow" advTm="24022"/>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Dependent Care Spending Account</a:t>
            </a:r>
          </a:p>
        </p:txBody>
      </p:sp>
      <p:sp>
        <p:nvSpPr>
          <p:cNvPr id="3" name="Content Placeholder 2"/>
          <p:cNvSpPr>
            <a:spLocks noGrp="1"/>
          </p:cNvSpPr>
          <p:nvPr>
            <p:ph idx="1"/>
            <p:custDataLst>
              <p:tags r:id="rId2"/>
            </p:custDataLst>
          </p:nvPr>
        </p:nvSpPr>
        <p:spPr/>
        <p:txBody>
          <a:bodyPr/>
          <a:lstStyle/>
          <a:p>
            <a:pPr lvl="0"/>
            <a:r>
              <a:rPr lang="en-US" dirty="0"/>
              <a:t>Pay for daycare costs for children and adults.</a:t>
            </a:r>
          </a:p>
          <a:p>
            <a:pPr lvl="1"/>
            <a:r>
              <a:rPr lang="en-US" dirty="0"/>
              <a:t>Children must be younger than age 13.</a:t>
            </a:r>
          </a:p>
          <a:p>
            <a:pPr lvl="1"/>
            <a:r>
              <a:rPr lang="en-US" dirty="0"/>
              <a:t>Funds are available for reimbursement as you contribute throughout the year.</a:t>
            </a:r>
          </a:p>
          <a:p>
            <a:pPr lvl="0"/>
            <a:r>
              <a:rPr lang="en-US" dirty="0"/>
              <a:t>Cannot be used to pay for dependent medical care.</a:t>
            </a:r>
          </a:p>
          <a:p>
            <a:pPr lvl="0"/>
            <a:r>
              <a:rPr lang="en-US" dirty="0"/>
              <a:t>Use a debit card for expenses or submit claims for reimbursement.</a:t>
            </a:r>
          </a:p>
          <a:p>
            <a:pPr lvl="0"/>
            <a:r>
              <a:rPr lang="en-US" dirty="0"/>
              <a:t>Can be used only for expenses incurred January 1, 2024, through March 15, 2025.</a:t>
            </a:r>
          </a:p>
          <a:p>
            <a:pPr lvl="1"/>
            <a:r>
              <a:rPr lang="en-US" dirty="0"/>
              <a:t>Forfeit any unused funds after the reimbursement deadline.</a:t>
            </a:r>
          </a:p>
          <a:p>
            <a:pPr lvl="0"/>
            <a:r>
              <a:rPr lang="en-US" dirty="0"/>
              <a:t>Must re-enroll each year.</a:t>
            </a:r>
          </a:p>
        </p:txBody>
      </p:sp>
      <p:sp>
        <p:nvSpPr>
          <p:cNvPr id="4" name="Slide Number Placeholder 3"/>
          <p:cNvSpPr>
            <a:spLocks noGrp="1"/>
          </p:cNvSpPr>
          <p:nvPr>
            <p:ph type="sldNum" sz="quarter" idx="12"/>
            <p:custDataLst>
              <p:tags r:id="rId3"/>
            </p:custDataLst>
          </p:nvPr>
        </p:nvSpPr>
        <p:spPr/>
        <p:txBody>
          <a:bodyPr/>
          <a:lstStyle/>
          <a:p>
            <a:fld id="{28024367-D536-4F59-B2ED-0E7825EDA9AF}" type="slidenum">
              <a:rPr lang="en-US" smtClean="0"/>
              <a:pPr/>
              <a:t>5</a:t>
            </a:fld>
            <a:endParaRPr lang="en-US" dirty="0"/>
          </a:p>
        </p:txBody>
      </p:sp>
    </p:spTree>
    <p:extLst>
      <p:ext uri="{BB962C8B-B14F-4D97-AF65-F5344CB8AC3E}">
        <p14:creationId xmlns:p14="http://schemas.microsoft.com/office/powerpoint/2010/main" val="2175935668"/>
      </p:ext>
    </p:extLst>
  </p:cSld>
  <p:clrMapOvr>
    <a:masterClrMapping/>
  </p:clrMapOvr>
  <mc:AlternateContent xmlns:mc="http://schemas.openxmlformats.org/markup-compatibility/2006" xmlns:p14="http://schemas.microsoft.com/office/powerpoint/2010/main">
    <mc:Choice Requires="p14">
      <p:transition spd="slow" p14:dur="2000" advTm="40093"/>
    </mc:Choice>
    <mc:Fallback xmlns="">
      <p:transition spd="slow" advTm="40093"/>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2024 Monthly administrative fees</a:t>
            </a:r>
          </a:p>
        </p:txBody>
      </p:sp>
      <p:graphicFrame>
        <p:nvGraphicFramePr>
          <p:cNvPr id="11" name="Table 8">
            <a:extLst>
              <a:ext uri="{FF2B5EF4-FFF2-40B4-BE49-F238E27FC236}">
                <a16:creationId xmlns:a16="http://schemas.microsoft.com/office/drawing/2014/main" id="{9FE76567-067C-4CF0-8FE1-0495D5A619EC}"/>
              </a:ext>
            </a:extLst>
          </p:cNvPr>
          <p:cNvGraphicFramePr>
            <a:graphicFrameLocks noGrp="1"/>
          </p:cNvGraphicFramePr>
          <p:nvPr>
            <p:ph idx="1"/>
            <p:extLst>
              <p:ext uri="{D42A27DB-BD31-4B8C-83A1-F6EECF244321}">
                <p14:modId xmlns:p14="http://schemas.microsoft.com/office/powerpoint/2010/main" val="470122138"/>
              </p:ext>
            </p:extLst>
          </p:nvPr>
        </p:nvGraphicFramePr>
        <p:xfrm>
          <a:off x="457200" y="1262063"/>
          <a:ext cx="4596004" cy="1828800"/>
        </p:xfrm>
        <a:graphic>
          <a:graphicData uri="http://schemas.openxmlformats.org/drawingml/2006/table">
            <a:tbl>
              <a:tblPr firstRow="1" bandRow="1">
                <a:tableStyleId>{2D5ABB26-0587-4C30-8999-92F81FD0307C}</a:tableStyleId>
              </a:tblPr>
              <a:tblGrid>
                <a:gridCol w="3840036">
                  <a:extLst>
                    <a:ext uri="{9D8B030D-6E8A-4147-A177-3AD203B41FA5}">
                      <a16:colId xmlns:a16="http://schemas.microsoft.com/office/drawing/2014/main" val="4150371806"/>
                    </a:ext>
                  </a:extLst>
                </a:gridCol>
                <a:gridCol w="755968">
                  <a:extLst>
                    <a:ext uri="{9D8B030D-6E8A-4147-A177-3AD203B41FA5}">
                      <a16:colId xmlns:a16="http://schemas.microsoft.com/office/drawing/2014/main" val="1478665342"/>
                    </a:ext>
                  </a:extLst>
                </a:gridCol>
              </a:tblGrid>
              <a:tr h="457200">
                <a:tc>
                  <a:txBody>
                    <a:bodyPr/>
                    <a:lstStyle/>
                    <a:p>
                      <a:pPr algn="ctr"/>
                      <a:r>
                        <a:rPr lang="en-US" b="1" dirty="0">
                          <a:solidFill>
                            <a:schemeClr val="tx1"/>
                          </a:solidFill>
                        </a:rPr>
                        <a:t>Account</a:t>
                      </a:r>
                    </a:p>
                  </a:txBody>
                  <a:tcPr anchor="ctr">
                    <a:lnB w="28575" cap="flat" cmpd="sng" algn="ctr">
                      <a:solidFill>
                        <a:srgbClr val="A0B810"/>
                      </a:solidFill>
                      <a:prstDash val="solid"/>
                      <a:round/>
                      <a:headEnd type="none" w="med" len="med"/>
                      <a:tailEnd type="none" w="med" len="med"/>
                    </a:lnB>
                  </a:tcPr>
                </a:tc>
                <a:tc>
                  <a:txBody>
                    <a:bodyPr/>
                    <a:lstStyle/>
                    <a:p>
                      <a:pPr algn="ctr"/>
                      <a:r>
                        <a:rPr lang="en-US" b="1" dirty="0">
                          <a:solidFill>
                            <a:schemeClr val="tx1"/>
                          </a:solidFill>
                        </a:rPr>
                        <a:t>Fee</a:t>
                      </a:r>
                    </a:p>
                  </a:txBody>
                  <a:tcPr anchor="ctr">
                    <a:lnB w="28575" cap="flat" cmpd="sng" algn="ctr">
                      <a:solidFill>
                        <a:srgbClr val="A0B810"/>
                      </a:solidFill>
                      <a:prstDash val="solid"/>
                      <a:round/>
                      <a:headEnd type="none" w="med" len="med"/>
                      <a:tailEnd type="none" w="med" len="med"/>
                    </a:lnB>
                  </a:tcPr>
                </a:tc>
                <a:extLst>
                  <a:ext uri="{0D108BD9-81ED-4DB2-BD59-A6C34878D82A}">
                    <a16:rowId xmlns:a16="http://schemas.microsoft.com/office/drawing/2014/main" val="1777873450"/>
                  </a:ext>
                </a:extLst>
              </a:tr>
              <a:tr h="457200">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Medical Spending Account</a:t>
                      </a:r>
                    </a:p>
                  </a:txBody>
                  <a:tcPr anchor="ctr">
                    <a:lnT w="28575" cap="flat" cmpd="sng" algn="ctr">
                      <a:solidFill>
                        <a:srgbClr val="A0B810"/>
                      </a:solidFill>
                      <a:prstDash val="solid"/>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$2.14</a:t>
                      </a:r>
                    </a:p>
                  </a:txBody>
                  <a:tcPr anchor="ctr">
                    <a:lnT w="28575" cap="flat" cmpd="sng" algn="ctr">
                      <a:solidFill>
                        <a:srgbClr val="A0B810"/>
                      </a:solidFill>
                      <a:prstDash val="solid"/>
                      <a:round/>
                      <a:headEnd type="none" w="med" len="med"/>
                      <a:tailEnd type="none" w="med" len="med"/>
                    </a:lnT>
                    <a:lnB w="19050" cap="flat" cmpd="sng" algn="ctr">
                      <a:solidFill>
                        <a:schemeClr val="accent1"/>
                      </a:solidFill>
                      <a:prstDash val="sysDot"/>
                      <a:round/>
                      <a:headEnd type="none" w="med" len="med"/>
                      <a:tailEnd type="none" w="med" len="med"/>
                    </a:lnB>
                  </a:tcPr>
                </a:tc>
                <a:extLst>
                  <a:ext uri="{0D108BD9-81ED-4DB2-BD59-A6C34878D82A}">
                    <a16:rowId xmlns:a16="http://schemas.microsoft.com/office/drawing/2014/main" val="3680017977"/>
                  </a:ext>
                </a:extLst>
              </a:tr>
              <a:tr h="45720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dirty="0">
                          <a:solidFill>
                            <a:schemeClr val="tx2"/>
                          </a:solidFill>
                          <a:effectLst/>
                          <a:latin typeface="+mn-lt"/>
                          <a:ea typeface="Calibri" panose="020F0502020204030204" pitchFamily="34" charset="0"/>
                          <a:cs typeface="Times New Roman" panose="02020603050405020304" pitchFamily="18" charset="0"/>
                        </a:rPr>
                        <a:t>Limited-use Medical Spending Account</a:t>
                      </a: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dirty="0">
                          <a:solidFill>
                            <a:schemeClr val="tx2"/>
                          </a:solidFill>
                          <a:effectLst/>
                          <a:latin typeface="+mn-lt"/>
                          <a:ea typeface="Calibri" panose="020F0502020204030204" pitchFamily="34" charset="0"/>
                          <a:cs typeface="Times New Roman" panose="02020603050405020304" pitchFamily="18" charset="0"/>
                        </a:rPr>
                        <a:t>$2.14</a:t>
                      </a: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extLst>
                  <a:ext uri="{0D108BD9-81ED-4DB2-BD59-A6C34878D82A}">
                    <a16:rowId xmlns:a16="http://schemas.microsoft.com/office/drawing/2014/main" val="1165194788"/>
                  </a:ext>
                </a:extLst>
              </a:tr>
              <a:tr h="45720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dirty="0">
                          <a:solidFill>
                            <a:schemeClr val="tx2"/>
                          </a:solidFill>
                          <a:effectLst/>
                          <a:latin typeface="+mn-lt"/>
                          <a:ea typeface="Calibri" panose="020F0502020204030204" pitchFamily="34" charset="0"/>
                          <a:cs typeface="Times New Roman" panose="02020603050405020304" pitchFamily="18" charset="0"/>
                        </a:rPr>
                        <a:t>Dependent Care Spending Account</a:t>
                      </a:r>
                    </a:p>
                  </a:txBody>
                  <a:tcPr anchor="ctr">
                    <a:lnT w="19050" cap="flat" cmpd="sng" algn="ctr">
                      <a:solidFill>
                        <a:schemeClr val="accent1"/>
                      </a:solidFill>
                      <a:prstDash val="sysDot"/>
                      <a:round/>
                      <a:headEnd type="none" w="med" len="med"/>
                      <a:tailEnd type="none" w="med" len="med"/>
                    </a:lnT>
                    <a:lnB w="19050" cap="flat" cmpd="sng" algn="ctr">
                      <a:noFill/>
                      <a:prstDash val="sysDot"/>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dirty="0">
                          <a:solidFill>
                            <a:schemeClr val="tx2"/>
                          </a:solidFill>
                          <a:effectLst/>
                          <a:latin typeface="+mn-lt"/>
                          <a:ea typeface="Calibri" panose="020F0502020204030204" pitchFamily="34" charset="0"/>
                          <a:cs typeface="Times New Roman" panose="02020603050405020304" pitchFamily="18" charset="0"/>
                        </a:rPr>
                        <a:t>$2.14</a:t>
                      </a:r>
                    </a:p>
                  </a:txBody>
                  <a:tcPr anchor="ctr">
                    <a:lnT w="19050" cap="flat" cmpd="sng" algn="ctr">
                      <a:solidFill>
                        <a:schemeClr val="accent1"/>
                      </a:solidFill>
                      <a:prstDash val="sysDot"/>
                      <a:round/>
                      <a:headEnd type="none" w="med" len="med"/>
                      <a:tailEnd type="none" w="med" len="med"/>
                    </a:lnT>
                    <a:lnB w="19050" cap="flat" cmpd="sng" algn="ctr">
                      <a:noFill/>
                      <a:prstDash val="sysDot"/>
                      <a:round/>
                      <a:headEnd type="none" w="med" len="med"/>
                      <a:tailEnd type="none" w="med" len="med"/>
                    </a:lnB>
                  </a:tcPr>
                </a:tc>
                <a:extLst>
                  <a:ext uri="{0D108BD9-81ED-4DB2-BD59-A6C34878D82A}">
                    <a16:rowId xmlns:a16="http://schemas.microsoft.com/office/drawing/2014/main" val="1755017730"/>
                  </a:ext>
                </a:extLst>
              </a:tr>
            </a:tbl>
          </a:graphicData>
        </a:graphic>
      </p:graphicFrame>
      <p:sp>
        <p:nvSpPr>
          <p:cNvPr id="4" name="Slide Number Placeholder 3"/>
          <p:cNvSpPr>
            <a:spLocks noGrp="1"/>
          </p:cNvSpPr>
          <p:nvPr>
            <p:ph type="sldNum" sz="quarter" idx="12"/>
            <p:custDataLst>
              <p:tags r:id="rId2"/>
            </p:custDataLst>
          </p:nvPr>
        </p:nvSpPr>
        <p:spPr/>
        <p:txBody>
          <a:bodyPr/>
          <a:lstStyle/>
          <a:p>
            <a:fld id="{28024367-D536-4F59-B2ED-0E7825EDA9AF}" type="slidenum">
              <a:rPr lang="en-US" smtClean="0"/>
              <a:pPr/>
              <a:t>6</a:t>
            </a:fld>
            <a:endParaRPr lang="en-US" dirty="0"/>
          </a:p>
        </p:txBody>
      </p:sp>
    </p:spTree>
    <p:extLst>
      <p:ext uri="{BB962C8B-B14F-4D97-AF65-F5344CB8AC3E}">
        <p14:creationId xmlns:p14="http://schemas.microsoft.com/office/powerpoint/2010/main" val="2158948638"/>
      </p:ext>
    </p:extLst>
  </p:cSld>
  <p:clrMapOvr>
    <a:masterClrMapping/>
  </p:clrMapOvr>
  <mc:AlternateContent xmlns:mc="http://schemas.openxmlformats.org/markup-compatibility/2006" xmlns:p14="http://schemas.microsoft.com/office/powerpoint/2010/main">
    <mc:Choice Requires="p14">
      <p:transition spd="slow" p14:dur="2000" advTm="12965"/>
    </mc:Choice>
    <mc:Fallback xmlns="">
      <p:transition spd="slow" advTm="12965"/>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2024 Contribution limits</a:t>
            </a:r>
          </a:p>
        </p:txBody>
      </p:sp>
      <p:graphicFrame>
        <p:nvGraphicFramePr>
          <p:cNvPr id="10" name="Table 8">
            <a:extLst>
              <a:ext uri="{FF2B5EF4-FFF2-40B4-BE49-F238E27FC236}">
                <a16:creationId xmlns:a16="http://schemas.microsoft.com/office/drawing/2014/main" id="{789B5DC4-EEE9-46AE-BD83-2418C941A4C3}"/>
              </a:ext>
            </a:extLst>
          </p:cNvPr>
          <p:cNvGraphicFramePr>
            <a:graphicFrameLocks noGrp="1"/>
          </p:cNvGraphicFramePr>
          <p:nvPr>
            <p:ph idx="1"/>
            <p:extLst>
              <p:ext uri="{D42A27DB-BD31-4B8C-83A1-F6EECF244321}">
                <p14:modId xmlns:p14="http://schemas.microsoft.com/office/powerpoint/2010/main" val="2660395132"/>
              </p:ext>
            </p:extLst>
          </p:nvPr>
        </p:nvGraphicFramePr>
        <p:xfrm>
          <a:off x="457200" y="1262063"/>
          <a:ext cx="7367778" cy="2330514"/>
        </p:xfrm>
        <a:graphic>
          <a:graphicData uri="http://schemas.openxmlformats.org/drawingml/2006/table">
            <a:tbl>
              <a:tblPr firstRow="1" bandRow="1">
                <a:tableStyleId>{2D5ABB26-0587-4C30-8999-92F81FD0307C}</a:tableStyleId>
              </a:tblPr>
              <a:tblGrid>
                <a:gridCol w="3917823">
                  <a:extLst>
                    <a:ext uri="{9D8B030D-6E8A-4147-A177-3AD203B41FA5}">
                      <a16:colId xmlns:a16="http://schemas.microsoft.com/office/drawing/2014/main" val="4150371806"/>
                    </a:ext>
                  </a:extLst>
                </a:gridCol>
                <a:gridCol w="3449955">
                  <a:extLst>
                    <a:ext uri="{9D8B030D-6E8A-4147-A177-3AD203B41FA5}">
                      <a16:colId xmlns:a16="http://schemas.microsoft.com/office/drawing/2014/main" val="1478665342"/>
                    </a:ext>
                  </a:extLst>
                </a:gridCol>
              </a:tblGrid>
              <a:tr h="457200">
                <a:tc>
                  <a:txBody>
                    <a:bodyPr/>
                    <a:lstStyle/>
                    <a:p>
                      <a:pPr algn="ctr"/>
                      <a:r>
                        <a:rPr lang="en-US" b="1" dirty="0">
                          <a:solidFill>
                            <a:schemeClr val="tx1"/>
                          </a:solidFill>
                        </a:rPr>
                        <a:t>Account</a:t>
                      </a:r>
                    </a:p>
                  </a:txBody>
                  <a:tcPr anchor="ctr">
                    <a:lnB w="28575" cap="flat" cmpd="sng" algn="ctr">
                      <a:solidFill>
                        <a:srgbClr val="A0B810"/>
                      </a:solidFill>
                      <a:prstDash val="solid"/>
                      <a:round/>
                      <a:headEnd type="none" w="med" len="med"/>
                      <a:tailEnd type="none" w="med" len="med"/>
                    </a:lnB>
                  </a:tcPr>
                </a:tc>
                <a:tc>
                  <a:txBody>
                    <a:bodyPr/>
                    <a:lstStyle/>
                    <a:p>
                      <a:pPr algn="ctr"/>
                      <a:r>
                        <a:rPr lang="en-US" b="1" dirty="0">
                          <a:solidFill>
                            <a:schemeClr val="tx1"/>
                          </a:solidFill>
                        </a:rPr>
                        <a:t>Limit</a:t>
                      </a:r>
                    </a:p>
                  </a:txBody>
                  <a:tcPr anchor="ctr">
                    <a:lnB w="28575" cap="flat" cmpd="sng" algn="ctr">
                      <a:solidFill>
                        <a:srgbClr val="A0B810"/>
                      </a:solidFill>
                      <a:prstDash val="solid"/>
                      <a:round/>
                      <a:headEnd type="none" w="med" len="med"/>
                      <a:tailEnd type="none" w="med" len="med"/>
                    </a:lnB>
                  </a:tcPr>
                </a:tc>
                <a:extLst>
                  <a:ext uri="{0D108BD9-81ED-4DB2-BD59-A6C34878D82A}">
                    <a16:rowId xmlns:a16="http://schemas.microsoft.com/office/drawing/2014/main" val="1777873450"/>
                  </a:ext>
                </a:extLst>
              </a:tr>
              <a:tr h="457200">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Medical Spending Account</a:t>
                      </a:r>
                      <a:endParaRPr lang="en-US" sz="1800" strike="sngStrike" baseline="30000" dirty="0">
                        <a:solidFill>
                          <a:schemeClr val="tx2"/>
                        </a:solidFill>
                        <a:effectLst/>
                        <a:latin typeface="+mn-lt"/>
                        <a:ea typeface="Calibri" panose="020F0502020204030204" pitchFamily="34" charset="0"/>
                        <a:cs typeface="Times New Roman" panose="02020603050405020304" pitchFamily="18" charset="0"/>
                      </a:endParaRPr>
                    </a:p>
                  </a:txBody>
                  <a:tcPr anchor="ctr">
                    <a:lnT w="28575" cap="flat" cmpd="sng" algn="ctr">
                      <a:solidFill>
                        <a:srgbClr val="A0B810"/>
                      </a:solidFill>
                      <a:prstDash val="solid"/>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$3,200</a:t>
                      </a:r>
                    </a:p>
                  </a:txBody>
                  <a:tcPr anchor="ctr">
                    <a:lnT w="28575" cap="flat" cmpd="sng" algn="ctr">
                      <a:solidFill>
                        <a:srgbClr val="A0B810"/>
                      </a:solidFill>
                      <a:prstDash val="solid"/>
                      <a:round/>
                      <a:headEnd type="none" w="med" len="med"/>
                      <a:tailEnd type="none" w="med" len="med"/>
                    </a:lnT>
                    <a:lnB w="19050" cap="flat" cmpd="sng" algn="ctr">
                      <a:solidFill>
                        <a:schemeClr val="accent1"/>
                      </a:solidFill>
                      <a:prstDash val="sysDot"/>
                      <a:round/>
                      <a:headEnd type="none" w="med" len="med"/>
                      <a:tailEnd type="none" w="med" len="med"/>
                    </a:lnB>
                  </a:tcPr>
                </a:tc>
                <a:extLst>
                  <a:ext uri="{0D108BD9-81ED-4DB2-BD59-A6C34878D82A}">
                    <a16:rowId xmlns:a16="http://schemas.microsoft.com/office/drawing/2014/main" val="3680017977"/>
                  </a:ext>
                </a:extLst>
              </a:tr>
              <a:tr h="45720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dirty="0">
                          <a:solidFill>
                            <a:schemeClr val="tx2"/>
                          </a:solidFill>
                          <a:effectLst/>
                          <a:latin typeface="+mn-lt"/>
                          <a:ea typeface="Calibri" panose="020F0502020204030204" pitchFamily="34" charset="0"/>
                          <a:cs typeface="Times New Roman" panose="02020603050405020304" pitchFamily="18" charset="0"/>
                        </a:rPr>
                        <a:t>Limited-use Medical Spending Account</a:t>
                      </a:r>
                      <a:endParaRPr lang="en-US" sz="1800" strike="sngStrike" baseline="30000" dirty="0">
                        <a:solidFill>
                          <a:schemeClr val="tx2"/>
                        </a:solidFill>
                        <a:effectLst/>
                        <a:latin typeface="+mn-lt"/>
                        <a:ea typeface="Calibri" panose="020F0502020204030204" pitchFamily="34" charset="0"/>
                        <a:cs typeface="Times New Roman" panose="02020603050405020304" pitchFamily="18" charset="0"/>
                      </a:endParaRP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dirty="0">
                          <a:solidFill>
                            <a:schemeClr val="tx2"/>
                          </a:solidFill>
                          <a:effectLst/>
                          <a:latin typeface="+mn-lt"/>
                          <a:ea typeface="Calibri" panose="020F0502020204030204" pitchFamily="34" charset="0"/>
                          <a:cs typeface="Times New Roman" panose="02020603050405020304" pitchFamily="18" charset="0"/>
                        </a:rPr>
                        <a:t>$3,200</a:t>
                      </a: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extLst>
                  <a:ext uri="{0D108BD9-81ED-4DB2-BD59-A6C34878D82A}">
                    <a16:rowId xmlns:a16="http://schemas.microsoft.com/office/drawing/2014/main" val="1165194788"/>
                  </a:ext>
                </a:extLst>
              </a:tr>
              <a:tr h="45720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dirty="0">
                          <a:solidFill>
                            <a:schemeClr val="tx2"/>
                          </a:solidFill>
                          <a:effectLst/>
                          <a:latin typeface="+mn-lt"/>
                          <a:ea typeface="Calibri" panose="020F0502020204030204" pitchFamily="34" charset="0"/>
                          <a:cs typeface="Times New Roman" panose="02020603050405020304" pitchFamily="18" charset="0"/>
                        </a:rPr>
                        <a:t>Dependent Care Spending Account</a:t>
                      </a:r>
                      <a:r>
                        <a:rPr lang="en-US" sz="1800" baseline="30000" dirty="0">
                          <a:solidFill>
                            <a:schemeClr val="tx2"/>
                          </a:solidFill>
                          <a:effectLst/>
                          <a:latin typeface="+mn-lt"/>
                          <a:ea typeface="Calibri" panose="020F0502020204030204" pitchFamily="34" charset="0"/>
                          <a:cs typeface="Times New Roman" panose="02020603050405020304" pitchFamily="18" charset="0"/>
                        </a:rPr>
                        <a:t>1</a:t>
                      </a:r>
                      <a:endParaRPr lang="en-US" sz="1800" strike="sngStrike" baseline="30000" dirty="0">
                        <a:solidFill>
                          <a:schemeClr val="tx2"/>
                        </a:solidFill>
                        <a:effectLst/>
                        <a:latin typeface="+mn-lt"/>
                        <a:ea typeface="Calibri" panose="020F0502020204030204" pitchFamily="34" charset="0"/>
                        <a:cs typeface="Times New Roman" panose="02020603050405020304" pitchFamily="18" charset="0"/>
                      </a:endParaRPr>
                    </a:p>
                  </a:txBody>
                  <a:tcPr anchor="ctr">
                    <a:lnT w="19050" cap="flat" cmpd="sng" algn="ctr">
                      <a:solidFill>
                        <a:schemeClr val="accent1"/>
                      </a:solidFill>
                      <a:prstDash val="sysDot"/>
                      <a:round/>
                      <a:headEnd type="none" w="med" len="med"/>
                      <a:tailEnd type="none" w="med" len="med"/>
                    </a:lnT>
                    <a:lnB w="19050" cap="flat" cmpd="sng" algn="ctr">
                      <a:noFill/>
                      <a:prstDash val="sysDot"/>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dirty="0">
                          <a:solidFill>
                            <a:schemeClr val="tx2"/>
                          </a:solidFill>
                          <a:effectLst/>
                          <a:latin typeface="+mn-lt"/>
                          <a:ea typeface="Calibri" panose="020F0502020204030204" pitchFamily="34" charset="0"/>
                          <a:cs typeface="Times New Roman" panose="02020603050405020304" pitchFamily="18" charset="0"/>
                        </a:rPr>
                        <a:t>$2,500 (married, filing separately)</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dirty="0">
                          <a:solidFill>
                            <a:schemeClr val="tx2"/>
                          </a:solidFill>
                          <a:effectLst/>
                          <a:latin typeface="+mn-lt"/>
                          <a:ea typeface="Calibri" panose="020F0502020204030204" pitchFamily="34" charset="0"/>
                          <a:cs typeface="Times New Roman" panose="02020603050405020304" pitchFamily="18" charset="0"/>
                        </a:rPr>
                        <a:t>$5,000 (single, head of household)</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dirty="0">
                          <a:solidFill>
                            <a:schemeClr val="tx2"/>
                          </a:solidFill>
                          <a:effectLst/>
                          <a:latin typeface="+mn-lt"/>
                          <a:ea typeface="Calibri" panose="020F0502020204030204" pitchFamily="34" charset="0"/>
                          <a:cs typeface="Times New Roman" panose="02020603050405020304" pitchFamily="18" charset="0"/>
                        </a:rPr>
                        <a:t>$5,000 (married, filing jointly)</a:t>
                      </a:r>
                    </a:p>
                  </a:txBody>
                  <a:tcPr anchor="ctr">
                    <a:lnT w="19050" cap="flat" cmpd="sng" algn="ctr">
                      <a:solidFill>
                        <a:schemeClr val="accent1"/>
                      </a:solidFill>
                      <a:prstDash val="sysDot"/>
                      <a:round/>
                      <a:headEnd type="none" w="med" len="med"/>
                      <a:tailEnd type="none" w="med" len="med"/>
                    </a:lnT>
                    <a:lnB w="19050" cap="flat" cmpd="sng" algn="ctr">
                      <a:noFill/>
                      <a:prstDash val="sysDot"/>
                      <a:round/>
                      <a:headEnd type="none" w="med" len="med"/>
                      <a:tailEnd type="none" w="med" len="med"/>
                    </a:lnB>
                  </a:tcPr>
                </a:tc>
                <a:extLst>
                  <a:ext uri="{0D108BD9-81ED-4DB2-BD59-A6C34878D82A}">
                    <a16:rowId xmlns:a16="http://schemas.microsoft.com/office/drawing/2014/main" val="1755017730"/>
                  </a:ext>
                </a:extLst>
              </a:tr>
            </a:tbl>
          </a:graphicData>
        </a:graphic>
      </p:graphicFrame>
      <p:sp>
        <p:nvSpPr>
          <p:cNvPr id="4" name="Slide Number Placeholder 3"/>
          <p:cNvSpPr>
            <a:spLocks noGrp="1"/>
          </p:cNvSpPr>
          <p:nvPr>
            <p:ph type="sldNum" sz="quarter" idx="12"/>
            <p:custDataLst>
              <p:tags r:id="rId2"/>
            </p:custDataLst>
          </p:nvPr>
        </p:nvSpPr>
        <p:spPr/>
        <p:txBody>
          <a:bodyPr/>
          <a:lstStyle/>
          <a:p>
            <a:fld id="{28024367-D536-4F59-B2ED-0E7825EDA9AF}" type="slidenum">
              <a:rPr lang="en-US" smtClean="0"/>
              <a:pPr/>
              <a:t>7</a:t>
            </a:fld>
            <a:endParaRPr lang="en-US" dirty="0"/>
          </a:p>
        </p:txBody>
      </p:sp>
      <p:sp>
        <p:nvSpPr>
          <p:cNvPr id="5" name="Rectangle 4"/>
          <p:cNvSpPr/>
          <p:nvPr>
            <p:custDataLst>
              <p:tags r:id="rId3"/>
            </p:custDataLst>
          </p:nvPr>
        </p:nvSpPr>
        <p:spPr>
          <a:xfrm>
            <a:off x="457198" y="5972017"/>
            <a:ext cx="7781925" cy="246221"/>
          </a:xfrm>
          <a:prstGeom prst="rect">
            <a:avLst/>
          </a:prstGeom>
        </p:spPr>
        <p:txBody>
          <a:bodyPr wrap="square">
            <a:spAutoFit/>
          </a:bodyPr>
          <a:lstStyle/>
          <a:p>
            <a:r>
              <a:rPr lang="en-US" sz="1000" baseline="30000" dirty="0">
                <a:solidFill>
                  <a:schemeClr val="tx2"/>
                </a:solidFill>
              </a:rPr>
              <a:t>1</a:t>
            </a:r>
            <a:r>
              <a:rPr lang="en-US" sz="1000" dirty="0">
                <a:solidFill>
                  <a:schemeClr val="tx2"/>
                </a:solidFill>
              </a:rPr>
              <a:t>Contribution limit for highly compensated employees is $1,600.</a:t>
            </a:r>
          </a:p>
        </p:txBody>
      </p:sp>
    </p:spTree>
    <p:extLst>
      <p:ext uri="{BB962C8B-B14F-4D97-AF65-F5344CB8AC3E}">
        <p14:creationId xmlns:p14="http://schemas.microsoft.com/office/powerpoint/2010/main" val="2063768237"/>
      </p:ext>
    </p:extLst>
  </p:cSld>
  <p:clrMapOvr>
    <a:masterClrMapping/>
  </p:clrMapOvr>
  <mc:AlternateContent xmlns:mc="http://schemas.openxmlformats.org/markup-compatibility/2006" xmlns:p14="http://schemas.microsoft.com/office/powerpoint/2010/main">
    <mc:Choice Requires="p14">
      <p:transition spd="slow" p14:dur="2000" advTm="17598"/>
    </mc:Choice>
    <mc:Fallback xmlns="">
      <p:transition spd="slow" advTm="17598"/>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2024 Reimbursement deadlines</a:t>
            </a:r>
          </a:p>
        </p:txBody>
      </p:sp>
      <p:graphicFrame>
        <p:nvGraphicFramePr>
          <p:cNvPr id="13" name="Table 8">
            <a:extLst>
              <a:ext uri="{FF2B5EF4-FFF2-40B4-BE49-F238E27FC236}">
                <a16:creationId xmlns:a16="http://schemas.microsoft.com/office/drawing/2014/main" id="{9B99825B-3591-4859-A384-D2D9687E6407}"/>
              </a:ext>
            </a:extLst>
          </p:cNvPr>
          <p:cNvGraphicFramePr>
            <a:graphicFrameLocks noGrp="1"/>
          </p:cNvGraphicFramePr>
          <p:nvPr>
            <p:ph idx="1"/>
            <p:extLst>
              <p:ext uri="{D42A27DB-BD31-4B8C-83A1-F6EECF244321}">
                <p14:modId xmlns:p14="http://schemas.microsoft.com/office/powerpoint/2010/main" val="630778130"/>
              </p:ext>
            </p:extLst>
          </p:nvPr>
        </p:nvGraphicFramePr>
        <p:xfrm>
          <a:off x="457200" y="1262063"/>
          <a:ext cx="7221664" cy="1828800"/>
        </p:xfrm>
        <a:graphic>
          <a:graphicData uri="http://schemas.openxmlformats.org/drawingml/2006/table">
            <a:tbl>
              <a:tblPr firstRow="1" bandRow="1">
                <a:tableStyleId>{2D5ABB26-0587-4C30-8999-92F81FD0307C}</a:tableStyleId>
              </a:tblPr>
              <a:tblGrid>
                <a:gridCol w="3840036">
                  <a:extLst>
                    <a:ext uri="{9D8B030D-6E8A-4147-A177-3AD203B41FA5}">
                      <a16:colId xmlns:a16="http://schemas.microsoft.com/office/drawing/2014/main" val="4150371806"/>
                    </a:ext>
                  </a:extLst>
                </a:gridCol>
                <a:gridCol w="1690814">
                  <a:extLst>
                    <a:ext uri="{9D8B030D-6E8A-4147-A177-3AD203B41FA5}">
                      <a16:colId xmlns:a16="http://schemas.microsoft.com/office/drawing/2014/main" val="2465349220"/>
                    </a:ext>
                  </a:extLst>
                </a:gridCol>
                <a:gridCol w="1690814">
                  <a:extLst>
                    <a:ext uri="{9D8B030D-6E8A-4147-A177-3AD203B41FA5}">
                      <a16:colId xmlns:a16="http://schemas.microsoft.com/office/drawing/2014/main" val="1478665342"/>
                    </a:ext>
                  </a:extLst>
                </a:gridCol>
              </a:tblGrid>
              <a:tr h="457200">
                <a:tc>
                  <a:txBody>
                    <a:bodyPr/>
                    <a:lstStyle/>
                    <a:p>
                      <a:pPr algn="ctr"/>
                      <a:r>
                        <a:rPr lang="en-US" b="1" dirty="0">
                          <a:solidFill>
                            <a:schemeClr val="tx1"/>
                          </a:solidFill>
                        </a:rPr>
                        <a:t>Account</a:t>
                      </a:r>
                    </a:p>
                  </a:txBody>
                  <a:tcPr anchor="ctr">
                    <a:lnB w="28575" cap="flat" cmpd="sng" algn="ctr">
                      <a:solidFill>
                        <a:srgbClr val="A0B810"/>
                      </a:solidFill>
                      <a:prstDash val="solid"/>
                      <a:round/>
                      <a:headEnd type="none" w="med" len="med"/>
                      <a:tailEnd type="none" w="med" len="med"/>
                    </a:lnB>
                  </a:tcPr>
                </a:tc>
                <a:tc>
                  <a:txBody>
                    <a:bodyPr/>
                    <a:lstStyle/>
                    <a:p>
                      <a:pPr algn="ctr"/>
                      <a:r>
                        <a:rPr lang="en-US" b="1" dirty="0">
                          <a:solidFill>
                            <a:schemeClr val="tx1"/>
                          </a:solidFill>
                        </a:rPr>
                        <a:t>Grace period</a:t>
                      </a:r>
                    </a:p>
                  </a:txBody>
                  <a:tcPr anchor="ctr">
                    <a:lnB w="28575" cap="flat" cmpd="sng" algn="ctr">
                      <a:solidFill>
                        <a:srgbClr val="A0B810"/>
                      </a:solidFill>
                      <a:prstDash val="solid"/>
                      <a:round/>
                      <a:headEnd type="none" w="med" len="med"/>
                      <a:tailEnd type="none" w="med" len="med"/>
                    </a:lnB>
                  </a:tcPr>
                </a:tc>
                <a:tc>
                  <a:txBody>
                    <a:bodyPr/>
                    <a:lstStyle/>
                    <a:p>
                      <a:pPr algn="ctr"/>
                      <a:r>
                        <a:rPr lang="en-US" b="1" dirty="0">
                          <a:solidFill>
                            <a:schemeClr val="tx1"/>
                          </a:solidFill>
                        </a:rPr>
                        <a:t>Deadline</a:t>
                      </a:r>
                    </a:p>
                  </a:txBody>
                  <a:tcPr anchor="ctr">
                    <a:lnB w="28575" cap="flat" cmpd="sng" algn="ctr">
                      <a:solidFill>
                        <a:srgbClr val="A0B810"/>
                      </a:solidFill>
                      <a:prstDash val="solid"/>
                      <a:round/>
                      <a:headEnd type="none" w="med" len="med"/>
                      <a:tailEnd type="none" w="med" len="med"/>
                    </a:lnB>
                  </a:tcPr>
                </a:tc>
                <a:extLst>
                  <a:ext uri="{0D108BD9-81ED-4DB2-BD59-A6C34878D82A}">
                    <a16:rowId xmlns:a16="http://schemas.microsoft.com/office/drawing/2014/main" val="1777873450"/>
                  </a:ext>
                </a:extLst>
              </a:tr>
              <a:tr h="457200">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Medical Spending Account</a:t>
                      </a:r>
                      <a:endParaRPr lang="en-US" sz="1800" baseline="30000" dirty="0">
                        <a:solidFill>
                          <a:schemeClr val="tx2"/>
                        </a:solidFill>
                        <a:effectLst/>
                        <a:latin typeface="+mn-lt"/>
                        <a:ea typeface="Calibri" panose="020F0502020204030204" pitchFamily="34" charset="0"/>
                        <a:cs typeface="Times New Roman" panose="02020603050405020304" pitchFamily="18" charset="0"/>
                      </a:endParaRPr>
                    </a:p>
                  </a:txBody>
                  <a:tcPr anchor="ctr">
                    <a:lnT w="28575" cap="flat" cmpd="sng" algn="ctr">
                      <a:solidFill>
                        <a:srgbClr val="A0B810"/>
                      </a:solidFill>
                      <a:prstDash val="solid"/>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None</a:t>
                      </a:r>
                    </a:p>
                  </a:txBody>
                  <a:tcPr anchor="ctr">
                    <a:lnT w="28575" cap="flat" cmpd="sng" algn="ctr">
                      <a:solidFill>
                        <a:srgbClr val="A0B810"/>
                      </a:solidFill>
                      <a:prstDash val="solid"/>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March 31, 2025</a:t>
                      </a:r>
                    </a:p>
                  </a:txBody>
                  <a:tcPr anchor="ctr">
                    <a:lnT w="28575" cap="flat" cmpd="sng" algn="ctr">
                      <a:solidFill>
                        <a:srgbClr val="A0B810"/>
                      </a:solidFill>
                      <a:prstDash val="solid"/>
                      <a:round/>
                      <a:headEnd type="none" w="med" len="med"/>
                      <a:tailEnd type="none" w="med" len="med"/>
                    </a:lnT>
                    <a:lnB w="19050" cap="flat" cmpd="sng" algn="ctr">
                      <a:solidFill>
                        <a:schemeClr val="accent1"/>
                      </a:solidFill>
                      <a:prstDash val="sysDot"/>
                      <a:round/>
                      <a:headEnd type="none" w="med" len="med"/>
                      <a:tailEnd type="none" w="med" len="med"/>
                    </a:lnB>
                  </a:tcPr>
                </a:tc>
                <a:extLst>
                  <a:ext uri="{0D108BD9-81ED-4DB2-BD59-A6C34878D82A}">
                    <a16:rowId xmlns:a16="http://schemas.microsoft.com/office/drawing/2014/main" val="3680017977"/>
                  </a:ext>
                </a:extLst>
              </a:tr>
              <a:tr h="45720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dirty="0">
                          <a:solidFill>
                            <a:schemeClr val="tx2"/>
                          </a:solidFill>
                          <a:effectLst/>
                          <a:latin typeface="+mn-lt"/>
                          <a:ea typeface="Calibri" panose="020F0502020204030204" pitchFamily="34" charset="0"/>
                          <a:cs typeface="Times New Roman" panose="02020603050405020304" pitchFamily="18" charset="0"/>
                        </a:rPr>
                        <a:t>Limited-use Medical Spending Account</a:t>
                      </a: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dirty="0">
                          <a:solidFill>
                            <a:schemeClr val="tx2"/>
                          </a:solidFill>
                          <a:effectLst/>
                          <a:latin typeface="+mn-lt"/>
                          <a:ea typeface="Calibri" panose="020F0502020204030204" pitchFamily="34" charset="0"/>
                          <a:cs typeface="Times New Roman" panose="02020603050405020304" pitchFamily="18" charset="0"/>
                        </a:rPr>
                        <a:t>None</a:t>
                      </a: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dirty="0">
                          <a:solidFill>
                            <a:schemeClr val="tx2"/>
                          </a:solidFill>
                          <a:effectLst/>
                          <a:latin typeface="+mn-lt"/>
                          <a:ea typeface="Calibri" panose="020F0502020204030204" pitchFamily="34" charset="0"/>
                          <a:cs typeface="Times New Roman" panose="02020603050405020304" pitchFamily="18" charset="0"/>
                        </a:rPr>
                        <a:t>March 31, 2025</a:t>
                      </a:r>
                    </a:p>
                  </a:txBody>
                  <a:tcPr anchor="ctr">
                    <a:lnT w="19050" cap="flat" cmpd="sng" algn="ctr">
                      <a:solidFill>
                        <a:schemeClr val="accent1"/>
                      </a:solidFill>
                      <a:prstDash val="sysDot"/>
                      <a:round/>
                      <a:headEnd type="none" w="med" len="med"/>
                      <a:tailEnd type="none" w="med" len="med"/>
                    </a:lnT>
                    <a:lnB w="19050" cap="flat" cmpd="sng" algn="ctr">
                      <a:solidFill>
                        <a:schemeClr val="accent1"/>
                      </a:solidFill>
                      <a:prstDash val="sysDot"/>
                      <a:round/>
                      <a:headEnd type="none" w="med" len="med"/>
                      <a:tailEnd type="none" w="med" len="med"/>
                    </a:lnB>
                  </a:tcPr>
                </a:tc>
                <a:extLst>
                  <a:ext uri="{0D108BD9-81ED-4DB2-BD59-A6C34878D82A}">
                    <a16:rowId xmlns:a16="http://schemas.microsoft.com/office/drawing/2014/main" val="1165194788"/>
                  </a:ext>
                </a:extLst>
              </a:tr>
              <a:tr h="45720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dirty="0">
                          <a:solidFill>
                            <a:schemeClr val="tx2"/>
                          </a:solidFill>
                          <a:effectLst/>
                          <a:latin typeface="+mn-lt"/>
                          <a:ea typeface="Calibri" panose="020F0502020204030204" pitchFamily="34" charset="0"/>
                          <a:cs typeface="Times New Roman" panose="02020603050405020304" pitchFamily="18" charset="0"/>
                        </a:rPr>
                        <a:t>Dependent Care Spending Account</a:t>
                      </a:r>
                    </a:p>
                  </a:txBody>
                  <a:tcPr anchor="ctr">
                    <a:lnT w="19050" cap="flat" cmpd="sng" algn="ctr">
                      <a:solidFill>
                        <a:schemeClr val="accent1"/>
                      </a:solidFill>
                      <a:prstDash val="sysDot"/>
                      <a:round/>
                      <a:headEnd type="none" w="med" len="med"/>
                      <a:tailEnd type="none" w="med" len="med"/>
                    </a:lnT>
                    <a:lnB w="19050" cap="flat" cmpd="sng" algn="ctr">
                      <a:noFill/>
                      <a:prstDash val="sysDot"/>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dirty="0">
                          <a:solidFill>
                            <a:schemeClr val="tx2"/>
                          </a:solidFill>
                          <a:effectLst/>
                          <a:latin typeface="+mn-lt"/>
                          <a:ea typeface="Calibri" panose="020F0502020204030204" pitchFamily="34" charset="0"/>
                          <a:cs typeface="Times New Roman" panose="02020603050405020304" pitchFamily="18" charset="0"/>
                        </a:rPr>
                        <a:t>March 15, 2025</a:t>
                      </a:r>
                    </a:p>
                  </a:txBody>
                  <a:tcPr anchor="ctr">
                    <a:lnT w="19050" cap="flat" cmpd="sng" algn="ctr">
                      <a:solidFill>
                        <a:schemeClr val="accent1"/>
                      </a:solidFill>
                      <a:prstDash val="sysDot"/>
                      <a:round/>
                      <a:headEnd type="none" w="med" len="med"/>
                      <a:tailEnd type="none" w="med" len="med"/>
                    </a:lnT>
                    <a:lnB w="19050" cap="flat" cmpd="sng" algn="ctr">
                      <a:noFill/>
                      <a:prstDash val="sysDot"/>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dirty="0">
                          <a:solidFill>
                            <a:schemeClr val="tx2"/>
                          </a:solidFill>
                          <a:effectLst/>
                          <a:latin typeface="+mn-lt"/>
                          <a:ea typeface="Calibri" panose="020F0502020204030204" pitchFamily="34" charset="0"/>
                          <a:cs typeface="Times New Roman" panose="02020603050405020304" pitchFamily="18" charset="0"/>
                        </a:rPr>
                        <a:t>March 31, 2025</a:t>
                      </a:r>
                    </a:p>
                  </a:txBody>
                  <a:tcPr anchor="ctr">
                    <a:lnT w="19050" cap="flat" cmpd="sng" algn="ctr">
                      <a:solidFill>
                        <a:schemeClr val="accent1"/>
                      </a:solidFill>
                      <a:prstDash val="sysDot"/>
                      <a:round/>
                      <a:headEnd type="none" w="med" len="med"/>
                      <a:tailEnd type="none" w="med" len="med"/>
                    </a:lnT>
                    <a:lnB w="19050" cap="flat" cmpd="sng" algn="ctr">
                      <a:noFill/>
                      <a:prstDash val="sysDot"/>
                      <a:round/>
                      <a:headEnd type="none" w="med" len="med"/>
                      <a:tailEnd type="none" w="med" len="med"/>
                    </a:lnB>
                  </a:tcPr>
                </a:tc>
                <a:extLst>
                  <a:ext uri="{0D108BD9-81ED-4DB2-BD59-A6C34878D82A}">
                    <a16:rowId xmlns:a16="http://schemas.microsoft.com/office/drawing/2014/main" val="1755017730"/>
                  </a:ext>
                </a:extLst>
              </a:tr>
            </a:tbl>
          </a:graphicData>
        </a:graphic>
      </p:graphicFrame>
      <p:sp>
        <p:nvSpPr>
          <p:cNvPr id="4" name="Slide Number Placeholder 3"/>
          <p:cNvSpPr>
            <a:spLocks noGrp="1"/>
          </p:cNvSpPr>
          <p:nvPr>
            <p:ph type="sldNum" sz="quarter" idx="12"/>
            <p:custDataLst>
              <p:tags r:id="rId2"/>
            </p:custDataLst>
          </p:nvPr>
        </p:nvSpPr>
        <p:spPr/>
        <p:txBody>
          <a:bodyPr/>
          <a:lstStyle/>
          <a:p>
            <a:fld id="{28024367-D536-4F59-B2ED-0E7825EDA9AF}" type="slidenum">
              <a:rPr lang="en-US" smtClean="0"/>
              <a:pPr/>
              <a:t>8</a:t>
            </a:fld>
            <a:endParaRPr lang="en-US" dirty="0"/>
          </a:p>
        </p:txBody>
      </p:sp>
    </p:spTree>
    <p:extLst>
      <p:ext uri="{BB962C8B-B14F-4D97-AF65-F5344CB8AC3E}">
        <p14:creationId xmlns:p14="http://schemas.microsoft.com/office/powerpoint/2010/main" val="1560364099"/>
      </p:ext>
    </p:extLst>
  </p:cSld>
  <p:clrMapOvr>
    <a:masterClrMapping/>
  </p:clrMapOvr>
  <mc:AlternateContent xmlns:mc="http://schemas.openxmlformats.org/markup-compatibility/2006" xmlns:p14="http://schemas.microsoft.com/office/powerpoint/2010/main">
    <mc:Choice Requires="p14">
      <p:transition spd="slow" p14:dur="2000" advTm="50072"/>
    </mc:Choice>
    <mc:Fallback xmlns="">
      <p:transition spd="slow" advTm="50072"/>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8024367-D536-4F59-B2ED-0E7825EDA9AF}" type="slidenum">
              <a:rPr lang="en-US" smtClean="0"/>
              <a:pPr/>
              <a:t>9</a:t>
            </a:fld>
            <a:endParaRPr lang="en-US" dirty="0"/>
          </a:p>
        </p:txBody>
      </p:sp>
    </p:spTree>
    <p:extLst>
      <p:ext uri="{BB962C8B-B14F-4D97-AF65-F5344CB8AC3E}">
        <p14:creationId xmlns:p14="http://schemas.microsoft.com/office/powerpoint/2010/main" val="3669356624"/>
      </p:ext>
    </p:extLst>
  </p:cSld>
  <p:clrMapOvr>
    <a:masterClrMapping/>
  </p:clrMapOvr>
  <mc:AlternateContent xmlns:mc="http://schemas.openxmlformats.org/markup-compatibility/2006" xmlns:p14="http://schemas.microsoft.com/office/powerpoint/2010/main">
    <mc:Choice Requires="p14">
      <p:transition spd="slow" p14:dur="2000" advTm="48787"/>
    </mc:Choice>
    <mc:Fallback xmlns="">
      <p:transition spd="slow" advTm="48787"/>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7&quot;/&gt;&lt;lineCharCount val=&quot;5&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AE316DF2-D146-474B-B09F-06397B83B6A6}&quot;/&gt;&lt;isInvalidForFieldText val=&quot;0&quot;/&gt;&lt;Image&gt;&lt;filename val=&quot;C:\Users\rscald\AppData\Local\Temp\CP16132381501937Session\CPTrustFolder16132381501953\PPTImport16132381587437\data\asimages\{AE316DF2-D146-474B-B09F-06397B83B6A6}_41.png&quot;/&gt;&lt;left val=&quot;864&quot;/&gt;&lt;top val=&quot;670&quot;/&gt;&lt;width val=&quot;47&quot;/&gt;&lt;height val=&quot;39&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3&quot;/&gt;&lt;lineCharCount val=&quot;15&quot;/&gt;&lt;/TableIndex&gt;&lt;/ShapeTextInfo&gt;"/>
  <p:tag name="HTML_SHAPEINFO" val="&lt;ThreeDShapeInfo&gt;&lt;uuid val=&quot;{36706353-9BA1-4A17-9E3C-1E61B875C54E}&quot;/&gt;&lt;isInvalidForFieldText val=&quot;0&quot;/&gt;&lt;Image&gt;&lt;filename val=&quot;C:\Users\rscald\AppData\Local\Temp\CP16132381501937Session\CPTrustFolder16132381501953\PPTImport16132381587437\data\asimages\{36706353-9BA1-4A17-9E3C-1E61B875C54E}_42.png&quot;/&gt;&lt;left val=&quot;24&quot;/&gt;&lt;top val=&quot;24&quot;/&gt;&lt;width val=&quot;743&quot;/&gt;&lt;height val=&quot;170&quot;/&gt;&lt;hasText val=&quot;1&quot;/&gt;&lt;/Image&gt;&lt;/ThreeDShape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26&quot;/&gt;&lt;lineCharCount val=&quot;50&quot;/&gt;&lt;lineCharCount val=&quot;5&quot;/&gt;&lt;lineCharCount val=&quot;8&quot;/&gt;&lt;lineCharCount val=&quot;8&quot;/&gt;&lt;lineCharCount val=&quot;12&quot;/&gt;&lt;lineCharCount val=&quot;41&quot;/&gt;&lt;lineCharCount val=&quot;31&quot;/&gt;&lt;/TableIndex&gt;&lt;/ShapeTextInfo&gt;"/>
  <p:tag name="HTML_SHAPEINFO" val="&lt;ThreeDShapeInfo&gt;&lt;uuid val=&quot;{6161323B-D066-411B-B7FA-29BF657AD85E}&quot;/&gt;&lt;isInvalidForFieldText val=&quot;0&quot;/&gt;&lt;Image&gt;&lt;filename val=&quot;C:\Users\rscald\AppData\Local\Temp\CP16132381501937Session\CPTrustFolder16132381501953\PPTImport16132381587437\data\asimages\{6161323B-D066-411B-B7FA-29BF657AD85E}_42.png&quot;/&gt;&lt;left val=&quot;36&quot;/&gt;&lt;top val=&quot;192&quot;/&gt;&lt;width val=&quot;876&quot;/&gt;&lt;height val=&quot;444&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6B8B3F25-929C-437C-887C-99687586470D}&quot;/&gt;&lt;isInvalidForFieldText val=&quot;0&quot;/&gt;&lt;Image&gt;&lt;filename val=&quot;C:\Users\rscald\AppData\Local\Temp\CP16132381501937Session\CPTrustFolder16132381501953\PPTImport16132381587437\data\asimages\{6B8B3F25-929C-437C-887C-99687586470D}_42.png&quot;/&gt;&lt;left val=&quot;864&quot;/&gt;&lt;top val=&quot;670&quot;/&gt;&lt;width val=&quot;47&quot;/&gt;&lt;height val=&quot;39&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4&quot;/&gt;&lt;lineCharCount val=&quot;7&quot;/&gt;&lt;/TableIndex&gt;&lt;/ShapeTextInfo&gt;"/>
  <p:tag name="HTML_SHAPEINFO" val="&lt;ThreeDShapeInfo&gt;&lt;uuid val=&quot;{480791BF-5107-4C6F-8BEB-632831F6AEEA}&quot;/&gt;&lt;isInvalidForFieldText val=&quot;0&quot;/&gt;&lt;Image&gt;&lt;filename val=&quot;C:\Users\rscald\AppData\Local\Temp\CP16132381501937Session\CPTrustFolder16132381501953\PPTImport16132381587437\data\asimages\{480791BF-5107-4C6F-8BEB-632831F6AEEA}_43.png&quot;/&gt;&lt;left val=&quot;24&quot;/&gt;&lt;top val=&quot;24&quot;/&gt;&lt;width val=&quot;772&quot;/&gt;&lt;height val=&quot;170&quot;/&gt;&lt;hasText val=&quot;1&quot;/&gt;&lt;/Image&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47&quot;/&gt;&lt;lineCharCount val=&quot;50&quot;/&gt;&lt;lineCharCount val=&quot;33&quot;/&gt;&lt;lineCharCount val=&quot;50&quot;/&gt;&lt;lineCharCount val=&quot;30&quot;/&gt;&lt;lineCharCount val=&quot;25&quot;/&gt;&lt;/TableIndex&gt;&lt;/ShapeTextInfo&gt;"/>
  <p:tag name="HTML_SHAPEINFO" val="&lt;ThreeDShapeInfo&gt;&lt;uuid val=&quot;{854BD892-C774-480B-877B-8D04CD27B68A}&quot;/&gt;&lt;isInvalidForFieldText val=&quot;0&quot;/&gt;&lt;Image&gt;&lt;filename val=&quot;C:\Users\rscald\AppData\Local\Temp\CP16132381501937Session\CPTrustFolder16132381501953\PPTImport16132381587437\data\asimages\{854BD892-C774-480B-877B-8D04CD27B68A}_43.png&quot;/&gt;&lt;left val=&quot;36&quot;/&gt;&lt;top val=&quot;192&quot;/&gt;&lt;width val=&quot;876&quot;/&gt;&lt;height val=&quot;444&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2A09C6B0-74D6-41C0-A96F-B719859EB088}&quot;/&gt;&lt;isInvalidForFieldText val=&quot;0&quot;/&gt;&lt;Image&gt;&lt;filename val=&quot;C:\Users\rscald\AppData\Local\Temp\CP16132381501937Session\CPTrustFolder16132381501953\PPTImport16132381587437\data\asimages\{2A09C6B0-74D6-41C0-A96F-B719859EB088}_43.png&quot;/&gt;&lt;left val=&quot;864&quot;/&gt;&lt;top val=&quot;670&quot;/&gt;&lt;width val=&quot;47&quot;/&gt;&lt;height val=&quot;39&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4&quot;/&gt;&lt;/TableIndex&gt;&lt;/ShapeTextInfo&gt;"/>
  <p:tag name="HTML_SHAPEINFO" val="&lt;ThreeDShapeInfo&gt;&lt;uuid val=&quot;{43C1E694-E8C3-4380-B5F2-097BA11B5C5D}&quot;/&gt;&lt;isInvalidForFieldText val=&quot;0&quot;/&gt;&lt;Image&gt;&lt;filename val=&quot;C:\Users\rscald\AppData\Local\Temp\CP16132381501937Session\CPTrustFolder16132381501953\PPTImport16132381587437\data\asimages\{43C1E694-E8C3-4380-B5F2-097BA11B5C5D}_44.png&quot;/&gt;&lt;left val=&quot;24&quot;/&gt;&lt;top val=&quot;35&quot;/&gt;&lt;width val=&quot;743&quot;/&gt;&lt;height val=&quot;160&quot;/&gt;&lt;hasText val=&quot;1&quot;/&gt;&lt;/Image&gt;&lt;/ThreeDShape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3C937125-3D07-492F-AF26-F060253CEBDA}&quot;/&gt;&lt;isInvalidForFieldText val=&quot;0&quot;/&gt;&lt;Image&gt;&lt;filename val=&quot;C:\Users\rscald\AppData\Local\Temp\CP16132381501937Session\CPTrustFolder16132381501953\PPTImport16132381587437\data\asimages\{3C937125-3D07-492F-AF26-F060253CEBDA}_44.png&quot;/&gt;&lt;left val=&quot;864&quot;/&gt;&lt;top val=&quot;670&quot;/&gt;&lt;width val=&quot;47&quot;/&gt;&lt;height val=&quot;39&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9&quot;/&gt;&lt;/TableIndex&gt;&lt;/ShapeTextInfo&gt;"/>
  <p:tag name="HTML_SHAPEINFO" val="&lt;ThreeDShapeInfo&gt;&lt;uuid val=&quot;{2FE75845-36C8-40AE-9C32-49CCF2F7150F}&quot;/&gt;&lt;isInvalidForFieldText val=&quot;0&quot;/&gt;&lt;Image&gt;&lt;filename val=&quot;C:\Users\rscald\AppData\Local\Temp\CP16132381501937Session\CPTrustFolder16132381501953\PPTImport16132381587437\data\asimages\{2FE75845-36C8-40AE-9C32-49CCF2F7150F}_45.png&quot;/&gt;&lt;left val=&quot;24&quot;/&gt;&lt;top val=&quot;35&quot;/&gt;&lt;width val=&quot;743&quot;/&gt;&lt;height val=&quot;160&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BFC0660D-6B03-4C67-8933-F629F4644539}&quot;/&gt;&lt;isInvalidForFieldText val=&quot;0&quot;/&gt;&lt;Image&gt;&lt;filename val=&quot;C:\Users\rscald\AppData\Local\Temp\CP16132381501937Session\CPTrustFolder16132381501953\PPTImport16132381587437\data\asimages\{BFC0660D-6B03-4C67-8933-F629F4644539}_45.png&quot;/&gt;&lt;left val=&quot;864&quot;/&gt;&lt;top val=&quot;670&quot;/&gt;&lt;width val=&quot;47&quot;/&gt;&lt;height val=&quot;39&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99&quot;/&gt;&lt;lineCharCount val=&quot;64&quot;/&gt;&lt;/TableIndex&gt;&lt;/ShapeTextInfo&gt;"/>
  <p:tag name="HTML_SHAPEINFO" val="&lt;ThreeDShapeInfo&gt;&lt;uuid val=&quot;{B1D1730A-94A2-493E-820D-F5DDB27CE71C}&quot;/&gt;&lt;isInvalidForFieldText val=&quot;0&quot;/&gt;&lt;Image&gt;&lt;filename val=&quot;C:\Users\rscald\AppData\Local\Temp\CP16132381501937Session\CPTrustFolder16132381501953\PPTImport16132381587437\data\asimages\{B1D1730A-94A2-493E-820D-F5DDB27CE71C}_45.png&quot;/&gt;&lt;left val=&quot;47&quot;/&gt;&lt;top val=&quot;676&quot;/&gt;&lt;width val=&quot;818&quot;/&gt;&lt;height val=&quot;46&quot;/&gt;&lt;hasText val=&quot;1&quot;/&gt;&lt;/Image&gt;&lt;/ThreeDShape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9&quot;/&gt;&lt;lineCharCount val=&quot;9&quot;/&gt;&lt;/TableIndex&gt;&lt;/ShapeTextInfo&gt;"/>
  <p:tag name="HTML_SHAPEINFO" val="&lt;ThreeDShapeInfo&gt;&lt;uuid val=&quot;{436E1165-6BA6-47CD-9769-D42CF672E167}&quot;/&gt;&lt;isInvalidForFieldText val=&quot;0&quot;/&gt;&lt;Image&gt;&lt;filename val=&quot;C:\Users\rscald\AppData\Local\Temp\CP16132381501937Session\CPTrustFolder16132381501953\PPTImport16132381587437\data\asimages\{436E1165-6BA6-47CD-9769-D42CF672E167}_46.png&quot;/&gt;&lt;left val=&quot;24&quot;/&gt;&lt;top val=&quot;24&quot;/&gt;&lt;width val=&quot;743&quot;/&gt;&lt;height val=&quot;170&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C969FC95-4991-4F44-A0F2-B13E9570B4FF}&quot;/&gt;&lt;isInvalidForFieldText val=&quot;0&quot;/&gt;&lt;Image&gt;&lt;filename val=&quot;C:\Users\rscald\AppData\Local\Temp\CP16132381501937Session\CPTrustFolder16132381501953\PPTImport16132381587437\data\asimages\{C969FC95-4991-4F44-A0F2-B13E9570B4FF}_46.png&quot;/&gt;&lt;left val=&quot;864&quot;/&gt;&lt;top val=&quot;670&quot;/&gt;&lt;width val=&quot;47&quot;/&gt;&lt;height val=&quot;39&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7&quot;/&gt;&lt;lineCharCount val=&quot;13&quot;/&gt;&lt;/TableIndex&gt;&lt;/ShapeTextInfo&gt;"/>
  <p:tag name="HTML_SHAPEINFO" val="&lt;ThreeDShapeInfo&gt;&lt;uuid val=&quot;{45EC7B8E-0BF2-4C07-9FEA-77320BE5644C}&quot;/&gt;&lt;isInvalidForFieldText val=&quot;0&quot;/&gt;&lt;Image&gt;&lt;filename val=&quot;C:\Users\rscald\AppData\Local\Temp\CP16132381501937Session\CPTrustFolder16132381501953\PPTImport16132381587437\data\asimages\{45EC7B8E-0BF2-4C07-9FEA-77320BE5644C}_39.png&quot;/&gt;&lt;left val=&quot;24&quot;/&gt;&lt;top val=&quot;24&quot;/&gt;&lt;width val=&quot;743&quot;/&gt;&lt;height val=&quot;170&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56&quot;/&gt;&lt;lineCharCount val=&quot;43&quot;/&gt;&lt;lineCharCount val=&quot;50&quot;/&gt;&lt;lineCharCount val=&quot;13&quot;/&gt;&lt;lineCharCount val=&quot;51&quot;/&gt;&lt;lineCharCount val=&quot;15&quot;/&gt;&lt;lineCharCount val=&quot;56&quot;/&gt;&lt;lineCharCount val=&quot;6&quot;/&gt;&lt;lineCharCount val=&quot;36&quot;/&gt;&lt;lineCharCount val=&quot;26&quot;/&gt;&lt;/TableIndex&gt;&lt;/ShapeTextInfo&gt;"/>
  <p:tag name="HTML_SHAPEINFO" val="&lt;ThreeDShapeInfo&gt;&lt;uuid val=&quot;{321B765F-12EC-479C-88E4-A46FC6E932A9}&quot;/&gt;&lt;isInvalidForFieldText val=&quot;0&quot;/&gt;&lt;Image&gt;&lt;filename val=&quot;C:\Users\rscald\AppData\Local\Temp\CP16132381501937Session\CPTrustFolder16132381501953\PPTImport16132381587437\data\asimages\{321B765F-12EC-479C-88E4-A46FC6E932A9}_39.png&quot;/&gt;&lt;left val=&quot;37&quot;/&gt;&lt;top val=&quot;190&quot;/&gt;&lt;width val=&quot;875&quot;/&gt;&lt;height val=&quot;446&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9AFDC4CC-B135-411B-A13F-3102F4508D5C}&quot;/&gt;&lt;isInvalidForFieldText val=&quot;0&quot;/&gt;&lt;Image&gt;&lt;filename val=&quot;C:\Users\rscald\AppData\Local\Temp\CP16132381501937Session\CPTrustFolder16132381501953\PPTImport16132381587437\data\asimages\{9AFDC4CC-B135-411B-A13F-3102F4508D5C}_39.png&quot;/&gt;&lt;left val=&quot;864&quot;/&gt;&lt;top val=&quot;670&quot;/&gt;&lt;width val=&quot;47&quot;/&gt;&lt;height val=&quot;39&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0&quot;/&gt;&lt;lineCharCount val=&quot;16&quot;/&gt;&lt;/TableIndex&gt;&lt;/ShapeTextInfo&gt;"/>
  <p:tag name="HTML_SHAPEINFO" val="&lt;ThreeDShapeInfo&gt;&lt;uuid val=&quot;{BFCF4064-BBDC-4545-A535-14340F4868D9}&quot;/&gt;&lt;isInvalidForFieldText val=&quot;0&quot;/&gt;&lt;Image&gt;&lt;filename val=&quot;C:\Users\rscald\AppData\Local\Temp\CP16132381501937Session\CPTrustFolder16132381501953\PPTImport16132381587437\data\asimages\{BFCF4064-BBDC-4545-A535-14340F4868D9}_41.png&quot;/&gt;&lt;left val=&quot;24&quot;/&gt;&lt;top val=&quot;24&quot;/&gt;&lt;width val=&quot;743&quot;/&gt;&lt;height val=&quot;170&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51&quot;/&gt;&lt;lineCharCount val=&quot;5&quot;/&gt;&lt;lineCharCount val=&quot;55&quot;/&gt;&lt;lineCharCount val=&quot;24&quot;/&gt;&lt;lineCharCount val=&quot;51&quot;/&gt;&lt;lineCharCount val=&quot;10&quot;/&gt;&lt;/TableIndex&gt;&lt;/ShapeTextInfo&gt;"/>
  <p:tag name="HTML_SHAPEINFO" val="&lt;ThreeDShapeInfo&gt;&lt;uuid val=&quot;{B3FB7D41-8D11-40B3-9D69-E4C78BFB4351}&quot;/&gt;&lt;isInvalidForFieldText val=&quot;0&quot;/&gt;&lt;Image&gt;&lt;filename val=&quot;C:\Users\rscald\AppData\Local\Temp\CP16132381501937Session\CPTrustFolder16132381501953\PPTImport16132381587437\data\asimages\{B3FB7D41-8D11-40B3-9D69-E4C78BFB4351}_41.png&quot;/&gt;&lt;left val=&quot;36&quot;/&gt;&lt;top val=&quot;192&quot;/&gt;&lt;width val=&quot;881&quot;/&gt;&lt;height val=&quot;444&quot;/&gt;&lt;hasText val=&quot;1&quot;/&gt;&lt;/Image&gt;&lt;/ThreeDShapeInfo&gt;"/>
</p:tagLst>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35C8AF8-EA95-4116-89A6-556DDAF75D2D}" vid="{CAB7C80F-02D0-4CE3-8F43-EB73110B52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Template>
  <TotalTime>1729</TotalTime>
  <Words>496</Words>
  <Application>Microsoft Office PowerPoint</Application>
  <PresentationFormat>On-screen Show (4:3)</PresentationFormat>
  <Paragraphs>83</Paragraphs>
  <Slides>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Century Gothic</vt:lpstr>
      <vt:lpstr>Times New Roman</vt:lpstr>
      <vt:lpstr>Tw Cen MT Condensed</vt:lpstr>
      <vt:lpstr>Office Theme</vt:lpstr>
      <vt:lpstr>Your MoneyPlus elections</vt:lpstr>
      <vt:lpstr>Medical Spending Account (MSA)</vt:lpstr>
      <vt:lpstr>Limited-use Medical Spending Account</vt:lpstr>
      <vt:lpstr>Pretax Group Insurance Premium feature</vt:lpstr>
      <vt:lpstr>Dependent Care Spending Account</vt:lpstr>
      <vt:lpstr>2024 Monthly administrative fees</vt:lpstr>
      <vt:lpstr>2024 Contribution limits</vt:lpstr>
      <vt:lpstr>2024 Reimbursement deadlines</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Group Insurance Orientation</dc:title>
  <dc:creator>Angie Warren</dc:creator>
  <cp:lastModifiedBy>Heather H. Young</cp:lastModifiedBy>
  <cp:revision>120</cp:revision>
  <cp:lastPrinted>2020-12-07T16:29:40Z</cp:lastPrinted>
  <dcterms:created xsi:type="dcterms:W3CDTF">2020-04-08T14:06:18Z</dcterms:created>
  <dcterms:modified xsi:type="dcterms:W3CDTF">2023-11-29T16:37:53Z</dcterms:modified>
</cp:coreProperties>
</file>