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9" r:id="rId2"/>
    <p:sldId id="355" r:id="rId3"/>
    <p:sldId id="342" r:id="rId4"/>
    <p:sldId id="343" r:id="rId5"/>
    <p:sldId id="353" r:id="rId6"/>
    <p:sldId id="354" r:id="rId7"/>
    <p:sldId id="344" r:id="rId8"/>
    <p:sldId id="345" r:id="rId9"/>
    <p:sldId id="263" r:id="rId10"/>
    <p:sldId id="268"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3" clrIdx="0">
    <p:extLst>
      <p:ext uri="{19B8F6BF-5375-455C-9EA6-DF929625EA0E}">
        <p15:presenceInfo xmlns:p15="http://schemas.microsoft.com/office/powerpoint/2012/main" userId="S::ryounh@peba.sc.gov::9a85b619-8fd1-4dec-b439-2514df7fe89a" providerId="AD"/>
      </p:ext>
    </p:extLst>
  </p:cmAuthor>
  <p:cmAuthor id="2" name="Kimberley Munteanu" initials="KM" lastIdx="1" clrIdx="1">
    <p:extLst>
      <p:ext uri="{19B8F6BF-5375-455C-9EA6-DF929625EA0E}">
        <p15:presenceInfo xmlns:p15="http://schemas.microsoft.com/office/powerpoint/2012/main" userId="S::rmuntk@peba.sc.gov::6b1f4e66-74aa-4757-aaa1-82cdec2b5630" providerId="AD"/>
      </p:ext>
    </p:extLst>
  </p:cmAuthor>
  <p:cmAuthor id="3" name="Jessica Moak" initials="JM" lastIdx="3"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www.peba.sc.gov/sites/default/files/sorp_vendor_contacts.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hyperlink" Target="http://www.ssa.g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www.southcarolinadcp.co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Identify your income sources</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8" name="Audio 7">
            <a:hlinkClick r:id="" action="ppaction://media"/>
            <a:extLst>
              <a:ext uri="{FF2B5EF4-FFF2-40B4-BE49-F238E27FC236}">
                <a16:creationId xmlns:a16="http://schemas.microsoft.com/office/drawing/2014/main" id="{7E0BFCDA-8C8D-4684-B2C2-273A9EFF88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6115"/>
    </mc:Choice>
    <mc:Fallback xmlns="">
      <p:transition spd="slow" advTm="16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10</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9371"/>
    </mc:Choice>
    <mc:Fallback xmlns="">
      <p:transition spd="slow" advTm="493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F5AA6-C989-4025-960A-072DD125E7F5}"/>
              </a:ext>
            </a:extLst>
          </p:cNvPr>
          <p:cNvSpPr>
            <a:spLocks noGrp="1"/>
          </p:cNvSpPr>
          <p:nvPr>
            <p:ph type="title"/>
          </p:nvPr>
        </p:nvSpPr>
        <p:spPr/>
        <p:txBody>
          <a:bodyPr/>
          <a:lstStyle/>
          <a:p>
            <a:r>
              <a:rPr lang="en-US" dirty="0"/>
              <a:t>Possible income sources</a:t>
            </a:r>
          </a:p>
        </p:txBody>
      </p:sp>
      <p:sp>
        <p:nvSpPr>
          <p:cNvPr id="2" name="Slide Number Placeholder 1">
            <a:extLst>
              <a:ext uri="{FF2B5EF4-FFF2-40B4-BE49-F238E27FC236}">
                <a16:creationId xmlns:a16="http://schemas.microsoft.com/office/drawing/2014/main" id="{88F55FC3-4AF6-4484-9A58-DF159D36BDD2}"/>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9E757F3C-7A17-44CE-BE81-F41EAFC07A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
        <p:nvSpPr>
          <p:cNvPr id="41" name="Google Shape;406;p21">
            <a:extLst>
              <a:ext uri="{FF2B5EF4-FFF2-40B4-BE49-F238E27FC236}">
                <a16:creationId xmlns:a16="http://schemas.microsoft.com/office/drawing/2014/main" id="{4E322A58-C2DA-62D3-7512-970F3884B86D}"/>
              </a:ext>
            </a:extLst>
          </p:cNvPr>
          <p:cNvSpPr/>
          <p:nvPr/>
        </p:nvSpPr>
        <p:spPr>
          <a:xfrm rot="10800000" flipH="1">
            <a:off x="6122409" y="2168598"/>
            <a:ext cx="2568283" cy="3452024"/>
          </a:xfrm>
          <a:prstGeom prst="round2SameRect">
            <a:avLst>
              <a:gd name="adj1" fmla="val 5396"/>
              <a:gd name="adj2" fmla="val 0"/>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08;p21">
            <a:extLst>
              <a:ext uri="{FF2B5EF4-FFF2-40B4-BE49-F238E27FC236}">
                <a16:creationId xmlns:a16="http://schemas.microsoft.com/office/drawing/2014/main" id="{3F9DC4D2-4610-BA72-E4B3-F07678C884E8}"/>
              </a:ext>
            </a:extLst>
          </p:cNvPr>
          <p:cNvSpPr txBox="1"/>
          <p:nvPr/>
        </p:nvSpPr>
        <p:spPr>
          <a:xfrm>
            <a:off x="6217830" y="2353156"/>
            <a:ext cx="2377440" cy="3069073"/>
          </a:xfrm>
          <a:prstGeom prst="rect">
            <a:avLst/>
          </a:prstGeom>
          <a:noFill/>
          <a:ln>
            <a:noFill/>
          </a:ln>
        </p:spPr>
        <p:txBody>
          <a:bodyPr spcFirstLastPara="1" wrap="square" lIns="91425" tIns="91425" rIns="91425" bIns="91425" anchor="t" anchorCtr="0">
            <a:noAutofit/>
          </a:bodyPr>
          <a:lstStyle/>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Deferred Compensation Program;</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Personal savings accounts;</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Certificates of deposit (CDs);</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Money market accounts; and</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Individual Retirement Accounts (IRAs).</a:t>
            </a:r>
          </a:p>
        </p:txBody>
      </p:sp>
      <p:sp>
        <p:nvSpPr>
          <p:cNvPr id="44" name="Google Shape;409;p21">
            <a:extLst>
              <a:ext uri="{FF2B5EF4-FFF2-40B4-BE49-F238E27FC236}">
                <a16:creationId xmlns:a16="http://schemas.microsoft.com/office/drawing/2014/main" id="{CF64A55B-D58C-C6C1-798C-5A474EC76ACA}"/>
              </a:ext>
            </a:extLst>
          </p:cNvPr>
          <p:cNvSpPr/>
          <p:nvPr/>
        </p:nvSpPr>
        <p:spPr>
          <a:xfrm>
            <a:off x="6122419" y="1261872"/>
            <a:ext cx="2568283" cy="839043"/>
          </a:xfrm>
          <a:prstGeom prst="round2SameRect">
            <a:avLst>
              <a:gd name="adj1" fmla="val 16667"/>
              <a:gd name="adj2" fmla="val 0"/>
            </a:avLst>
          </a:prstGeom>
          <a:solidFill>
            <a:schemeClr val="accent5"/>
          </a:solidFill>
          <a:ln>
            <a:solidFill>
              <a:schemeClr val="accent5"/>
            </a:solidFill>
          </a:ln>
        </p:spPr>
        <p:txBody>
          <a:bodyPr spcFirstLastPara="1" wrap="square" lIns="91425" tIns="91425" rIns="91425" bIns="91425" anchor="ctr" anchorCtr="0">
            <a:noAutofit/>
          </a:bodyPr>
          <a:lstStyle/>
          <a:p>
            <a:pPr lvl="0" algn="ctr">
              <a:buNone/>
            </a:pPr>
            <a:r>
              <a:rPr lang="en-US" sz="2000" b="1" dirty="0">
                <a:solidFill>
                  <a:schemeClr val="bg1"/>
                </a:solidFill>
                <a:latin typeface="Calibri" panose="020F0502020204030204"/>
                <a:ea typeface="+mn-ea"/>
                <a:cs typeface="+mn-cs"/>
              </a:rPr>
              <a:t>Personal savings and investments</a:t>
            </a:r>
          </a:p>
        </p:txBody>
      </p:sp>
      <p:sp>
        <p:nvSpPr>
          <p:cNvPr id="46" name="Google Shape;416;p21">
            <a:extLst>
              <a:ext uri="{FF2B5EF4-FFF2-40B4-BE49-F238E27FC236}">
                <a16:creationId xmlns:a16="http://schemas.microsoft.com/office/drawing/2014/main" id="{E6EF39AF-0323-A4E0-DB73-5F577422F856}"/>
              </a:ext>
            </a:extLst>
          </p:cNvPr>
          <p:cNvSpPr/>
          <p:nvPr/>
        </p:nvSpPr>
        <p:spPr>
          <a:xfrm rot="10800000" flipH="1">
            <a:off x="457201" y="2168600"/>
            <a:ext cx="2568284" cy="3452024"/>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18;p21">
            <a:extLst>
              <a:ext uri="{FF2B5EF4-FFF2-40B4-BE49-F238E27FC236}">
                <a16:creationId xmlns:a16="http://schemas.microsoft.com/office/drawing/2014/main" id="{94826B0A-9EE5-6901-15B4-B3AB544D5A96}"/>
              </a:ext>
            </a:extLst>
          </p:cNvPr>
          <p:cNvSpPr txBox="1"/>
          <p:nvPr/>
        </p:nvSpPr>
        <p:spPr>
          <a:xfrm>
            <a:off x="552622" y="2353158"/>
            <a:ext cx="2377440" cy="3069073"/>
          </a:xfrm>
          <a:prstGeom prst="rect">
            <a:avLst/>
          </a:prstGeom>
          <a:noFill/>
          <a:ln>
            <a:noFill/>
          </a:ln>
        </p:spPr>
        <p:txBody>
          <a:bodyPr spcFirstLastPara="1" wrap="square" lIns="91425" tIns="91425" rIns="91425" bIns="91425" anchor="t" anchorCtr="0">
            <a:noAutofit/>
          </a:bodyPr>
          <a:lstStyle/>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Lifetime monthly benefit from defined benefit plan; or</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Distributions from defined contribution plan.</a:t>
            </a:r>
          </a:p>
        </p:txBody>
      </p:sp>
      <p:sp>
        <p:nvSpPr>
          <p:cNvPr id="49" name="Google Shape;419;p21">
            <a:extLst>
              <a:ext uri="{FF2B5EF4-FFF2-40B4-BE49-F238E27FC236}">
                <a16:creationId xmlns:a16="http://schemas.microsoft.com/office/drawing/2014/main" id="{2DD6E4C4-D527-803D-2CC7-95190584E0EC}"/>
              </a:ext>
            </a:extLst>
          </p:cNvPr>
          <p:cNvSpPr/>
          <p:nvPr/>
        </p:nvSpPr>
        <p:spPr>
          <a:xfrm>
            <a:off x="457198" y="1261873"/>
            <a:ext cx="2568284" cy="839043"/>
          </a:xfrm>
          <a:prstGeom prst="round2SameRect">
            <a:avLst>
              <a:gd name="adj1" fmla="val 16667"/>
              <a:gd name="adj2" fmla="val 0"/>
            </a:avLst>
          </a:prstGeom>
          <a:solidFill>
            <a:schemeClr val="accent1"/>
          </a:solidFill>
          <a:ln>
            <a:solidFill>
              <a:schemeClr val="accent1"/>
            </a:solidFill>
          </a:ln>
        </p:spPr>
        <p:txBody>
          <a:bodyPr spcFirstLastPara="1" wrap="square" lIns="91425" tIns="91425" rIns="91425" bIns="91425" anchor="ctr" anchorCtr="0">
            <a:noAutofit/>
          </a:bodyPr>
          <a:lstStyle/>
          <a:p>
            <a:pPr lvl="0" algn="ctr">
              <a:buNone/>
            </a:pPr>
            <a:r>
              <a:rPr lang="en-US" sz="2000" b="1" dirty="0">
                <a:solidFill>
                  <a:schemeClr val="bg1"/>
                </a:solidFill>
                <a:latin typeface="Calibri" panose="020F0502020204030204"/>
                <a:ea typeface="+mn-ea"/>
                <a:cs typeface="+mn-cs"/>
              </a:rPr>
              <a:t>PEBA-administered retirement plans</a:t>
            </a:r>
          </a:p>
        </p:txBody>
      </p:sp>
      <p:sp>
        <p:nvSpPr>
          <p:cNvPr id="51" name="Google Shape;421;p21">
            <a:extLst>
              <a:ext uri="{FF2B5EF4-FFF2-40B4-BE49-F238E27FC236}">
                <a16:creationId xmlns:a16="http://schemas.microsoft.com/office/drawing/2014/main" id="{7B61E0ED-C07E-6F9A-7318-AD2C7A8D0D41}"/>
              </a:ext>
            </a:extLst>
          </p:cNvPr>
          <p:cNvSpPr/>
          <p:nvPr/>
        </p:nvSpPr>
        <p:spPr>
          <a:xfrm rot="10800000" flipH="1">
            <a:off x="3289804" y="2168598"/>
            <a:ext cx="2568284" cy="3452024"/>
          </a:xfrm>
          <a:prstGeom prst="round2SameRect">
            <a:avLst>
              <a:gd name="adj1" fmla="val 6301"/>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423;p21">
            <a:extLst>
              <a:ext uri="{FF2B5EF4-FFF2-40B4-BE49-F238E27FC236}">
                <a16:creationId xmlns:a16="http://schemas.microsoft.com/office/drawing/2014/main" id="{576218E7-9E72-96EE-267E-0E52DA793EDC}"/>
              </a:ext>
            </a:extLst>
          </p:cNvPr>
          <p:cNvSpPr txBox="1"/>
          <p:nvPr/>
        </p:nvSpPr>
        <p:spPr>
          <a:xfrm>
            <a:off x="3385225" y="2353156"/>
            <a:ext cx="2377440" cy="3069073"/>
          </a:xfrm>
          <a:prstGeom prst="rect">
            <a:avLst/>
          </a:prstGeom>
          <a:noFill/>
          <a:ln>
            <a:noFill/>
          </a:ln>
        </p:spPr>
        <p:txBody>
          <a:bodyPr spcFirstLastPara="1" wrap="square" lIns="91425" tIns="91425" rIns="91425" bIns="91425" anchor="t" anchorCtr="0">
            <a:noAutofit/>
          </a:bodyPr>
          <a:lstStyle/>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Social Security.</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Military pension.</a:t>
            </a:r>
          </a:p>
          <a:p>
            <a:pPr marL="182880" lvl="0" indent="-182880">
              <a:buFont typeface="Arial" panose="020B0604020202020204" pitchFamily="34" charset="0"/>
              <a:buChar char="•"/>
            </a:pPr>
            <a:r>
              <a:rPr lang="en-US" dirty="0">
                <a:solidFill>
                  <a:schemeClr val="tx2"/>
                </a:solidFill>
                <a:latin typeface="Calibri" panose="020F0502020204030204"/>
                <a:ea typeface="+mn-ea"/>
                <a:cs typeface="+mn-cs"/>
              </a:rPr>
              <a:t>Other pensions.</a:t>
            </a:r>
          </a:p>
        </p:txBody>
      </p:sp>
      <p:sp>
        <p:nvSpPr>
          <p:cNvPr id="54" name="Google Shape;424;p21">
            <a:extLst>
              <a:ext uri="{FF2B5EF4-FFF2-40B4-BE49-F238E27FC236}">
                <a16:creationId xmlns:a16="http://schemas.microsoft.com/office/drawing/2014/main" id="{79B25D6A-4D62-823B-2E8B-6492539F1F76}"/>
              </a:ext>
            </a:extLst>
          </p:cNvPr>
          <p:cNvSpPr/>
          <p:nvPr/>
        </p:nvSpPr>
        <p:spPr>
          <a:xfrm>
            <a:off x="3289791" y="1261872"/>
            <a:ext cx="2568284" cy="839043"/>
          </a:xfrm>
          <a:prstGeom prst="round2SameRect">
            <a:avLst>
              <a:gd name="adj1" fmla="val 16667"/>
              <a:gd name="adj2" fmla="val 0"/>
            </a:avLst>
          </a:prstGeom>
          <a:solidFill>
            <a:schemeClr val="accent3"/>
          </a:solidFill>
          <a:ln>
            <a:solidFill>
              <a:schemeClr val="accent3"/>
            </a:solidFill>
          </a:ln>
        </p:spPr>
        <p:txBody>
          <a:bodyPr spcFirstLastPara="1" wrap="square" lIns="91425" tIns="91425" rIns="91425" bIns="91425" anchor="ctr" anchorCtr="0">
            <a:noAutofit/>
          </a:bodyPr>
          <a:lstStyle/>
          <a:p>
            <a:pPr lvl="0" algn="ctr">
              <a:buNone/>
            </a:pPr>
            <a:r>
              <a:rPr lang="en-US" sz="2000" b="1" dirty="0">
                <a:solidFill>
                  <a:schemeClr val="bg1"/>
                </a:solidFill>
                <a:latin typeface="Calibri" panose="020F0502020204030204"/>
                <a:ea typeface="+mn-ea"/>
                <a:cs typeface="+mn-cs"/>
              </a:rPr>
              <a:t>Other monthly benefits</a:t>
            </a:r>
          </a:p>
        </p:txBody>
      </p:sp>
    </p:spTree>
    <p:extLst>
      <p:ext uri="{BB962C8B-B14F-4D97-AF65-F5344CB8AC3E}">
        <p14:creationId xmlns:p14="http://schemas.microsoft.com/office/powerpoint/2010/main" val="1161244165"/>
      </p:ext>
    </p:extLst>
  </p:cSld>
  <p:clrMapOvr>
    <a:masterClrMapping/>
  </p:clrMapOvr>
  <mc:AlternateContent xmlns:mc="http://schemas.openxmlformats.org/markup-compatibility/2006" xmlns:p14="http://schemas.microsoft.com/office/powerpoint/2010/main">
    <mc:Choice Requires="p14">
      <p:transition spd="slow" p14:dur="2000" advTm="22052"/>
    </mc:Choice>
    <mc:Fallback xmlns="">
      <p:transition spd="slow" advTm="22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3702-00E5-4BE5-BB6D-40EA8B6F6B6A}"/>
              </a:ext>
            </a:extLst>
          </p:cNvPr>
          <p:cNvSpPr>
            <a:spLocks noGrp="1"/>
          </p:cNvSpPr>
          <p:nvPr>
            <p:ph type="title"/>
          </p:nvPr>
        </p:nvSpPr>
        <p:spPr/>
        <p:txBody>
          <a:bodyPr/>
          <a:lstStyle/>
          <a:p>
            <a:r>
              <a:rPr lang="en-US" dirty="0"/>
              <a:t>PEBA’s defined benefit plans</a:t>
            </a:r>
          </a:p>
        </p:txBody>
      </p:sp>
      <p:sp>
        <p:nvSpPr>
          <p:cNvPr id="3" name="Content Placeholder 2">
            <a:extLst>
              <a:ext uri="{FF2B5EF4-FFF2-40B4-BE49-F238E27FC236}">
                <a16:creationId xmlns:a16="http://schemas.microsoft.com/office/drawing/2014/main" id="{27CB244C-2453-4C1B-96E3-FD67C966D621}"/>
              </a:ext>
            </a:extLst>
          </p:cNvPr>
          <p:cNvSpPr>
            <a:spLocks noGrp="1"/>
          </p:cNvSpPr>
          <p:nvPr>
            <p:ph idx="1"/>
          </p:nvPr>
        </p:nvSpPr>
        <p:spPr/>
        <p:txBody>
          <a:bodyPr>
            <a:normAutofit/>
          </a:bodyPr>
          <a:lstStyle/>
          <a:p>
            <a:r>
              <a:rPr lang="en-US" dirty="0"/>
              <a:t>The South Carolina Retirement System (SCRS) and Police Officers Retirement System (PORS) are the two largest defined benefit plans administered by PEBA.</a:t>
            </a:r>
          </a:p>
          <a:p>
            <a:r>
              <a:rPr lang="en-US" dirty="0"/>
              <a:t>Plans bear the investment risk.</a:t>
            </a:r>
          </a:p>
          <a:p>
            <a:r>
              <a:rPr lang="en-US" dirty="0"/>
              <a:t>Provide a monthly service retirement benefit based on a formula; must meet eligibility requirements to receive retirement benefits.</a:t>
            </a:r>
          </a:p>
          <a:p>
            <a:r>
              <a:rPr lang="en-US" dirty="0"/>
              <a:t>Expect to receive about 50% of your preretirement income after reaching full-service retirement eligibility if the maximum benefit option is chosen.</a:t>
            </a:r>
          </a:p>
          <a:p>
            <a:r>
              <a:rPr lang="en-US" dirty="0"/>
              <a:t>Work longer to increase your years of service credit.</a:t>
            </a:r>
          </a:p>
          <a:p>
            <a:r>
              <a:rPr lang="en-US" dirty="0"/>
              <a:t>Purchase service credit.</a:t>
            </a:r>
          </a:p>
        </p:txBody>
      </p:sp>
      <p:sp>
        <p:nvSpPr>
          <p:cNvPr id="4" name="Slide Number Placeholder 3">
            <a:extLst>
              <a:ext uri="{FF2B5EF4-FFF2-40B4-BE49-F238E27FC236}">
                <a16:creationId xmlns:a16="http://schemas.microsoft.com/office/drawing/2014/main" id="{0CD14B83-45F0-4B7F-BF5F-9B923B5D3429}"/>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10" name="Audio 9">
            <a:hlinkClick r:id="" action="ppaction://media"/>
            <a:extLst>
              <a:ext uri="{FF2B5EF4-FFF2-40B4-BE49-F238E27FC236}">
                <a16:creationId xmlns:a16="http://schemas.microsoft.com/office/drawing/2014/main" id="{C733F1B0-9E98-4BC1-BFA2-29C4C03590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446579650"/>
      </p:ext>
    </p:extLst>
  </p:cSld>
  <p:clrMapOvr>
    <a:masterClrMapping/>
  </p:clrMapOvr>
  <mc:AlternateContent xmlns:mc="http://schemas.openxmlformats.org/markup-compatibility/2006" xmlns:p14="http://schemas.microsoft.com/office/powerpoint/2010/main">
    <mc:Choice Requires="p14">
      <p:transition spd="slow" p14:dur="2000" advTm="45661"/>
    </mc:Choice>
    <mc:Fallback xmlns="">
      <p:transition spd="slow" advTm="45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C316-40BE-46A9-B0EB-6713EF5AF71B}"/>
              </a:ext>
            </a:extLst>
          </p:cNvPr>
          <p:cNvSpPr>
            <a:spLocks noGrp="1"/>
          </p:cNvSpPr>
          <p:nvPr>
            <p:ph type="title"/>
          </p:nvPr>
        </p:nvSpPr>
        <p:spPr/>
        <p:txBody>
          <a:bodyPr/>
          <a:lstStyle/>
          <a:p>
            <a:r>
              <a:rPr lang="en-US" dirty="0"/>
              <a:t>PEBA’s defined contribution plan</a:t>
            </a:r>
          </a:p>
        </p:txBody>
      </p:sp>
      <p:sp>
        <p:nvSpPr>
          <p:cNvPr id="3" name="Content Placeholder 2">
            <a:extLst>
              <a:ext uri="{FF2B5EF4-FFF2-40B4-BE49-F238E27FC236}">
                <a16:creationId xmlns:a16="http://schemas.microsoft.com/office/drawing/2014/main" id="{C72D0244-F0F8-4DF4-B0F3-5097D0A19ACF}"/>
              </a:ext>
            </a:extLst>
          </p:cNvPr>
          <p:cNvSpPr>
            <a:spLocks noGrp="1"/>
          </p:cNvSpPr>
          <p:nvPr>
            <p:ph idx="1"/>
          </p:nvPr>
        </p:nvSpPr>
        <p:spPr/>
        <p:txBody>
          <a:bodyPr/>
          <a:lstStyle/>
          <a:p>
            <a:r>
              <a:rPr lang="en-US" dirty="0"/>
              <a:t>State ORP provides a defined contribution retirement plan alternative to SCRS for certain eligible employees.</a:t>
            </a:r>
          </a:p>
          <a:p>
            <a:r>
              <a:rPr lang="en-US" dirty="0"/>
              <a:t>Benefit is based on your account balance.</a:t>
            </a:r>
          </a:p>
          <a:p>
            <a:r>
              <a:rPr lang="en-US" dirty="0"/>
              <a:t>Any fees and expenses, distributions, and investment gains or losses will affect your balance.</a:t>
            </a:r>
          </a:p>
          <a:p>
            <a:r>
              <a:rPr lang="en-US" dirty="0"/>
              <a:t>Eligible for distribution at termination of all covered employment or age 59½.</a:t>
            </a:r>
          </a:p>
          <a:p>
            <a:r>
              <a:rPr lang="en-US" dirty="0"/>
              <a:t>Member assumes investment and longevity risk.</a:t>
            </a:r>
          </a:p>
          <a:p>
            <a:r>
              <a:rPr lang="en-US" dirty="0"/>
              <a:t>Retirement planning tools are available through each State ORP service provider. Access your </a:t>
            </a:r>
            <a:r>
              <a:rPr lang="en-US" dirty="0">
                <a:hlinkClick r:id="rId4"/>
              </a:rPr>
              <a:t>provider’s State ORP site</a:t>
            </a:r>
            <a:r>
              <a:rPr lang="en-US" dirty="0"/>
              <a:t>.</a:t>
            </a:r>
          </a:p>
        </p:txBody>
      </p:sp>
      <p:sp>
        <p:nvSpPr>
          <p:cNvPr id="4" name="Slide Number Placeholder 3">
            <a:extLst>
              <a:ext uri="{FF2B5EF4-FFF2-40B4-BE49-F238E27FC236}">
                <a16:creationId xmlns:a16="http://schemas.microsoft.com/office/drawing/2014/main" id="{F13F4745-3860-468A-995D-3B2FCF462D30}"/>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7" name="Audio 6">
            <a:hlinkClick r:id="" action="ppaction://media"/>
            <a:extLst>
              <a:ext uri="{FF2B5EF4-FFF2-40B4-BE49-F238E27FC236}">
                <a16:creationId xmlns:a16="http://schemas.microsoft.com/office/drawing/2014/main" id="{76B90FF2-D86E-4551-AB5C-821A17026F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40581788"/>
      </p:ext>
    </p:extLst>
  </p:cSld>
  <p:clrMapOvr>
    <a:masterClrMapping/>
  </p:clrMapOvr>
  <mc:AlternateContent xmlns:mc="http://schemas.openxmlformats.org/markup-compatibility/2006" xmlns:p14="http://schemas.microsoft.com/office/powerpoint/2010/main">
    <mc:Choice Requires="p14">
      <p:transition spd="slow" p14:dur="2000" advTm="40563"/>
    </mc:Choice>
    <mc:Fallback xmlns="">
      <p:transition spd="slow" advTm="40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1A67-E51B-438A-8B64-4168ADA92F87}"/>
              </a:ext>
            </a:extLst>
          </p:cNvPr>
          <p:cNvSpPr>
            <a:spLocks noGrp="1"/>
          </p:cNvSpPr>
          <p:nvPr>
            <p:ph type="title"/>
          </p:nvPr>
        </p:nvSpPr>
        <p:spPr/>
        <p:txBody>
          <a:bodyPr/>
          <a:lstStyle/>
          <a:p>
            <a:r>
              <a:rPr lang="en-US" dirty="0"/>
              <a:t>Social Security benefits</a:t>
            </a:r>
          </a:p>
        </p:txBody>
      </p:sp>
      <p:sp>
        <p:nvSpPr>
          <p:cNvPr id="3" name="Content Placeholder 2">
            <a:extLst>
              <a:ext uri="{FF2B5EF4-FFF2-40B4-BE49-F238E27FC236}">
                <a16:creationId xmlns:a16="http://schemas.microsoft.com/office/drawing/2014/main" id="{7FE7457F-D22E-4E9B-93D6-59AACA434C14}"/>
              </a:ext>
            </a:extLst>
          </p:cNvPr>
          <p:cNvSpPr>
            <a:spLocks noGrp="1"/>
          </p:cNvSpPr>
          <p:nvPr>
            <p:ph idx="1"/>
          </p:nvPr>
        </p:nvSpPr>
        <p:spPr/>
        <p:txBody>
          <a:bodyPr/>
          <a:lstStyle/>
          <a:p>
            <a:r>
              <a:rPr lang="en-US" dirty="0"/>
              <a:t>Monthly benefit based on your indexed lifetime earnings, your age and other variables.</a:t>
            </a:r>
          </a:p>
          <a:p>
            <a:r>
              <a:rPr lang="en-US" dirty="0"/>
              <a:t>Visit the Social Security Administration’s website, </a:t>
            </a:r>
            <a:r>
              <a:rPr lang="en-US" dirty="0">
                <a:hlinkClick r:id="rId4"/>
              </a:rPr>
              <a:t>www.ssa.gov</a:t>
            </a:r>
            <a:r>
              <a:rPr lang="en-US" dirty="0"/>
              <a:t>, to create your Social Security account.</a:t>
            </a:r>
          </a:p>
          <a:p>
            <a:pPr lvl="1"/>
            <a:r>
              <a:rPr lang="en-US" dirty="0"/>
              <a:t>Check your statement;</a:t>
            </a:r>
          </a:p>
          <a:p>
            <a:pPr lvl="1"/>
            <a:r>
              <a:rPr lang="en-US" dirty="0"/>
              <a:t>Estimate your benefit; and</a:t>
            </a:r>
          </a:p>
          <a:p>
            <a:pPr lvl="1"/>
            <a:r>
              <a:rPr lang="en-US" dirty="0"/>
              <a:t>Access other helpful information.</a:t>
            </a:r>
          </a:p>
        </p:txBody>
      </p:sp>
      <p:sp>
        <p:nvSpPr>
          <p:cNvPr id="4" name="Slide Number Placeholder 3">
            <a:extLst>
              <a:ext uri="{FF2B5EF4-FFF2-40B4-BE49-F238E27FC236}">
                <a16:creationId xmlns:a16="http://schemas.microsoft.com/office/drawing/2014/main" id="{49231CAB-111F-4065-9DC2-6A407F939C98}"/>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1E7CFF6A-A5CB-42F0-AE65-6577B80C9B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10518670"/>
      </p:ext>
    </p:extLst>
  </p:cSld>
  <p:clrMapOvr>
    <a:masterClrMapping/>
  </p:clrMapOvr>
  <mc:AlternateContent xmlns:mc="http://schemas.openxmlformats.org/markup-compatibility/2006" xmlns:p14="http://schemas.microsoft.com/office/powerpoint/2010/main">
    <mc:Choice Requires="p14">
      <p:transition spd="slow" p14:dur="2000" advTm="25658"/>
    </mc:Choice>
    <mc:Fallback xmlns="">
      <p:transition spd="slow" advTm="25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6C4D-AD26-420F-B925-541B0722532D}"/>
              </a:ext>
            </a:extLst>
          </p:cNvPr>
          <p:cNvSpPr>
            <a:spLocks noGrp="1"/>
          </p:cNvSpPr>
          <p:nvPr>
            <p:ph type="title"/>
          </p:nvPr>
        </p:nvSpPr>
        <p:spPr/>
        <p:txBody>
          <a:bodyPr/>
          <a:lstStyle/>
          <a:p>
            <a:r>
              <a:rPr lang="en-US" dirty="0"/>
              <a:t>Other employer retirement plans</a:t>
            </a:r>
          </a:p>
        </p:txBody>
      </p:sp>
      <p:sp>
        <p:nvSpPr>
          <p:cNvPr id="3" name="Content Placeholder 2">
            <a:extLst>
              <a:ext uri="{FF2B5EF4-FFF2-40B4-BE49-F238E27FC236}">
                <a16:creationId xmlns:a16="http://schemas.microsoft.com/office/drawing/2014/main" id="{821F8431-3BA8-44B1-BFEA-6BE8735D0426}"/>
              </a:ext>
            </a:extLst>
          </p:cNvPr>
          <p:cNvSpPr>
            <a:spLocks noGrp="1"/>
          </p:cNvSpPr>
          <p:nvPr>
            <p:ph idx="1"/>
          </p:nvPr>
        </p:nvSpPr>
        <p:spPr/>
        <p:txBody>
          <a:bodyPr/>
          <a:lstStyle/>
          <a:p>
            <a:r>
              <a:rPr lang="en-US" dirty="0"/>
              <a:t>Remember to consider any additional benefits from past employment.</a:t>
            </a:r>
          </a:p>
          <a:p>
            <a:r>
              <a:rPr lang="en-US" dirty="0"/>
              <a:t>Military pensions.</a:t>
            </a:r>
          </a:p>
          <a:p>
            <a:r>
              <a:rPr lang="en-US" dirty="0"/>
              <a:t>Review your work history.</a:t>
            </a:r>
          </a:p>
          <a:p>
            <a:r>
              <a:rPr lang="en-US" dirty="0"/>
              <a:t>Contact past employers.</a:t>
            </a:r>
          </a:p>
        </p:txBody>
      </p:sp>
      <p:sp>
        <p:nvSpPr>
          <p:cNvPr id="4" name="Slide Number Placeholder 3">
            <a:extLst>
              <a:ext uri="{FF2B5EF4-FFF2-40B4-BE49-F238E27FC236}">
                <a16:creationId xmlns:a16="http://schemas.microsoft.com/office/drawing/2014/main" id="{EA71469D-4D9B-4991-AA43-454054C1887C}"/>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5646402B-1AB2-4470-9C1F-79848667C4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069096852"/>
      </p:ext>
    </p:extLst>
  </p:cSld>
  <p:clrMapOvr>
    <a:masterClrMapping/>
  </p:clrMapOvr>
  <mc:AlternateContent xmlns:mc="http://schemas.openxmlformats.org/markup-compatibility/2006" xmlns:p14="http://schemas.microsoft.com/office/powerpoint/2010/main">
    <mc:Choice Requires="p14">
      <p:transition spd="slow" p14:dur="2000" advTm="12629"/>
    </mc:Choice>
    <mc:Fallback xmlns="">
      <p:transition spd="slow" advTm="12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19E4-C33B-4AE2-A6E3-599A4FBF7E6B}"/>
              </a:ext>
            </a:extLst>
          </p:cNvPr>
          <p:cNvSpPr>
            <a:spLocks noGrp="1"/>
          </p:cNvSpPr>
          <p:nvPr>
            <p:ph type="title"/>
          </p:nvPr>
        </p:nvSpPr>
        <p:spPr/>
        <p:txBody>
          <a:bodyPr/>
          <a:lstStyle/>
          <a:p>
            <a:r>
              <a:rPr lang="en-US" dirty="0"/>
              <a:t>S.C. Deferred Compensation Program</a:t>
            </a:r>
          </a:p>
        </p:txBody>
      </p:sp>
      <p:sp>
        <p:nvSpPr>
          <p:cNvPr id="3" name="Content Placeholder 2">
            <a:extLst>
              <a:ext uri="{FF2B5EF4-FFF2-40B4-BE49-F238E27FC236}">
                <a16:creationId xmlns:a16="http://schemas.microsoft.com/office/drawing/2014/main" id="{CC8D1CD6-BAA4-4FE7-953C-54909BDD8EAF}"/>
              </a:ext>
            </a:extLst>
          </p:cNvPr>
          <p:cNvSpPr>
            <a:spLocks noGrp="1"/>
          </p:cNvSpPr>
          <p:nvPr>
            <p:ph idx="1"/>
          </p:nvPr>
        </p:nvSpPr>
        <p:spPr/>
        <p:txBody>
          <a:bodyPr/>
          <a:lstStyle/>
          <a:p>
            <a:r>
              <a:rPr lang="en-US" dirty="0"/>
              <a:t>A voluntary, supplemental defined contribution program to help employees save additional money for retirement.</a:t>
            </a:r>
          </a:p>
          <a:p>
            <a:r>
              <a:rPr lang="en-US" dirty="0"/>
              <a:t>Offers 401(k) and 457(b) plans.</a:t>
            </a:r>
          </a:p>
          <a:p>
            <a:r>
              <a:rPr lang="en-US" dirty="0"/>
              <a:t>Elect to contribute before-tax or choose the Roth option to make after-tax contributions.</a:t>
            </a:r>
          </a:p>
          <a:p>
            <a:r>
              <a:rPr lang="en-US" dirty="0"/>
              <a:t>Comparatively low fees.</a:t>
            </a:r>
          </a:p>
          <a:p>
            <a:r>
              <a:rPr lang="en-US" dirty="0"/>
              <a:t>Minimum contribution to each plan per pay period is $10.</a:t>
            </a:r>
          </a:p>
          <a:p>
            <a:r>
              <a:rPr lang="en-US" dirty="0"/>
              <a:t>Currently administered by Empower Retirement.</a:t>
            </a:r>
          </a:p>
          <a:p>
            <a:r>
              <a:rPr lang="en-US" dirty="0"/>
              <a:t>Access to local retirement plan advisors.</a:t>
            </a:r>
          </a:p>
          <a:p>
            <a:r>
              <a:rPr lang="en-US" dirty="0"/>
              <a:t>Many retirement planning tools available at </a:t>
            </a:r>
            <a:r>
              <a:rPr lang="en-US" dirty="0">
                <a:hlinkClick r:id="rId4"/>
              </a:rPr>
              <a:t>www.southcarolinadcp.com</a:t>
            </a:r>
            <a:r>
              <a:rPr lang="en-US" dirty="0"/>
              <a:t>.</a:t>
            </a:r>
          </a:p>
        </p:txBody>
      </p:sp>
      <p:sp>
        <p:nvSpPr>
          <p:cNvPr id="4" name="Slide Number Placeholder 3">
            <a:extLst>
              <a:ext uri="{FF2B5EF4-FFF2-40B4-BE49-F238E27FC236}">
                <a16:creationId xmlns:a16="http://schemas.microsoft.com/office/drawing/2014/main" id="{C43CA5CC-B06A-4B9E-B32D-6CF0F58912CA}"/>
              </a:ext>
            </a:extLst>
          </p:cNvPr>
          <p:cNvSpPr>
            <a:spLocks noGrp="1"/>
          </p:cNvSpPr>
          <p:nvPr>
            <p:ph type="sldNum" sz="quarter" idx="12"/>
          </p:nvPr>
        </p:nvSpPr>
        <p:spPr/>
        <p:txBody>
          <a:bodyPr/>
          <a:lstStyle/>
          <a:p>
            <a:fld id="{28024367-D536-4F59-B2ED-0E7825EDA9AF}" type="slidenum">
              <a:rPr lang="en-US" smtClean="0"/>
              <a:pPr/>
              <a:t>7</a:t>
            </a:fld>
            <a:endParaRPr lang="en-US" dirty="0"/>
          </a:p>
        </p:txBody>
      </p:sp>
      <p:pic>
        <p:nvPicPr>
          <p:cNvPr id="7" name="Audio 6">
            <a:hlinkClick r:id="" action="ppaction://media"/>
            <a:extLst>
              <a:ext uri="{FF2B5EF4-FFF2-40B4-BE49-F238E27FC236}">
                <a16:creationId xmlns:a16="http://schemas.microsoft.com/office/drawing/2014/main" id="{E3981D51-4CF0-13A8-E2B4-4F8D022DC6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26565535"/>
      </p:ext>
    </p:extLst>
  </p:cSld>
  <p:clrMapOvr>
    <a:masterClrMapping/>
  </p:clrMapOvr>
  <mc:AlternateContent xmlns:mc="http://schemas.openxmlformats.org/markup-compatibility/2006">
    <mc:Choice xmlns:p14="http://schemas.microsoft.com/office/powerpoint/2010/main" Requires="p14">
      <p:transition spd="slow" p14:dur="2000" advTm="35618"/>
    </mc:Choice>
    <mc:Fallback>
      <p:transition spd="slow" advTm="35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CA5F-80D8-4BC2-841C-153B8FD1BF00}"/>
              </a:ext>
            </a:extLst>
          </p:cNvPr>
          <p:cNvSpPr>
            <a:spLocks noGrp="1"/>
          </p:cNvSpPr>
          <p:nvPr>
            <p:ph type="title"/>
          </p:nvPr>
        </p:nvSpPr>
        <p:spPr/>
        <p:txBody>
          <a:bodyPr/>
          <a:lstStyle/>
          <a:p>
            <a:r>
              <a:rPr lang="en-US" dirty="0"/>
              <a:t>Other personal savings and investments</a:t>
            </a:r>
          </a:p>
        </p:txBody>
      </p:sp>
      <p:sp>
        <p:nvSpPr>
          <p:cNvPr id="3" name="Content Placeholder 2">
            <a:extLst>
              <a:ext uri="{FF2B5EF4-FFF2-40B4-BE49-F238E27FC236}">
                <a16:creationId xmlns:a16="http://schemas.microsoft.com/office/drawing/2014/main" id="{8CDB1506-0324-4730-ABA6-33F8AA2E32DC}"/>
              </a:ext>
            </a:extLst>
          </p:cNvPr>
          <p:cNvSpPr>
            <a:spLocks noGrp="1"/>
          </p:cNvSpPr>
          <p:nvPr>
            <p:ph idx="1"/>
          </p:nvPr>
        </p:nvSpPr>
        <p:spPr/>
        <p:txBody>
          <a:bodyPr/>
          <a:lstStyle/>
          <a:p>
            <a:r>
              <a:rPr lang="en-US" dirty="0"/>
              <a:t>Begin to set aside additional funds now through other savings options. These might include:</a:t>
            </a:r>
          </a:p>
          <a:p>
            <a:pPr lvl="1"/>
            <a:r>
              <a:rPr lang="en-US" dirty="0"/>
              <a:t>Personal savings accounts;</a:t>
            </a:r>
          </a:p>
          <a:p>
            <a:pPr lvl="1"/>
            <a:r>
              <a:rPr lang="en-US" dirty="0"/>
              <a:t>Certificates of deposit (CDs);</a:t>
            </a:r>
          </a:p>
          <a:p>
            <a:pPr lvl="1"/>
            <a:r>
              <a:rPr lang="en-US" dirty="0"/>
              <a:t>Money market accounts; and</a:t>
            </a:r>
          </a:p>
          <a:p>
            <a:pPr lvl="1"/>
            <a:r>
              <a:rPr lang="en-US" dirty="0"/>
              <a:t>Individual Retirement Accounts (IRAs).</a:t>
            </a:r>
          </a:p>
        </p:txBody>
      </p:sp>
      <p:sp>
        <p:nvSpPr>
          <p:cNvPr id="4" name="Slide Number Placeholder 3">
            <a:extLst>
              <a:ext uri="{FF2B5EF4-FFF2-40B4-BE49-F238E27FC236}">
                <a16:creationId xmlns:a16="http://schemas.microsoft.com/office/drawing/2014/main" id="{C7653018-2335-43DB-972B-4A01EB8988D5}"/>
              </a:ext>
            </a:extLst>
          </p:cNvPr>
          <p:cNvSpPr>
            <a:spLocks noGrp="1"/>
          </p:cNvSpPr>
          <p:nvPr>
            <p:ph type="sldNum" sz="quarter" idx="12"/>
          </p:nvPr>
        </p:nvSpPr>
        <p:spPr/>
        <p:txBody>
          <a:bodyPr/>
          <a:lstStyle/>
          <a:p>
            <a:fld id="{28024367-D536-4F59-B2ED-0E7825EDA9AF}" type="slidenum">
              <a:rPr lang="en-US" smtClean="0"/>
              <a:pPr/>
              <a:t>8</a:t>
            </a:fld>
            <a:endParaRPr lang="en-US" dirty="0"/>
          </a:p>
        </p:txBody>
      </p:sp>
      <p:pic>
        <p:nvPicPr>
          <p:cNvPr id="6" name="Audio 5">
            <a:hlinkClick r:id="" action="ppaction://media"/>
            <a:extLst>
              <a:ext uri="{FF2B5EF4-FFF2-40B4-BE49-F238E27FC236}">
                <a16:creationId xmlns:a16="http://schemas.microsoft.com/office/drawing/2014/main" id="{DE3CD03E-E8AA-4793-A7A8-D50DEF79F5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60374395"/>
      </p:ext>
    </p:extLst>
  </p:cSld>
  <p:clrMapOvr>
    <a:masterClrMapping/>
  </p:clrMapOvr>
  <mc:AlternateContent xmlns:mc="http://schemas.openxmlformats.org/markup-compatibility/2006" xmlns:p14="http://schemas.microsoft.com/office/powerpoint/2010/main">
    <mc:Choice Requires="p14">
      <p:transition spd="slow" p14:dur="2000" advTm="15758"/>
    </mc:Choice>
    <mc:Fallback xmlns="">
      <p:transition spd="slow" advTm="15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9</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1817"/>
    </mc:Choice>
    <mc:Fallback xmlns="">
      <p:transition spd="slow" advTm="51817"/>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8727</TotalTime>
  <Words>471</Words>
  <Application>Microsoft Office PowerPoint</Application>
  <PresentationFormat>On-screen Show (4:3)</PresentationFormat>
  <Paragraphs>66</Paragraphs>
  <Slides>10</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Tw Cen MT Condensed</vt:lpstr>
      <vt:lpstr>Office Theme</vt:lpstr>
      <vt:lpstr>Identify your income sources</vt:lpstr>
      <vt:lpstr>Possible income sources</vt:lpstr>
      <vt:lpstr>PEBA’s defined benefit plans</vt:lpstr>
      <vt:lpstr>PEBA’s defined contribution plan</vt:lpstr>
      <vt:lpstr>Social Security benefits</vt:lpstr>
      <vt:lpstr>Other employer retirement plans</vt:lpstr>
      <vt:lpstr>S.C. Deferred Compensation Program</vt:lpstr>
      <vt:lpstr>Other personal savings and investments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90</cp:revision>
  <cp:lastPrinted>2019-12-11T18:59:44Z</cp:lastPrinted>
  <dcterms:created xsi:type="dcterms:W3CDTF">2020-02-04T21:24:40Z</dcterms:created>
  <dcterms:modified xsi:type="dcterms:W3CDTF">2023-05-30T19:11:24Z</dcterms:modified>
</cp:coreProperties>
</file>