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415" r:id="rId3"/>
    <p:sldId id="341" r:id="rId4"/>
    <p:sldId id="334" r:id="rId5"/>
    <p:sldId id="335" r:id="rId6"/>
    <p:sldId id="263" r:id="rId7"/>
    <p:sldId id="268"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5" clrIdx="0">
    <p:extLst>
      <p:ext uri="{19B8F6BF-5375-455C-9EA6-DF929625EA0E}">
        <p15:presenceInfo xmlns:p15="http://schemas.microsoft.com/office/powerpoint/2012/main" userId="S::ryounh@peba.sc.gov::9a85b619-8fd1-4dec-b439-2514df7fe89a" providerId="AD"/>
      </p:ext>
    </p:extLst>
  </p:cmAuthor>
  <p:cmAuthor id="2" name="Jennifer S. Dolder" initials="JSD" lastIdx="2" clrIdx="1">
    <p:extLst>
      <p:ext uri="{19B8F6BF-5375-455C-9EA6-DF929625EA0E}">
        <p15:presenceInfo xmlns:p15="http://schemas.microsoft.com/office/powerpoint/2012/main" userId="S::rdoldj@peba.sc.gov::adc8f237-6518-4fda-a594-f6aaccffabfd" providerId="AD"/>
      </p:ext>
    </p:extLst>
  </p:cmAuthor>
  <p:cmAuthor id="3" name="Jessica Moak" initials="JM" lastIdx="3"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5/30/2023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228243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363008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366928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peba.sc.gov/nyb" TargetMode="External"/><Relationship Id="rId3" Type="http://schemas.openxmlformats.org/officeDocument/2006/relationships/slideLayout" Target="../slideLayouts/slideLayout3.xml"/><Relationship Id="rId7" Type="http://schemas.openxmlformats.org/officeDocument/2006/relationships/hyperlink" Target="https://peba.sc.gov/publications"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peba.sc.gov/bap" TargetMode="External"/><Relationship Id="rId5" Type="http://schemas.openxmlformats.org/officeDocument/2006/relationships/hyperlink" Target="https://peba.sc.gov/" TargetMode="External"/><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hyperlink" Target="https://www.youtube.com/channel/UClSf6F6cIG0mmFjRJx7x5gQ/featured"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5" Type="http://schemas.openxmlformats.org/officeDocument/2006/relationships/hyperlink" Target="https://www.peba.sc.gov/sites/default/files/set_up_member_access.pdf" TargetMode="External"/><Relationship Id="rId4" Type="http://schemas.openxmlformats.org/officeDocument/2006/relationships/hyperlink" Target="https://online.retirement.sc.gov/MemberAccess/welcom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hyperlink" Target="https://peba.sc.gov/sites/default/files/manage_with_member_access.pdf" TargetMode="Externa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peba.sc.gov/sites/default/files/sorp_participant_changes.pdf" TargetMode="Externa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Resources</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2" name="Audio 1">
            <a:hlinkClick r:id="" action="ppaction://media"/>
            <a:extLst>
              <a:ext uri="{FF2B5EF4-FFF2-40B4-BE49-F238E27FC236}">
                <a16:creationId xmlns:a16="http://schemas.microsoft.com/office/drawing/2014/main" id="{19CF11D0-0B0C-402D-9EEA-6106327525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6870"/>
    </mc:Choice>
    <mc:Fallback xmlns="">
      <p:transition spd="slow" advTm="16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PEBA website</a:t>
            </a:r>
            <a:endParaRPr lang="en-US" dirty="0"/>
          </a:p>
        </p:txBody>
      </p:sp>
      <p:sp>
        <p:nvSpPr>
          <p:cNvPr id="3" name="Content Placeholder 2"/>
          <p:cNvSpPr>
            <a:spLocks noGrp="1"/>
          </p:cNvSpPr>
          <p:nvPr>
            <p:ph idx="1"/>
          </p:nvPr>
        </p:nvSpPr>
        <p:spPr/>
        <p:txBody>
          <a:bodyPr/>
          <a:lstStyle/>
          <a:p>
            <a:pPr lvl="0"/>
            <a:r>
              <a:rPr lang="en-US" dirty="0">
                <a:hlinkClick r:id="rId5"/>
              </a:rPr>
              <a:t>peba.sc.gov</a:t>
            </a:r>
            <a:r>
              <a:rPr lang="en-US" dirty="0"/>
              <a:t>: </a:t>
            </a:r>
          </a:p>
          <a:p>
            <a:pPr lvl="1"/>
            <a:r>
              <a:rPr lang="en-US" i="1" dirty="0">
                <a:hlinkClick r:id="rId6"/>
              </a:rPr>
              <a:t>Be Aware and Prepare</a:t>
            </a:r>
            <a:r>
              <a:rPr lang="en-US" dirty="0"/>
              <a:t>: Presentations and videos for retirement awareness and planning basics.</a:t>
            </a:r>
          </a:p>
          <a:p>
            <a:pPr lvl="1"/>
            <a:r>
              <a:rPr lang="en-US" dirty="0">
                <a:hlinkClick r:id="rId7"/>
              </a:rPr>
              <a:t>Retirement plan member handbooks</a:t>
            </a:r>
            <a:r>
              <a:rPr lang="en-US" dirty="0"/>
              <a:t>: Details about your plan and its benefits.</a:t>
            </a:r>
          </a:p>
          <a:p>
            <a:pPr lvl="1"/>
            <a:r>
              <a:rPr lang="en-US" i="1" dirty="0">
                <a:hlinkClick r:id="rId8"/>
              </a:rPr>
              <a:t>Navigating Your Benefits</a:t>
            </a:r>
            <a:r>
              <a:rPr lang="en-US" dirty="0"/>
              <a:t>: Simple explanations of insurance and retirement benefits.</a:t>
            </a:r>
          </a:p>
          <a:p>
            <a:pPr lvl="1"/>
            <a:r>
              <a:rPr lang="en-US" dirty="0">
                <a:hlinkClick r:id="rId7"/>
              </a:rPr>
              <a:t>Life event checklists</a:t>
            </a:r>
            <a:r>
              <a:rPr lang="en-US" dirty="0"/>
              <a:t>: Materials to assist you during major life events such as marriage or retirement. </a:t>
            </a:r>
          </a:p>
          <a:p>
            <a:pPr lvl="1"/>
            <a:r>
              <a:rPr lang="en-US" dirty="0">
                <a:hlinkClick r:id="rId9"/>
              </a:rPr>
              <a:t>PEBA TV</a:t>
            </a:r>
            <a:r>
              <a:rPr lang="en-US" dirty="0"/>
              <a:t>: YouTube channel with even more videos available.</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46EFA622-8010-4C68-8161-C86AEE0D30D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2370338"/>
      </p:ext>
    </p:extLst>
  </p:cSld>
  <p:clrMapOvr>
    <a:masterClrMapping/>
  </p:clrMapOvr>
  <mc:AlternateContent xmlns:mc="http://schemas.openxmlformats.org/markup-compatibility/2006" xmlns:p14="http://schemas.microsoft.com/office/powerpoint/2010/main">
    <mc:Choice Requires="p14">
      <p:transition spd="slow" p14:dur="2000" advTm="12012"/>
    </mc:Choice>
    <mc:Fallback xmlns="">
      <p:transition spd="slow" advTm="12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6AD92-B1F2-4704-8D81-AAA367DF0A55}"/>
              </a:ext>
            </a:extLst>
          </p:cNvPr>
          <p:cNvSpPr>
            <a:spLocks noGrp="1"/>
          </p:cNvSpPr>
          <p:nvPr>
            <p:ph sz="half" idx="1"/>
          </p:nvPr>
        </p:nvSpPr>
        <p:spPr/>
        <p:txBody>
          <a:bodyPr>
            <a:normAutofit/>
          </a:bodyPr>
          <a:lstStyle/>
          <a:p>
            <a:r>
              <a:rPr lang="en-US" dirty="0"/>
              <a:t>To register for and use </a:t>
            </a:r>
            <a:br>
              <a:rPr lang="en-US" dirty="0"/>
            </a:br>
            <a:r>
              <a:rPr lang="en-US" dirty="0">
                <a:hlinkClick r:id="rId4"/>
              </a:rPr>
              <a:t>Member Access</a:t>
            </a:r>
            <a:r>
              <a:rPr lang="en-US" dirty="0"/>
              <a:t>, you </a:t>
            </a:r>
            <a:br>
              <a:rPr lang="en-US" dirty="0"/>
            </a:br>
            <a:r>
              <a:rPr lang="en-US" dirty="0"/>
              <a:t>will need:</a:t>
            </a:r>
          </a:p>
          <a:p>
            <a:pPr lvl="1"/>
            <a:r>
              <a:rPr lang="en-US" dirty="0"/>
              <a:t>Last name;</a:t>
            </a:r>
          </a:p>
          <a:p>
            <a:pPr lvl="1"/>
            <a:r>
              <a:rPr lang="en-US" dirty="0"/>
              <a:t>Social Security number;</a:t>
            </a:r>
          </a:p>
          <a:p>
            <a:pPr lvl="1"/>
            <a:r>
              <a:rPr lang="en-US" dirty="0"/>
              <a:t>Date of birth; and</a:t>
            </a:r>
          </a:p>
          <a:p>
            <a:pPr lvl="1"/>
            <a:r>
              <a:rPr lang="en-US" dirty="0"/>
              <a:t>A valid email address.</a:t>
            </a:r>
          </a:p>
          <a:p>
            <a:r>
              <a:rPr lang="en-US" i="1" dirty="0">
                <a:hlinkClick r:id="rId5"/>
              </a:rPr>
              <a:t>Setting up a New Member Access Account</a:t>
            </a:r>
            <a:r>
              <a:rPr lang="en-US" dirty="0"/>
              <a:t> flyer. </a:t>
            </a:r>
          </a:p>
        </p:txBody>
      </p:sp>
      <p:sp>
        <p:nvSpPr>
          <p:cNvPr id="4" name="Slide Number Placeholder 3">
            <a:extLst>
              <a:ext uri="{FF2B5EF4-FFF2-40B4-BE49-F238E27FC236}">
                <a16:creationId xmlns:a16="http://schemas.microsoft.com/office/drawing/2014/main" id="{CD2A4D22-A230-45F0-9E3E-E397DC7E9BEE}"/>
              </a:ext>
            </a:extLst>
          </p:cNvPr>
          <p:cNvSpPr>
            <a:spLocks noGrp="1"/>
          </p:cNvSpPr>
          <p:nvPr>
            <p:ph type="sldNum" sz="quarter" idx="12"/>
          </p:nvPr>
        </p:nvSpPr>
        <p:spPr/>
        <p:txBody>
          <a:bodyPr/>
          <a:lstStyle/>
          <a:p>
            <a:fld id="{28024367-D536-4F59-B2ED-0E7825EDA9AF}" type="slidenum">
              <a:rPr lang="en-US" smtClean="0"/>
              <a:pPr/>
              <a:t>3</a:t>
            </a:fld>
            <a:endParaRPr lang="en-US" dirty="0"/>
          </a:p>
        </p:txBody>
      </p:sp>
      <p:sp>
        <p:nvSpPr>
          <p:cNvPr id="5" name="Title 4">
            <a:extLst>
              <a:ext uri="{FF2B5EF4-FFF2-40B4-BE49-F238E27FC236}">
                <a16:creationId xmlns:a16="http://schemas.microsoft.com/office/drawing/2014/main" id="{C3042853-C8E6-49EC-AE93-335660E000C2}"/>
              </a:ext>
            </a:extLst>
          </p:cNvPr>
          <p:cNvSpPr>
            <a:spLocks noGrp="1"/>
          </p:cNvSpPr>
          <p:nvPr>
            <p:ph type="title"/>
          </p:nvPr>
        </p:nvSpPr>
        <p:spPr/>
        <p:txBody>
          <a:bodyPr/>
          <a:lstStyle/>
          <a:p>
            <a:r>
              <a:rPr lang="en-US"/>
              <a:t>Member Access</a:t>
            </a:r>
            <a:endParaRPr lang="en-US" dirty="0"/>
          </a:p>
        </p:txBody>
      </p:sp>
      <p:pic>
        <p:nvPicPr>
          <p:cNvPr id="8" name="Content Placeholder 7">
            <a:extLst>
              <a:ext uri="{FF2B5EF4-FFF2-40B4-BE49-F238E27FC236}">
                <a16:creationId xmlns:a16="http://schemas.microsoft.com/office/drawing/2014/main" id="{2B9577C7-E611-4E4C-95A5-7C726469B741}"/>
              </a:ext>
            </a:extLst>
          </p:cNvPr>
          <p:cNvPicPr>
            <a:picLocks noGrp="1" noChangeAspect="1"/>
          </p:cNvPicPr>
          <p:nvPr>
            <p:ph sz="half" idx="2"/>
          </p:nvPr>
        </p:nvPicPr>
        <p:blipFill rotWithShape="1">
          <a:blip r:embed="rId6"/>
          <a:srcRect l="62026" t="9678" r="12386" b="30750"/>
          <a:stretch/>
        </p:blipFill>
        <p:spPr>
          <a:xfrm>
            <a:off x="4800602" y="1261872"/>
            <a:ext cx="3880809" cy="2541007"/>
          </a:xfrm>
          <a:prstGeom prst="rect">
            <a:avLst/>
          </a:prstGeom>
          <a:effectLst>
            <a:outerShdw blurRad="50800" dist="38100" dir="2700000" algn="tl" rotWithShape="0">
              <a:prstClr val="black">
                <a:alpha val="40000"/>
              </a:prstClr>
            </a:outerShdw>
          </a:effectLst>
        </p:spPr>
      </p:pic>
      <p:pic>
        <p:nvPicPr>
          <p:cNvPr id="6" name="Audio 5">
            <a:hlinkClick r:id="" action="ppaction://media"/>
            <a:extLst>
              <a:ext uri="{FF2B5EF4-FFF2-40B4-BE49-F238E27FC236}">
                <a16:creationId xmlns:a16="http://schemas.microsoft.com/office/drawing/2014/main" id="{BFABD01D-4AAD-4CCB-92D5-81473FA3D6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2840497"/>
      </p:ext>
    </p:extLst>
  </p:cSld>
  <p:clrMapOvr>
    <a:masterClrMapping/>
  </p:clrMapOvr>
  <mc:AlternateContent xmlns:mc="http://schemas.openxmlformats.org/markup-compatibility/2006" xmlns:p14="http://schemas.microsoft.com/office/powerpoint/2010/main">
    <mc:Choice Requires="p14">
      <p:transition spd="slow" p14:dur="2000" advTm="16662"/>
    </mc:Choice>
    <mc:Fallback xmlns="">
      <p:transition spd="slow" advTm="16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Access features for SCRS, PORS members</a:t>
            </a:r>
          </a:p>
        </p:txBody>
      </p:sp>
      <p:sp>
        <p:nvSpPr>
          <p:cNvPr id="3" name="Content Placeholder 2"/>
          <p:cNvSpPr>
            <a:spLocks noGrp="1"/>
          </p:cNvSpPr>
          <p:nvPr>
            <p:ph idx="1"/>
          </p:nvPr>
        </p:nvSpPr>
        <p:spPr/>
        <p:txBody>
          <a:bodyPr/>
          <a:lstStyle/>
          <a:p>
            <a:r>
              <a:rPr lang="en-US" dirty="0"/>
              <a:t>View your account and service credit statement.</a:t>
            </a:r>
          </a:p>
          <a:p>
            <a:r>
              <a:rPr lang="en-US" dirty="0"/>
              <a:t>Review, designate and update your beneficiary designations.</a:t>
            </a:r>
          </a:p>
          <a:p>
            <a:r>
              <a:rPr lang="en-US" dirty="0"/>
              <a:t>Estimate your benefit amount.</a:t>
            </a:r>
          </a:p>
          <a:p>
            <a:r>
              <a:rPr lang="en-US" dirty="0"/>
              <a:t>Update your address and contact information.</a:t>
            </a:r>
          </a:p>
          <a:p>
            <a:r>
              <a:rPr lang="en-US" dirty="0"/>
              <a:t>Calculate service purchase cost estimate and submit service purchase request.</a:t>
            </a:r>
          </a:p>
          <a:p>
            <a:r>
              <a:rPr lang="en-US" dirty="0"/>
              <a:t>Apply for service retirement. </a:t>
            </a:r>
          </a:p>
          <a:p>
            <a:r>
              <a:rPr lang="en-US" dirty="0"/>
              <a:t>View </a:t>
            </a:r>
            <a:r>
              <a:rPr lang="en-US" i="1" dirty="0">
                <a:hlinkClick r:id="rId5"/>
              </a:rPr>
              <a:t>Manage your Retirement Account with Member Access</a:t>
            </a:r>
            <a:r>
              <a:rPr lang="en-US" dirty="0"/>
              <a:t> flyer.</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6" name="Audio 5">
            <a:hlinkClick r:id="" action="ppaction://media"/>
            <a:extLst>
              <a:ext uri="{FF2B5EF4-FFF2-40B4-BE49-F238E27FC236}">
                <a16:creationId xmlns:a16="http://schemas.microsoft.com/office/drawing/2014/main" id="{2BC8462F-723C-8CA7-B98F-2E33091333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87875714"/>
      </p:ext>
    </p:extLst>
  </p:cSld>
  <p:clrMapOvr>
    <a:masterClrMapping/>
  </p:clrMapOvr>
  <mc:AlternateContent xmlns:mc="http://schemas.openxmlformats.org/markup-compatibility/2006">
    <mc:Choice xmlns:p14="http://schemas.microsoft.com/office/powerpoint/2010/main" Requires="p14">
      <p:transition spd="slow" p14:dur="2000" advTm="25686"/>
    </mc:Choice>
    <mc:Fallback>
      <p:transition spd="slow" advTm="25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Access features for State ORP participants</a:t>
            </a:r>
          </a:p>
        </p:txBody>
      </p:sp>
      <p:sp>
        <p:nvSpPr>
          <p:cNvPr id="3" name="Content Placeholder 2"/>
          <p:cNvSpPr>
            <a:spLocks noGrp="1"/>
          </p:cNvSpPr>
          <p:nvPr>
            <p:ph idx="1"/>
          </p:nvPr>
        </p:nvSpPr>
        <p:spPr/>
        <p:txBody>
          <a:bodyPr/>
          <a:lstStyle/>
          <a:p>
            <a:r>
              <a:rPr lang="en-US" dirty="0"/>
              <a:t>Link to your State ORP service provider’s website.</a:t>
            </a:r>
          </a:p>
          <a:p>
            <a:r>
              <a:rPr lang="en-US" dirty="0"/>
              <a:t>Review, designate and update your PEBA active member incidental death beneficiaries.</a:t>
            </a:r>
          </a:p>
          <a:p>
            <a:pPr lvl="1"/>
            <a:r>
              <a:rPr lang="en-US" dirty="0"/>
              <a:t>Beneficiaries for your State ORP account balance are separate and must be designated with your chosen service provider. </a:t>
            </a:r>
          </a:p>
          <a:p>
            <a:r>
              <a:rPr lang="en-US" dirty="0"/>
              <a:t>Update your address and contact information with PEBA.</a:t>
            </a:r>
          </a:p>
          <a:p>
            <a:pPr lvl="1"/>
            <a:r>
              <a:rPr lang="en-US" dirty="0"/>
              <a:t>Must update this information separately with your service provider. (see </a:t>
            </a:r>
            <a:r>
              <a:rPr lang="en-US" i="1" dirty="0">
                <a:hlinkClick r:id="rId5"/>
              </a:rPr>
              <a:t>Changing your information with your service provider</a:t>
            </a:r>
            <a:r>
              <a:rPr lang="en-US" dirty="0">
                <a:hlinkClick r:id="rId5"/>
              </a:rPr>
              <a:t> </a:t>
            </a:r>
            <a:r>
              <a:rPr lang="en-US" dirty="0"/>
              <a:t>flyer).</a:t>
            </a:r>
          </a:p>
          <a:p>
            <a:r>
              <a:rPr lang="en-US" dirty="0"/>
              <a:t>Receive messages regarding State ORP open enrollment period (January 1 through March 1).</a:t>
            </a:r>
          </a:p>
          <a:p>
            <a:pPr lvl="1"/>
            <a:r>
              <a:rPr lang="en-US" dirty="0"/>
              <a:t>Change your State ORP service provider.</a:t>
            </a:r>
          </a:p>
          <a:p>
            <a:pPr lvl="1"/>
            <a:r>
              <a:rPr lang="en-US" dirty="0"/>
              <a:t>Make an irrevocable election to switch to SCRS, if eligible.</a:t>
            </a:r>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9DEF4CC9-509D-0DBD-07FA-4ECB0F4792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06863771"/>
      </p:ext>
    </p:extLst>
  </p:cSld>
  <p:clrMapOvr>
    <a:masterClrMapping/>
  </p:clrMapOvr>
  <mc:AlternateContent xmlns:mc="http://schemas.openxmlformats.org/markup-compatibility/2006">
    <mc:Choice xmlns:p14="http://schemas.microsoft.com/office/powerpoint/2010/main" Requires="p14">
      <p:transition spd="slow" p14:dur="2000" advTm="43526"/>
    </mc:Choice>
    <mc:Fallback>
      <p:transition spd="slow" advTm="43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8630</TotalTime>
  <Words>312</Words>
  <Application>Microsoft Office PowerPoint</Application>
  <PresentationFormat>On-screen Show (4:3)</PresentationFormat>
  <Paragraphs>43</Paragraphs>
  <Slides>7</Slides>
  <Notes>3</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Resources</vt:lpstr>
      <vt:lpstr>PEBA website</vt:lpstr>
      <vt:lpstr>Member Access</vt:lpstr>
      <vt:lpstr>Member Access features for SCRS, PORS members</vt:lpstr>
      <vt:lpstr>Member Access features for State ORP participants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Timothy Diamond</cp:lastModifiedBy>
  <cp:revision>85</cp:revision>
  <cp:lastPrinted>2019-12-11T18:59:44Z</cp:lastPrinted>
  <dcterms:created xsi:type="dcterms:W3CDTF">2020-02-04T21:24:40Z</dcterms:created>
  <dcterms:modified xsi:type="dcterms:W3CDTF">2023-05-30T19:58:11Z</dcterms:modified>
</cp:coreProperties>
</file>