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68" r:id="rId2"/>
    <p:sldId id="269" r:id="rId3"/>
    <p:sldId id="298" r:id="rId4"/>
    <p:sldId id="299" r:id="rId5"/>
    <p:sldId id="320" r:id="rId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 id="2" name="Kimberley Munteanu" initials="KM" lastIdx="1" clrIdx="1">
    <p:extLst>
      <p:ext uri="{19B8F6BF-5375-455C-9EA6-DF929625EA0E}">
        <p15:presenceInfo xmlns:p15="http://schemas.microsoft.com/office/powerpoint/2012/main" userId="S::rmuntk@peba.sc.gov::6b1f4e66-74aa-4757-aaa1-82cdec2b5630" providerId="AD"/>
      </p:ext>
    </p:extLst>
  </p:cmAuthor>
  <p:cmAuthor id="3" name="Jennifer S. Dolder" initials="JSD" lastIdx="1" clrIdx="2">
    <p:extLst>
      <p:ext uri="{19B8F6BF-5375-455C-9EA6-DF929625EA0E}">
        <p15:presenceInfo xmlns:p15="http://schemas.microsoft.com/office/powerpoint/2012/main" userId="S::rdoldj@peba.sc.gov::adc8f237-6518-4fda-a594-f6aaccffabfd" providerId="AD"/>
      </p:ext>
    </p:extLst>
  </p:cmAuthor>
  <p:cmAuthor id="4" name="Jessica Moak" initials="JM" lastIdx="2" clrIdx="3">
    <p:extLst>
      <p:ext uri="{19B8F6BF-5375-455C-9EA6-DF929625EA0E}">
        <p15:presenceInfo xmlns:p15="http://schemas.microsoft.com/office/powerpoint/2012/main" userId="S::rmoakj@peba.sc.gov::aefcb452-2607-4fbc-8c60-dfa075c160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652" autoAdjust="0"/>
  </p:normalViewPr>
  <p:slideViewPr>
    <p:cSldViewPr snapToGrid="0">
      <p:cViewPr varScale="1">
        <p:scale>
          <a:sx n="77" d="100"/>
          <a:sy n="77" d="100"/>
        </p:scale>
        <p:origin x="1298" y="58"/>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mtClean="0"/>
              <a:t>‹#›</a:t>
            </a:fld>
            <a:endParaRPr lang="en-US"/>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4/24/2023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hyperlink" Target="https://www.instagram.com/s.c.peba/"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7.png"/><Relationship Id="rId10" Type="http://schemas.openxmlformats.org/officeDocument/2006/relationships/hyperlink" Target="http://www.youtube.com/c/pebatv" TargetMode="External"/><Relationship Id="rId4" Type="http://schemas.openxmlformats.org/officeDocument/2006/relationships/image" Target="../media/image6.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tx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tx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tx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pic>
        <p:nvPicPr>
          <p:cNvPr id="21" name="Picture 20">
            <a:extLst>
              <a:ext uri="{FF2B5EF4-FFF2-40B4-BE49-F238E27FC236}">
                <a16:creationId xmlns:a16="http://schemas.microsoft.com/office/drawing/2014/main" id="{B970E957-0244-46AF-A3F5-62854683B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2" name="Picture 21">
            <a:extLst>
              <a:ext uri="{FF2B5EF4-FFF2-40B4-BE49-F238E27FC236}">
                <a16:creationId xmlns:a16="http://schemas.microsoft.com/office/drawing/2014/main" id="{A1B82644-45E2-4AE1-A011-905548B029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3" name="Picture 22">
            <a:extLst>
              <a:ext uri="{FF2B5EF4-FFF2-40B4-BE49-F238E27FC236}">
                <a16:creationId xmlns:a16="http://schemas.microsoft.com/office/drawing/2014/main" id="{5B5774FA-A45D-4143-8804-3CB97C8485F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25" name="Picture 24">
            <a:extLst>
              <a:ext uri="{FF2B5EF4-FFF2-40B4-BE49-F238E27FC236}">
                <a16:creationId xmlns:a16="http://schemas.microsoft.com/office/drawing/2014/main" id="{6660477D-E0E8-4212-BED5-97F299F2A22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26" name="Picture 25">
            <a:extLst>
              <a:ext uri="{FF2B5EF4-FFF2-40B4-BE49-F238E27FC236}">
                <a16:creationId xmlns:a16="http://schemas.microsoft.com/office/drawing/2014/main" id="{8C4BDEE1-0818-49E8-9C7A-F7F1872150A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grpSp>
        <p:nvGrpSpPr>
          <p:cNvPr id="27" name="Group 26">
            <a:extLst>
              <a:ext uri="{FF2B5EF4-FFF2-40B4-BE49-F238E27FC236}">
                <a16:creationId xmlns:a16="http://schemas.microsoft.com/office/drawing/2014/main" id="{E6019BF6-FAAB-4AEF-A69B-99EE68479C9D}"/>
              </a:ext>
            </a:extLst>
          </p:cNvPr>
          <p:cNvGrpSpPr/>
          <p:nvPr userDrawn="1"/>
        </p:nvGrpSpPr>
        <p:grpSpPr>
          <a:xfrm>
            <a:off x="1085421" y="1305360"/>
            <a:ext cx="7253907" cy="2312807"/>
            <a:chOff x="1085421" y="957888"/>
            <a:chExt cx="7253907" cy="2312807"/>
          </a:xfrm>
        </p:grpSpPr>
        <p:sp>
          <p:nvSpPr>
            <p:cNvPr id="28" name="TextBox 27">
              <a:extLst>
                <a:ext uri="{FF2B5EF4-FFF2-40B4-BE49-F238E27FC236}">
                  <a16:creationId xmlns:a16="http://schemas.microsoft.com/office/drawing/2014/main" id="{F47ADC1F-4ACF-4663-AC59-C3C991A94418}"/>
                </a:ext>
              </a:extLst>
            </p:cNvPr>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29" name="TextBox 28">
              <a:extLst>
                <a:ext uri="{FF2B5EF4-FFF2-40B4-BE49-F238E27FC236}">
                  <a16:creationId xmlns:a16="http://schemas.microsoft.com/office/drawing/2014/main" id="{ED000DA9-ED64-4472-9354-93129B96C359}"/>
                </a:ext>
              </a:extLst>
            </p:cNvPr>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30" name="TextBox 29">
              <a:extLst>
                <a:ext uri="{FF2B5EF4-FFF2-40B4-BE49-F238E27FC236}">
                  <a16:creationId xmlns:a16="http://schemas.microsoft.com/office/drawing/2014/main" id="{412E202D-9924-45DA-B969-28CEDB11E15F}"/>
                </a:ext>
              </a:extLst>
            </p:cNvPr>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31" name="TextBox 30">
              <a:extLst>
                <a:ext uri="{FF2B5EF4-FFF2-40B4-BE49-F238E27FC236}">
                  <a16:creationId xmlns:a16="http://schemas.microsoft.com/office/drawing/2014/main" id="{D4B79800-E144-4CE2-8F38-FC69AA82284F}"/>
                </a:ext>
              </a:extLst>
            </p:cNvPr>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32" name="TextBox 31">
            <a:extLst>
              <a:ext uri="{FF2B5EF4-FFF2-40B4-BE49-F238E27FC236}">
                <a16:creationId xmlns:a16="http://schemas.microsoft.com/office/drawing/2014/main" id="{3C24AC55-8294-4E5F-B26D-5E12307CB6FB}"/>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9"/>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tx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0.png"/><Relationship Id="rId4" Type="http://schemas.openxmlformats.org/officeDocument/2006/relationships/hyperlink" Target="https://peba.sc.gov/publications"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hyperlink" Target="https://www.peba.sc.gov/form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A76B-F8C9-407A-9DC5-396A93772CF0}"/>
              </a:ext>
            </a:extLst>
          </p:cNvPr>
          <p:cNvSpPr>
            <a:spLocks noGrp="1"/>
          </p:cNvSpPr>
          <p:nvPr>
            <p:ph type="ctrTitle"/>
          </p:nvPr>
        </p:nvSpPr>
        <p:spPr/>
        <p:txBody>
          <a:bodyPr/>
          <a:lstStyle/>
          <a:p>
            <a:r>
              <a:rPr lang="en-US" dirty="0"/>
              <a:t>Disability retirement</a:t>
            </a:r>
          </a:p>
        </p:txBody>
      </p:sp>
      <p:sp>
        <p:nvSpPr>
          <p:cNvPr id="3" name="Subtitle 2">
            <a:extLst>
              <a:ext uri="{FF2B5EF4-FFF2-40B4-BE49-F238E27FC236}">
                <a16:creationId xmlns:a16="http://schemas.microsoft.com/office/drawing/2014/main" id="{90ACF85E-64A5-4C68-AF44-F5E54E32A1E1}"/>
              </a:ext>
            </a:extLst>
          </p:cNvPr>
          <p:cNvSpPr>
            <a:spLocks noGrp="1"/>
          </p:cNvSpPr>
          <p:nvPr>
            <p:ph type="subTitle" idx="1"/>
          </p:nvPr>
        </p:nvSpPr>
        <p:spPr/>
        <p:txBody>
          <a:bodyPr/>
          <a:lstStyle/>
          <a:p>
            <a:r>
              <a:rPr lang="en-US" dirty="0"/>
              <a:t>Retirement Orientation and Education</a:t>
            </a:r>
          </a:p>
          <a:p>
            <a:r>
              <a:rPr lang="en-US" dirty="0"/>
              <a:t>Fiscal year 2024</a:t>
            </a:r>
          </a:p>
        </p:txBody>
      </p:sp>
      <p:pic>
        <p:nvPicPr>
          <p:cNvPr id="4" name="Audio 3">
            <a:hlinkClick r:id="" action="ppaction://media"/>
            <a:extLst>
              <a:ext uri="{FF2B5EF4-FFF2-40B4-BE49-F238E27FC236}">
                <a16:creationId xmlns:a16="http://schemas.microsoft.com/office/drawing/2014/main" id="{63E346D1-CB6C-05E9-165C-B770DA43E39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55572160"/>
      </p:ext>
    </p:extLst>
  </p:cSld>
  <p:clrMapOvr>
    <a:masterClrMapping/>
  </p:clrMapOvr>
  <mc:AlternateContent xmlns:mc="http://schemas.openxmlformats.org/markup-compatibility/2006">
    <mc:Choice xmlns:p14="http://schemas.microsoft.com/office/powerpoint/2010/main" Requires="p14">
      <p:transition spd="slow" p14:dur="2000" advTm="11720"/>
    </mc:Choice>
    <mc:Fallback>
      <p:transition spd="slow" advTm="117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B800D1-29EC-44D3-9235-03076EE74D3E}"/>
              </a:ext>
            </a:extLst>
          </p:cNvPr>
          <p:cNvSpPr>
            <a:spLocks noGrp="1"/>
          </p:cNvSpPr>
          <p:nvPr>
            <p:ph type="title"/>
          </p:nvPr>
        </p:nvSpPr>
        <p:spPr/>
        <p:txBody>
          <a:bodyPr/>
          <a:lstStyle/>
          <a:p>
            <a:r>
              <a:rPr lang="en-US" dirty="0"/>
              <a:t>Intended audience</a:t>
            </a:r>
          </a:p>
        </p:txBody>
      </p:sp>
      <p:sp>
        <p:nvSpPr>
          <p:cNvPr id="7" name="Content Placeholder 6">
            <a:extLst>
              <a:ext uri="{FF2B5EF4-FFF2-40B4-BE49-F238E27FC236}">
                <a16:creationId xmlns:a16="http://schemas.microsoft.com/office/drawing/2014/main" id="{7D2C085C-2183-403C-A9B1-E0A95E1B4F0F}"/>
              </a:ext>
            </a:extLst>
          </p:cNvPr>
          <p:cNvSpPr>
            <a:spLocks noGrp="1"/>
          </p:cNvSpPr>
          <p:nvPr>
            <p:ph idx="1"/>
          </p:nvPr>
        </p:nvSpPr>
        <p:spPr/>
        <p:txBody>
          <a:bodyPr/>
          <a:lstStyle/>
          <a:p>
            <a:r>
              <a:rPr lang="en-US" dirty="0"/>
              <a:t>This presentation is focused on the eligibility requirements and plan provisions for Class Three members. Class Three members are those whose earned service began on or after July 1, 2012.</a:t>
            </a:r>
          </a:p>
          <a:p>
            <a:r>
              <a:rPr lang="en-US" dirty="0"/>
              <a:t>Class Two members, those whose earned service began before July 1, 2012, are encouraged to review our retirement publications at </a:t>
            </a:r>
            <a:r>
              <a:rPr lang="en-US" dirty="0">
                <a:hlinkClick r:id="rId4"/>
              </a:rPr>
              <a:t>peba.sc.gov/publications </a:t>
            </a:r>
            <a:r>
              <a:rPr lang="en-US" dirty="0"/>
              <a:t>for more information.</a:t>
            </a:r>
          </a:p>
        </p:txBody>
      </p:sp>
      <p:sp>
        <p:nvSpPr>
          <p:cNvPr id="4" name="Slide Number Placeholder 3"/>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2" name="Audio 1">
            <a:hlinkClick r:id="" action="ppaction://media"/>
            <a:extLst>
              <a:ext uri="{FF2B5EF4-FFF2-40B4-BE49-F238E27FC236}">
                <a16:creationId xmlns:a16="http://schemas.microsoft.com/office/drawing/2014/main" id="{FD978CFF-DCCB-5616-C99E-0C981CFA1D7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619600007"/>
      </p:ext>
    </p:extLst>
  </p:cSld>
  <p:clrMapOvr>
    <a:masterClrMapping/>
  </p:clrMapOvr>
  <mc:AlternateContent xmlns:mc="http://schemas.openxmlformats.org/markup-compatibility/2006">
    <mc:Choice xmlns:p14="http://schemas.microsoft.com/office/powerpoint/2010/main" Requires="p14">
      <p:transition spd="slow" p14:dur="2000" advTm="28563"/>
    </mc:Choice>
    <mc:Fallback>
      <p:transition spd="slow" advTm="285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50EF-3F9F-41AF-BE6B-8070CAC6C86E}"/>
              </a:ext>
            </a:extLst>
          </p:cNvPr>
          <p:cNvSpPr>
            <a:spLocks noGrp="1"/>
          </p:cNvSpPr>
          <p:nvPr>
            <p:ph type="title"/>
          </p:nvPr>
        </p:nvSpPr>
        <p:spPr/>
        <p:txBody>
          <a:bodyPr/>
          <a:lstStyle/>
          <a:p>
            <a:r>
              <a:rPr lang="en-US" dirty="0"/>
              <a:t>Disability retirement eligibility</a:t>
            </a:r>
          </a:p>
        </p:txBody>
      </p:sp>
      <p:sp>
        <p:nvSpPr>
          <p:cNvPr id="3" name="Content Placeholder 2">
            <a:extLst>
              <a:ext uri="{FF2B5EF4-FFF2-40B4-BE49-F238E27FC236}">
                <a16:creationId xmlns:a16="http://schemas.microsoft.com/office/drawing/2014/main" id="{F1F406DF-21D6-4E73-BBF3-B518702EC601}"/>
              </a:ext>
            </a:extLst>
          </p:cNvPr>
          <p:cNvSpPr>
            <a:spLocks noGrp="1"/>
          </p:cNvSpPr>
          <p:nvPr>
            <p:ph idx="1"/>
          </p:nvPr>
        </p:nvSpPr>
        <p:spPr/>
        <p:txBody>
          <a:bodyPr/>
          <a:lstStyle/>
          <a:p>
            <a:r>
              <a:rPr lang="en-US" dirty="0"/>
              <a:t>Must be in service with covered employer</a:t>
            </a:r>
            <a:r>
              <a:rPr lang="en-US" baseline="30000" dirty="0"/>
              <a:t>1</a:t>
            </a:r>
            <a:r>
              <a:rPr lang="en-US" dirty="0"/>
              <a:t>, meaning you:</a:t>
            </a:r>
          </a:p>
          <a:p>
            <a:pPr lvl="1"/>
            <a:r>
              <a:rPr lang="en-US" dirty="0"/>
              <a:t>Are not yet retired (or for SCRS, have not been retired for more than one year); and</a:t>
            </a:r>
          </a:p>
          <a:p>
            <a:pPr lvl="1"/>
            <a:r>
              <a:rPr lang="en-US" dirty="0"/>
              <a:t>Were on payroll less than one year ago.</a:t>
            </a:r>
          </a:p>
          <a:p>
            <a:r>
              <a:rPr lang="en-US" dirty="0"/>
              <a:t>Unless injury is job-related, you must have eight years of earned service.</a:t>
            </a:r>
          </a:p>
          <a:p>
            <a:endParaRPr lang="en-US" dirty="0"/>
          </a:p>
        </p:txBody>
      </p:sp>
      <p:sp>
        <p:nvSpPr>
          <p:cNvPr id="4" name="Slide Number Placeholder 3">
            <a:extLst>
              <a:ext uri="{FF2B5EF4-FFF2-40B4-BE49-F238E27FC236}">
                <a16:creationId xmlns:a16="http://schemas.microsoft.com/office/drawing/2014/main" id="{5503C1B7-2E7A-440A-BFDC-E24318BAB52A}"/>
              </a:ext>
            </a:extLst>
          </p:cNvPr>
          <p:cNvSpPr>
            <a:spLocks noGrp="1"/>
          </p:cNvSpPr>
          <p:nvPr>
            <p:ph type="sldNum" sz="quarter" idx="12"/>
          </p:nvPr>
        </p:nvSpPr>
        <p:spPr/>
        <p:txBody>
          <a:bodyPr/>
          <a:lstStyle/>
          <a:p>
            <a:fld id="{28024367-D536-4F59-B2ED-0E7825EDA9AF}" type="slidenum">
              <a:rPr lang="en-US" smtClean="0"/>
              <a:pPr/>
              <a:t>3</a:t>
            </a:fld>
            <a:endParaRPr lang="en-US" dirty="0"/>
          </a:p>
        </p:txBody>
      </p:sp>
      <p:sp>
        <p:nvSpPr>
          <p:cNvPr id="9" name="TextBox 8">
            <a:extLst>
              <a:ext uri="{FF2B5EF4-FFF2-40B4-BE49-F238E27FC236}">
                <a16:creationId xmlns:a16="http://schemas.microsoft.com/office/drawing/2014/main" id="{730F374B-9F0E-913B-E6EA-0C5C86647042}"/>
              </a:ext>
            </a:extLst>
          </p:cNvPr>
          <p:cNvSpPr txBox="1"/>
          <p:nvPr/>
        </p:nvSpPr>
        <p:spPr>
          <a:xfrm>
            <a:off x="457198" y="5972017"/>
            <a:ext cx="4572000" cy="246221"/>
          </a:xfrm>
          <a:prstGeom prst="rect">
            <a:avLst/>
          </a:prstGeom>
          <a:noFill/>
        </p:spPr>
        <p:txBody>
          <a:bodyPr wrap="square">
            <a:spAutoFit/>
          </a:bodyPr>
          <a:lstStyle/>
          <a:p>
            <a:r>
              <a:rPr lang="en-US" sz="1000" baseline="30000" dirty="0">
                <a:solidFill>
                  <a:schemeClr val="tx2"/>
                </a:solidFill>
              </a:rPr>
              <a:t>1</a:t>
            </a:r>
            <a:r>
              <a:rPr lang="en-US" sz="1000" dirty="0">
                <a:solidFill>
                  <a:schemeClr val="tx2"/>
                </a:solidFill>
              </a:rPr>
              <a:t>There is no disability protection available for State ORP participants.</a:t>
            </a:r>
          </a:p>
        </p:txBody>
      </p:sp>
      <p:pic>
        <p:nvPicPr>
          <p:cNvPr id="7" name="Audio 6">
            <a:hlinkClick r:id="" action="ppaction://media"/>
            <a:extLst>
              <a:ext uri="{FF2B5EF4-FFF2-40B4-BE49-F238E27FC236}">
                <a16:creationId xmlns:a16="http://schemas.microsoft.com/office/drawing/2014/main" id="{266FA3F6-3B11-E2B6-F3B9-B6414784AE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1145850695"/>
      </p:ext>
    </p:extLst>
  </p:cSld>
  <p:clrMapOvr>
    <a:masterClrMapping/>
  </p:clrMapOvr>
  <mc:AlternateContent xmlns:mc="http://schemas.openxmlformats.org/markup-compatibility/2006">
    <mc:Choice xmlns:p14="http://schemas.microsoft.com/office/powerpoint/2010/main" Requires="p14">
      <p:transition spd="slow" p14:dur="2000" advTm="55805"/>
    </mc:Choice>
    <mc:Fallback>
      <p:transition spd="slow" advTm="55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1F36C-6BB4-482D-AC6F-D0B03F388F23}"/>
              </a:ext>
            </a:extLst>
          </p:cNvPr>
          <p:cNvSpPr>
            <a:spLocks noGrp="1"/>
          </p:cNvSpPr>
          <p:nvPr>
            <p:ph type="title"/>
          </p:nvPr>
        </p:nvSpPr>
        <p:spPr/>
        <p:txBody>
          <a:bodyPr/>
          <a:lstStyle/>
          <a:p>
            <a:r>
              <a:rPr lang="en-US"/>
              <a:t>Applying for disability </a:t>
            </a:r>
            <a:r>
              <a:rPr lang="en-US" dirty="0"/>
              <a:t>retirement</a:t>
            </a:r>
          </a:p>
        </p:txBody>
      </p:sp>
      <p:sp>
        <p:nvSpPr>
          <p:cNvPr id="3" name="Content Placeholder 2">
            <a:extLst>
              <a:ext uri="{FF2B5EF4-FFF2-40B4-BE49-F238E27FC236}">
                <a16:creationId xmlns:a16="http://schemas.microsoft.com/office/drawing/2014/main" id="{4B246BCD-51E4-405D-BBB6-ADA2891D7341}"/>
              </a:ext>
            </a:extLst>
          </p:cNvPr>
          <p:cNvSpPr>
            <a:spLocks noGrp="1"/>
          </p:cNvSpPr>
          <p:nvPr>
            <p:ph idx="1"/>
          </p:nvPr>
        </p:nvSpPr>
        <p:spPr/>
        <p:txBody>
          <a:bodyPr/>
          <a:lstStyle/>
          <a:p>
            <a:r>
              <a:rPr lang="en-US" dirty="0"/>
              <a:t>Must apply within one year of date of termination from covered employer.</a:t>
            </a:r>
          </a:p>
          <a:p>
            <a:r>
              <a:rPr lang="en-US" dirty="0"/>
              <a:t>For SCRS, must be approved for a disability benefit by the Social Security Administration.</a:t>
            </a:r>
          </a:p>
          <a:p>
            <a:pPr lvl="1"/>
            <a:r>
              <a:rPr lang="en-US" dirty="0"/>
              <a:t>Do not wait for approval from the Social Security Administration to apply.</a:t>
            </a:r>
          </a:p>
          <a:p>
            <a:r>
              <a:rPr lang="en-US" dirty="0"/>
              <a:t>For PORS, must be found permanently disabled from performing your job duties by the PORS medical board comprised of three physicians.</a:t>
            </a:r>
          </a:p>
          <a:p>
            <a:r>
              <a:rPr lang="en-US" dirty="0"/>
              <a:t>You cannot apply for disability retirement in Member Access. </a:t>
            </a:r>
          </a:p>
          <a:p>
            <a:pPr lvl="1"/>
            <a:r>
              <a:rPr lang="en-US" dirty="0"/>
              <a:t>Find necessary forms at </a:t>
            </a:r>
            <a:r>
              <a:rPr lang="en-US" dirty="0">
                <a:hlinkClick r:id="rId4"/>
              </a:rPr>
              <a:t>peba.sc.gov/forms</a:t>
            </a:r>
            <a:r>
              <a:rPr lang="en-US" dirty="0"/>
              <a:t>.</a:t>
            </a:r>
          </a:p>
        </p:txBody>
      </p:sp>
      <p:sp>
        <p:nvSpPr>
          <p:cNvPr id="4" name="Slide Number Placeholder 3">
            <a:extLst>
              <a:ext uri="{FF2B5EF4-FFF2-40B4-BE49-F238E27FC236}">
                <a16:creationId xmlns:a16="http://schemas.microsoft.com/office/drawing/2014/main" id="{4988F311-96FD-40FE-8A7A-65C57EB58465}"/>
              </a:ext>
            </a:extLst>
          </p:cNvPr>
          <p:cNvSpPr>
            <a:spLocks noGrp="1"/>
          </p:cNvSpPr>
          <p:nvPr>
            <p:ph type="sldNum" sz="quarter" idx="12"/>
          </p:nvPr>
        </p:nvSpPr>
        <p:spPr/>
        <p:txBody>
          <a:bodyPr/>
          <a:lstStyle/>
          <a:p>
            <a:fld id="{28024367-D536-4F59-B2ED-0E7825EDA9AF}" type="slidenum">
              <a:rPr lang="en-US" smtClean="0"/>
              <a:pPr/>
              <a:t>4</a:t>
            </a:fld>
            <a:endParaRPr lang="en-US" dirty="0"/>
          </a:p>
        </p:txBody>
      </p:sp>
      <p:pic>
        <p:nvPicPr>
          <p:cNvPr id="9" name="Audio 8">
            <a:hlinkClick r:id="" action="ppaction://media"/>
            <a:extLst>
              <a:ext uri="{FF2B5EF4-FFF2-40B4-BE49-F238E27FC236}">
                <a16:creationId xmlns:a16="http://schemas.microsoft.com/office/drawing/2014/main" id="{96BF714E-FDA9-E95A-1C3B-09862A2DC18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40750" y="6254750"/>
            <a:ext cx="450850" cy="450850"/>
          </a:xfrm>
          <a:prstGeom prst="rect">
            <a:avLst/>
          </a:prstGeom>
        </p:spPr>
      </p:pic>
    </p:spTree>
    <p:extLst>
      <p:ext uri="{BB962C8B-B14F-4D97-AF65-F5344CB8AC3E}">
        <p14:creationId xmlns:p14="http://schemas.microsoft.com/office/powerpoint/2010/main" val="839620507"/>
      </p:ext>
    </p:extLst>
  </p:cSld>
  <p:clrMapOvr>
    <a:masterClrMapping/>
  </p:clrMapOvr>
  <mc:AlternateContent xmlns:mc="http://schemas.openxmlformats.org/markup-compatibility/2006">
    <mc:Choice xmlns:p14="http://schemas.microsoft.com/office/powerpoint/2010/main" Requires="p14">
      <p:transition spd="slow" p14:dur="2000" advTm="132469"/>
    </mc:Choice>
    <mc:Fallback>
      <p:transition spd="slow" advTm="1324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5</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35C8AF8-EA95-4116-89A6-556DDAF75D2D}" vid="{CAB7C80F-02D0-4CE3-8F43-EB73110B52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Template>
  <TotalTime>3347</TotalTime>
  <Words>241</Words>
  <Application>Microsoft Office PowerPoint</Application>
  <PresentationFormat>On-screen Show (4:3)</PresentationFormat>
  <Paragraphs>23</Paragraphs>
  <Slides>5</Slides>
  <Notes>0</Notes>
  <HiddenSlides>0</HiddenSlides>
  <MMClips>4</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Times New Roman</vt:lpstr>
      <vt:lpstr>Tw Cen MT Condensed</vt:lpstr>
      <vt:lpstr>Office Theme</vt:lpstr>
      <vt:lpstr>Disability retirement</vt:lpstr>
      <vt:lpstr>Intended audience</vt:lpstr>
      <vt:lpstr>Disability retirement eligibility</vt:lpstr>
      <vt:lpstr>Applying for disability retirement</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Retirement Orientation and Education</dc:title>
  <dc:creator>Heather H. Young</dc:creator>
  <cp:lastModifiedBy>Jennifer S. Dolder</cp:lastModifiedBy>
  <cp:revision>52</cp:revision>
  <cp:lastPrinted>2019-12-11T18:59:44Z</cp:lastPrinted>
  <dcterms:created xsi:type="dcterms:W3CDTF">2020-03-11T18:39:03Z</dcterms:created>
  <dcterms:modified xsi:type="dcterms:W3CDTF">2023-04-24T15:21:26Z</dcterms:modified>
</cp:coreProperties>
</file>