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8" r:id="rId2"/>
    <p:sldId id="269" r:id="rId3"/>
    <p:sldId id="355" r:id="rId4"/>
    <p:sldId id="342" r:id="rId5"/>
    <p:sldId id="347" r:id="rId6"/>
    <p:sldId id="410" r:id="rId7"/>
    <p:sldId id="344" r:id="rId8"/>
    <p:sldId id="320" r:id="rId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ssica Moak" initials="JM" lastIdx="2"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77" d="100"/>
          <a:sy n="77" d="100"/>
        </p:scale>
        <p:origin x="129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2"/>
                </a:solidFill>
              </a:rPr>
              <a:t>SCRS and State ORP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SCRS and State ORP</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BB70-4627-A97E-296996FA5183}"/>
              </c:ext>
            </c:extLst>
          </c:dPt>
          <c:dPt>
            <c:idx val="1"/>
            <c:bubble3D val="0"/>
            <c:spPr>
              <a:solidFill>
                <a:schemeClr val="tx1">
                  <a:alpha val="10000"/>
                </a:schemeClr>
              </a:solidFill>
              <a:ln w="19050">
                <a:solidFill>
                  <a:schemeClr val="lt1"/>
                </a:solidFill>
              </a:ln>
              <a:effectLst/>
            </c:spPr>
            <c:extLst>
              <c:ext xmlns:c16="http://schemas.microsoft.com/office/drawing/2014/chart" uri="{C3380CC4-5D6E-409C-BE32-E72D297353CC}">
                <c16:uniqueId val="{00000002-BB70-4627-A97E-296996FA5183}"/>
              </c:ext>
            </c:extLst>
          </c:dPt>
          <c:cat>
            <c:strRef>
              <c:f>Sheet1!$A$2:$A$3</c:f>
              <c:strCache>
                <c:ptCount val="2"/>
                <c:pt idx="0">
                  <c:v>Employee</c:v>
                </c:pt>
                <c:pt idx="1">
                  <c:v>Other</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0-BB70-4627-A97E-296996FA5183}"/>
            </c:ext>
          </c:extLst>
        </c:ser>
        <c:dLbls>
          <c:showLegendKey val="0"/>
          <c:showVal val="0"/>
          <c:showCatName val="0"/>
          <c:showSerName val="0"/>
          <c:showPercent val="0"/>
          <c:showBubbleSize val="0"/>
          <c:showLeaderLines val="1"/>
        </c:dLbls>
        <c:firstSliceAng val="25"/>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2"/>
                </a:solidFill>
              </a:rPr>
              <a:t>PORS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SCRS and State ORP</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D539-4402-8EB8-7540F6BFD243}"/>
              </c:ext>
            </c:extLst>
          </c:dPt>
          <c:dPt>
            <c:idx val="1"/>
            <c:bubble3D val="0"/>
            <c:spPr>
              <a:solidFill>
                <a:schemeClr val="tx1">
                  <a:alpha val="10000"/>
                </a:schemeClr>
              </a:solidFill>
              <a:ln w="19050">
                <a:solidFill>
                  <a:schemeClr val="lt1"/>
                </a:solidFill>
              </a:ln>
              <a:effectLst/>
            </c:spPr>
            <c:extLst>
              <c:ext xmlns:c16="http://schemas.microsoft.com/office/drawing/2014/chart" uri="{C3380CC4-5D6E-409C-BE32-E72D297353CC}">
                <c16:uniqueId val="{00000003-D539-4402-8EB8-7540F6BFD243}"/>
              </c:ext>
            </c:extLst>
          </c:dPt>
          <c:cat>
            <c:strRef>
              <c:f>Sheet1!$A$2:$A$3</c:f>
              <c:strCache>
                <c:ptCount val="2"/>
                <c:pt idx="0">
                  <c:v>Employee</c:v>
                </c:pt>
                <c:pt idx="1">
                  <c:v>Other</c:v>
                </c:pt>
              </c:strCache>
            </c:strRef>
          </c:cat>
          <c:val>
            <c:numRef>
              <c:f>Sheet1!$B$2:$B$3</c:f>
              <c:numCache>
                <c:formatCode>General</c:formatCode>
                <c:ptCount val="2"/>
                <c:pt idx="0">
                  <c:v>9.75</c:v>
                </c:pt>
                <c:pt idx="1">
                  <c:v>90.25</c:v>
                </c:pt>
              </c:numCache>
            </c:numRef>
          </c:val>
          <c:extLst>
            <c:ext xmlns:c16="http://schemas.microsoft.com/office/drawing/2014/chart" uri="{C3380CC4-5D6E-409C-BE32-E72D297353CC}">
              <c16:uniqueId val="{00000004-D539-4402-8EB8-7540F6BFD243}"/>
            </c:ext>
          </c:extLst>
        </c:ser>
        <c:dLbls>
          <c:showLegendKey val="0"/>
          <c:showVal val="0"/>
          <c:showCatName val="0"/>
          <c:showSerName val="0"/>
          <c:showPercent val="0"/>
          <c:showBubbleSize val="0"/>
          <c:showLeaderLines val="1"/>
        </c:dLbls>
        <c:firstSliceAng val="25"/>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4/24/2023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382907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C5A97-FE1B-4EFC-9C73-B1258035E011}" type="slidenum">
              <a:rPr lang="en-US" smtClean="0"/>
              <a:t>4</a:t>
            </a:fld>
            <a:endParaRPr lang="en-US"/>
          </a:p>
        </p:txBody>
      </p:sp>
    </p:spTree>
    <p:extLst>
      <p:ext uri="{BB962C8B-B14F-4D97-AF65-F5344CB8AC3E}">
        <p14:creationId xmlns:p14="http://schemas.microsoft.com/office/powerpoint/2010/main" val="3585124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instagram.com/s.c.peba/"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7.png"/><Relationship Id="rId10" Type="http://schemas.openxmlformats.org/officeDocument/2006/relationships/hyperlink" Target="http://www.youtube.com/c/pebatv" TargetMode="External"/><Relationship Id="rId4" Type="http://schemas.openxmlformats.org/officeDocument/2006/relationships/image" Target="../media/image6.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tx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tx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pic>
        <p:nvPicPr>
          <p:cNvPr id="21" name="Picture 20">
            <a:extLst>
              <a:ext uri="{FF2B5EF4-FFF2-40B4-BE49-F238E27FC236}">
                <a16:creationId xmlns:a16="http://schemas.microsoft.com/office/drawing/2014/main" id="{B970E957-0244-46AF-A3F5-62854683B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2" name="Picture 21">
            <a:extLst>
              <a:ext uri="{FF2B5EF4-FFF2-40B4-BE49-F238E27FC236}">
                <a16:creationId xmlns:a16="http://schemas.microsoft.com/office/drawing/2014/main" id="{A1B82644-45E2-4AE1-A011-905548B02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3" name="Picture 22">
            <a:extLst>
              <a:ext uri="{FF2B5EF4-FFF2-40B4-BE49-F238E27FC236}">
                <a16:creationId xmlns:a16="http://schemas.microsoft.com/office/drawing/2014/main" id="{5B5774FA-A45D-4143-8804-3CB97C848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25" name="Picture 24">
            <a:extLst>
              <a:ext uri="{FF2B5EF4-FFF2-40B4-BE49-F238E27FC236}">
                <a16:creationId xmlns:a16="http://schemas.microsoft.com/office/drawing/2014/main" id="{6660477D-E0E8-4212-BED5-97F299F2A2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26" name="Picture 25">
            <a:extLst>
              <a:ext uri="{FF2B5EF4-FFF2-40B4-BE49-F238E27FC236}">
                <a16:creationId xmlns:a16="http://schemas.microsoft.com/office/drawing/2014/main" id="{8C4BDEE1-0818-49E8-9C7A-F7F1872150A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grpSp>
        <p:nvGrpSpPr>
          <p:cNvPr id="27" name="Group 26">
            <a:extLst>
              <a:ext uri="{FF2B5EF4-FFF2-40B4-BE49-F238E27FC236}">
                <a16:creationId xmlns:a16="http://schemas.microsoft.com/office/drawing/2014/main" id="{E6019BF6-FAAB-4AEF-A69B-99EE68479C9D}"/>
              </a:ext>
            </a:extLst>
          </p:cNvPr>
          <p:cNvGrpSpPr/>
          <p:nvPr userDrawn="1"/>
        </p:nvGrpSpPr>
        <p:grpSpPr>
          <a:xfrm>
            <a:off x="1085421" y="1305360"/>
            <a:ext cx="7253907" cy="2312807"/>
            <a:chOff x="1085421" y="957888"/>
            <a:chExt cx="7253907" cy="2312807"/>
          </a:xfrm>
        </p:grpSpPr>
        <p:sp>
          <p:nvSpPr>
            <p:cNvPr id="28" name="TextBox 27">
              <a:extLst>
                <a:ext uri="{FF2B5EF4-FFF2-40B4-BE49-F238E27FC236}">
                  <a16:creationId xmlns:a16="http://schemas.microsoft.com/office/drawing/2014/main" id="{F47ADC1F-4ACF-4663-AC59-C3C991A94418}"/>
                </a:ext>
              </a:extLst>
            </p:cNvPr>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29" name="TextBox 28">
              <a:extLst>
                <a:ext uri="{FF2B5EF4-FFF2-40B4-BE49-F238E27FC236}">
                  <a16:creationId xmlns:a16="http://schemas.microsoft.com/office/drawing/2014/main" id="{ED000DA9-ED64-4472-9354-93129B96C359}"/>
                </a:ext>
              </a:extLst>
            </p:cNvPr>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30" name="TextBox 29">
              <a:extLst>
                <a:ext uri="{FF2B5EF4-FFF2-40B4-BE49-F238E27FC236}">
                  <a16:creationId xmlns:a16="http://schemas.microsoft.com/office/drawing/2014/main" id="{412E202D-9924-45DA-B969-28CEDB11E15F}"/>
                </a:ext>
              </a:extLst>
            </p:cNvPr>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31" name="TextBox 30">
              <a:extLst>
                <a:ext uri="{FF2B5EF4-FFF2-40B4-BE49-F238E27FC236}">
                  <a16:creationId xmlns:a16="http://schemas.microsoft.com/office/drawing/2014/main" id="{D4B79800-E144-4CE2-8F38-FC69AA82284F}"/>
                </a:ext>
              </a:extLst>
            </p:cNvPr>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32" name="TextBox 31">
            <a:extLst>
              <a:ext uri="{FF2B5EF4-FFF2-40B4-BE49-F238E27FC236}">
                <a16:creationId xmlns:a16="http://schemas.microsoft.com/office/drawing/2014/main" id="{3C24AC55-8294-4E5F-B26D-5E12307CB6FB}"/>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publication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0.png"/><Relationship Id="rId4" Type="http://schemas.openxmlformats.org/officeDocument/2006/relationships/hyperlink" Target="http://www.southcarolinadcp.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Retirement plan details</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Retirement Orientation and Education</a:t>
            </a:r>
          </a:p>
          <a:p>
            <a:r>
              <a:rPr lang="en-US" dirty="0"/>
              <a:t>Fiscal year 2024</a:t>
            </a:r>
          </a:p>
        </p:txBody>
      </p:sp>
      <p:pic>
        <p:nvPicPr>
          <p:cNvPr id="5" name="Audio 4">
            <a:hlinkClick r:id="" action="ppaction://media"/>
            <a:extLst>
              <a:ext uri="{FF2B5EF4-FFF2-40B4-BE49-F238E27FC236}">
                <a16:creationId xmlns:a16="http://schemas.microsoft.com/office/drawing/2014/main" id="{B4D5F8A3-ACC7-BB41-8B81-AEE618DBFD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855572160"/>
      </p:ext>
    </p:extLst>
  </p:cSld>
  <p:clrMapOvr>
    <a:masterClrMapping/>
  </p:clrMapOvr>
  <mc:AlternateContent xmlns:mc="http://schemas.openxmlformats.org/markup-compatibility/2006">
    <mc:Choice xmlns:p14="http://schemas.microsoft.com/office/powerpoint/2010/main" Requires="p14">
      <p:transition spd="slow" p14:dur="2000" advTm="10041"/>
    </mc:Choice>
    <mc:Fallback>
      <p:transition spd="slow" advTm="10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800D1-29EC-44D3-9235-03076EE74D3E}"/>
              </a:ext>
            </a:extLst>
          </p:cNvPr>
          <p:cNvSpPr>
            <a:spLocks noGrp="1"/>
          </p:cNvSpPr>
          <p:nvPr>
            <p:ph type="title"/>
          </p:nvPr>
        </p:nvSpPr>
        <p:spPr/>
        <p:txBody>
          <a:bodyPr/>
          <a:lstStyle/>
          <a:p>
            <a:r>
              <a:rPr lang="en-US" dirty="0"/>
              <a:t>Intended audience</a:t>
            </a:r>
          </a:p>
        </p:txBody>
      </p:sp>
      <p:sp>
        <p:nvSpPr>
          <p:cNvPr id="7" name="Content Placeholder 6">
            <a:extLst>
              <a:ext uri="{FF2B5EF4-FFF2-40B4-BE49-F238E27FC236}">
                <a16:creationId xmlns:a16="http://schemas.microsoft.com/office/drawing/2014/main" id="{7D2C085C-2183-403C-A9B1-E0A95E1B4F0F}"/>
              </a:ext>
            </a:extLst>
          </p:cNvPr>
          <p:cNvSpPr>
            <a:spLocks noGrp="1"/>
          </p:cNvSpPr>
          <p:nvPr>
            <p:ph idx="1"/>
          </p:nvPr>
        </p:nvSpPr>
        <p:spPr/>
        <p:txBody>
          <a:bodyPr/>
          <a:lstStyle/>
          <a:p>
            <a:r>
              <a:rPr lang="en-US" dirty="0"/>
              <a:t>This presentation is focused on the eligibility requirements and plan provisions for Class Three members. Class Three members are those whose earned service began on or after July 1, 2012.</a:t>
            </a:r>
          </a:p>
          <a:p>
            <a:r>
              <a:rPr lang="en-US" dirty="0"/>
              <a:t>Class Two members, those whose earned service began before July 1, 2012, are encouraged to review our retirement publications at </a:t>
            </a:r>
            <a:r>
              <a:rPr lang="en-US" dirty="0">
                <a:hlinkClick r:id="rId4"/>
              </a:rPr>
              <a:t>peba.sc.gov/publications</a:t>
            </a:r>
            <a:r>
              <a:rPr lang="en-US" dirty="0"/>
              <a:t> for more information.</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2" name="Audio 1">
            <a:hlinkClick r:id="" action="ppaction://media"/>
            <a:extLst>
              <a:ext uri="{FF2B5EF4-FFF2-40B4-BE49-F238E27FC236}">
                <a16:creationId xmlns:a16="http://schemas.microsoft.com/office/drawing/2014/main" id="{381AA868-FA43-86AC-737F-540F54540D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19600007"/>
      </p:ext>
    </p:extLst>
  </p:cSld>
  <p:clrMapOvr>
    <a:masterClrMapping/>
  </p:clrMapOvr>
  <mc:AlternateContent xmlns:mc="http://schemas.openxmlformats.org/markup-compatibility/2006">
    <mc:Choice xmlns:p14="http://schemas.microsoft.com/office/powerpoint/2010/main" Requires="p14">
      <p:transition spd="slow" p14:dur="2000" advTm="25841"/>
    </mc:Choice>
    <mc:Fallback>
      <p:transition spd="slow" advTm="258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Retirement plans</a:t>
            </a:r>
            <a:endParaRPr lang="en-US" dirty="0"/>
          </a:p>
        </p:txBody>
      </p:sp>
      <p:sp>
        <p:nvSpPr>
          <p:cNvPr id="3" name="Content Placeholder 2"/>
          <p:cNvSpPr>
            <a:spLocks noGrp="1"/>
          </p:cNvSpPr>
          <p:nvPr>
            <p:ph idx="1"/>
          </p:nvPr>
        </p:nvSpPr>
        <p:spPr/>
        <p:txBody>
          <a:bodyPr/>
          <a:lstStyle/>
          <a:p>
            <a:pPr lvl="0"/>
            <a:r>
              <a:rPr lang="en-US" dirty="0"/>
              <a:t>Defined benefit plans:</a:t>
            </a:r>
          </a:p>
          <a:p>
            <a:pPr lvl="1"/>
            <a:r>
              <a:rPr lang="en-US" dirty="0"/>
              <a:t>South Carolina Retirement System (SCRS).</a:t>
            </a:r>
          </a:p>
          <a:p>
            <a:pPr lvl="1"/>
            <a:r>
              <a:rPr lang="en-US" dirty="0"/>
              <a:t>Police Officers Retirement System (PORS).</a:t>
            </a:r>
          </a:p>
          <a:p>
            <a:pPr lvl="1"/>
            <a:r>
              <a:rPr lang="en-US" dirty="0"/>
              <a:t>Offer lifetime retirement benefit, disability and death benefits.</a:t>
            </a:r>
          </a:p>
          <a:p>
            <a:pPr lvl="0"/>
            <a:r>
              <a:rPr lang="en-US" dirty="0"/>
              <a:t>Defined contribution plan:</a:t>
            </a:r>
          </a:p>
          <a:p>
            <a:pPr lvl="1"/>
            <a:r>
              <a:rPr lang="en-US" dirty="0"/>
              <a:t>State Optional Retirement Program (State ORP).</a:t>
            </a:r>
          </a:p>
          <a:p>
            <a:pPr lvl="1"/>
            <a:r>
              <a:rPr lang="en-US" dirty="0"/>
              <a:t>Benefit is balance in participant’s account.</a:t>
            </a:r>
          </a:p>
          <a:p>
            <a:pPr lvl="1"/>
            <a:r>
              <a:rPr lang="en-US" dirty="0"/>
              <a:t>Offers some death benefits.</a:t>
            </a:r>
          </a:p>
          <a:p>
            <a:pPr lvl="0"/>
            <a:r>
              <a:rPr lang="en-US" dirty="0"/>
              <a:t>Voluntary, supplemental retirement savings plans through the South Carolina Deferred Compensation Program. </a:t>
            </a:r>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6" name="Audio 5">
            <a:hlinkClick r:id="" action="ppaction://media"/>
            <a:extLst>
              <a:ext uri="{FF2B5EF4-FFF2-40B4-BE49-F238E27FC236}">
                <a16:creationId xmlns:a16="http://schemas.microsoft.com/office/drawing/2014/main" id="{14297A1D-8715-CF92-CB31-CD4A03563F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907442849"/>
      </p:ext>
    </p:extLst>
  </p:cSld>
  <p:clrMapOvr>
    <a:masterClrMapping/>
  </p:clrMapOvr>
  <mc:AlternateContent xmlns:mc="http://schemas.openxmlformats.org/markup-compatibility/2006">
    <mc:Choice xmlns:p14="http://schemas.microsoft.com/office/powerpoint/2010/main" Requires="p14">
      <p:transition spd="slow" p14:dur="2000" advTm="17252"/>
    </mc:Choice>
    <mc:Fallback>
      <p:transition spd="slow" advTm="17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3702-00E5-4BE5-BB6D-40EA8B6F6B6A}"/>
              </a:ext>
            </a:extLst>
          </p:cNvPr>
          <p:cNvSpPr>
            <a:spLocks noGrp="1"/>
          </p:cNvSpPr>
          <p:nvPr>
            <p:ph type="title"/>
          </p:nvPr>
        </p:nvSpPr>
        <p:spPr/>
        <p:txBody>
          <a:bodyPr/>
          <a:lstStyle/>
          <a:p>
            <a:r>
              <a:rPr lang="en-US" dirty="0"/>
              <a:t>PEBA’s defined benefit plans</a:t>
            </a:r>
          </a:p>
        </p:txBody>
      </p:sp>
      <p:sp>
        <p:nvSpPr>
          <p:cNvPr id="3" name="Content Placeholder 2">
            <a:extLst>
              <a:ext uri="{FF2B5EF4-FFF2-40B4-BE49-F238E27FC236}">
                <a16:creationId xmlns:a16="http://schemas.microsoft.com/office/drawing/2014/main" id="{27CB244C-2453-4C1B-96E3-FD67C966D621}"/>
              </a:ext>
            </a:extLst>
          </p:cNvPr>
          <p:cNvSpPr>
            <a:spLocks noGrp="1"/>
          </p:cNvSpPr>
          <p:nvPr>
            <p:ph idx="1"/>
          </p:nvPr>
        </p:nvSpPr>
        <p:spPr/>
        <p:txBody>
          <a:bodyPr/>
          <a:lstStyle/>
          <a:p>
            <a:r>
              <a:rPr lang="en-US" dirty="0"/>
              <a:t>SCRS and PORS are the two largest defined benefit plans administered by PEBA.</a:t>
            </a:r>
          </a:p>
          <a:p>
            <a:r>
              <a:rPr lang="en-US" dirty="0"/>
              <a:t>Plans bear the investment risk.</a:t>
            </a:r>
          </a:p>
          <a:p>
            <a:r>
              <a:rPr lang="en-US" dirty="0"/>
              <a:t>Provides a monthly service retirement benefit based on a formula; must meet eligibility requirements to receive retirement benefits.</a:t>
            </a:r>
          </a:p>
          <a:p>
            <a:r>
              <a:rPr lang="en-US" dirty="0"/>
              <a:t>Expect to receive about 50% of your preretirement income after reaching full service retirement eligibility if you choose maximum benefit option.</a:t>
            </a:r>
          </a:p>
          <a:p>
            <a:r>
              <a:rPr lang="en-US" dirty="0"/>
              <a:t>Work longer to increase your years of service credit.</a:t>
            </a:r>
          </a:p>
          <a:p>
            <a:r>
              <a:rPr lang="en-US" dirty="0"/>
              <a:t>Purchase service credit.</a:t>
            </a:r>
          </a:p>
        </p:txBody>
      </p:sp>
      <p:sp>
        <p:nvSpPr>
          <p:cNvPr id="4" name="Slide Number Placeholder 3">
            <a:extLst>
              <a:ext uri="{FF2B5EF4-FFF2-40B4-BE49-F238E27FC236}">
                <a16:creationId xmlns:a16="http://schemas.microsoft.com/office/drawing/2014/main" id="{0CD14B83-45F0-4B7F-BF5F-9B923B5D3429}"/>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8" name="Audio 7">
            <a:hlinkClick r:id="" action="ppaction://media"/>
            <a:extLst>
              <a:ext uri="{FF2B5EF4-FFF2-40B4-BE49-F238E27FC236}">
                <a16:creationId xmlns:a16="http://schemas.microsoft.com/office/drawing/2014/main" id="{77D122F6-E69B-5F3A-7138-125BA6BC7F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446579650"/>
      </p:ext>
    </p:extLst>
  </p:cSld>
  <p:clrMapOvr>
    <a:masterClrMapping/>
  </p:clrMapOvr>
  <mc:AlternateContent xmlns:mc="http://schemas.openxmlformats.org/markup-compatibility/2006">
    <mc:Choice xmlns:p14="http://schemas.microsoft.com/office/powerpoint/2010/main" Requires="p14">
      <p:transition spd="slow" p14:dur="2000" advTm="74241"/>
    </mc:Choice>
    <mc:Fallback>
      <p:transition spd="slow" advTm="74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458B-15D6-418A-B435-389F6C986F4D}"/>
              </a:ext>
            </a:extLst>
          </p:cNvPr>
          <p:cNvSpPr>
            <a:spLocks noGrp="1"/>
          </p:cNvSpPr>
          <p:nvPr>
            <p:ph type="title"/>
          </p:nvPr>
        </p:nvSpPr>
        <p:spPr/>
        <p:txBody>
          <a:bodyPr/>
          <a:lstStyle/>
          <a:p>
            <a:r>
              <a:rPr lang="en-US" dirty="0"/>
              <a:t>PEBA’s defined contribution plan</a:t>
            </a:r>
          </a:p>
        </p:txBody>
      </p:sp>
      <p:sp>
        <p:nvSpPr>
          <p:cNvPr id="3" name="Content Placeholder 2">
            <a:extLst>
              <a:ext uri="{FF2B5EF4-FFF2-40B4-BE49-F238E27FC236}">
                <a16:creationId xmlns:a16="http://schemas.microsoft.com/office/drawing/2014/main" id="{677631D3-9FD9-472B-95B5-7BA77F6C8968}"/>
              </a:ext>
            </a:extLst>
          </p:cNvPr>
          <p:cNvSpPr>
            <a:spLocks noGrp="1"/>
          </p:cNvSpPr>
          <p:nvPr>
            <p:ph idx="1"/>
          </p:nvPr>
        </p:nvSpPr>
        <p:spPr/>
        <p:txBody>
          <a:bodyPr/>
          <a:lstStyle/>
          <a:p>
            <a:r>
              <a:rPr lang="en-US" dirty="0"/>
              <a:t>State ORP is a 401(a) defined contribution plan.</a:t>
            </a:r>
          </a:p>
          <a:p>
            <a:r>
              <a:rPr lang="en-US" dirty="0"/>
              <a:t>Alternative to SCRS for some employees.</a:t>
            </a:r>
          </a:p>
          <a:p>
            <a:r>
              <a:rPr lang="en-US" dirty="0"/>
              <a:t>Employer contributes 5% to your account with your selected service provider.</a:t>
            </a:r>
          </a:p>
          <a:p>
            <a:r>
              <a:rPr lang="en-US" dirty="0"/>
              <a:t>Benefit is based on accumulated account balance.</a:t>
            </a:r>
          </a:p>
          <a:p>
            <a:pPr lvl="1"/>
            <a:r>
              <a:rPr lang="en-US" dirty="0"/>
              <a:t>Any fees, distributions, and investment gains or losses will affect this balance.</a:t>
            </a:r>
          </a:p>
          <a:p>
            <a:r>
              <a:rPr lang="en-US" dirty="0"/>
              <a:t>Eligible for distribution at termination from all covered employment or after age 59½.</a:t>
            </a:r>
          </a:p>
          <a:p>
            <a:r>
              <a:rPr lang="en-US" dirty="0"/>
              <a:t>Employee assumes investment and longevity risk.</a:t>
            </a:r>
          </a:p>
        </p:txBody>
      </p:sp>
      <p:sp>
        <p:nvSpPr>
          <p:cNvPr id="4" name="Slide Number Placeholder 3">
            <a:extLst>
              <a:ext uri="{FF2B5EF4-FFF2-40B4-BE49-F238E27FC236}">
                <a16:creationId xmlns:a16="http://schemas.microsoft.com/office/drawing/2014/main" id="{A5DBE1A6-5CAF-495C-B065-A5A27ABFD966}"/>
              </a:ext>
            </a:extLst>
          </p:cNvPr>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5" name="Audio 4">
            <a:hlinkClick r:id="" action="ppaction://media"/>
            <a:extLst>
              <a:ext uri="{FF2B5EF4-FFF2-40B4-BE49-F238E27FC236}">
                <a16:creationId xmlns:a16="http://schemas.microsoft.com/office/drawing/2014/main" id="{0DFE7B77-7E48-714A-5033-D0A81B31B4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49521649"/>
      </p:ext>
    </p:extLst>
  </p:cSld>
  <p:clrMapOvr>
    <a:masterClrMapping/>
  </p:clrMapOvr>
  <mc:AlternateContent xmlns:mc="http://schemas.openxmlformats.org/markup-compatibility/2006">
    <mc:Choice xmlns:p14="http://schemas.microsoft.com/office/powerpoint/2010/main" Requires="p14">
      <p:transition spd="slow" p14:dur="2000" advTm="96875"/>
    </mc:Choice>
    <mc:Fallback>
      <p:transition spd="slow" advTm="96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4E769B5-4DC6-4F57-9331-B61EF2269FBB}"/>
              </a:ext>
            </a:extLst>
          </p:cNvPr>
          <p:cNvGraphicFramePr>
            <a:graphicFrameLocks noGrp="1"/>
          </p:cNvGraphicFramePr>
          <p:nvPr>
            <p:ph sz="half" idx="1"/>
            <p:extLst>
              <p:ext uri="{D42A27DB-BD31-4B8C-83A1-F6EECF244321}">
                <p14:modId xmlns:p14="http://schemas.microsoft.com/office/powerpoint/2010/main" val="1362006683"/>
              </p:ext>
            </p:extLst>
          </p:nvPr>
        </p:nvGraphicFramePr>
        <p:xfrm>
          <a:off x="457200" y="1262063"/>
          <a:ext cx="3886200" cy="502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7">
            <a:extLst>
              <a:ext uri="{FF2B5EF4-FFF2-40B4-BE49-F238E27FC236}">
                <a16:creationId xmlns:a16="http://schemas.microsoft.com/office/drawing/2014/main" id="{DD0CCCB5-FCFF-4CBC-BC7A-422AB8070B5B}"/>
              </a:ext>
            </a:extLst>
          </p:cNvPr>
          <p:cNvGraphicFramePr>
            <a:graphicFrameLocks noGrp="1"/>
          </p:cNvGraphicFramePr>
          <p:nvPr>
            <p:ph sz="half" idx="2"/>
            <p:extLst>
              <p:ext uri="{D42A27DB-BD31-4B8C-83A1-F6EECF244321}">
                <p14:modId xmlns:p14="http://schemas.microsoft.com/office/powerpoint/2010/main" val="1493395708"/>
              </p:ext>
            </p:extLst>
          </p:nvPr>
        </p:nvGraphicFramePr>
        <p:xfrm>
          <a:off x="4800600" y="1262063"/>
          <a:ext cx="3886200" cy="502920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BAF5FC6B-83A8-443E-9329-6E38A73EDD34}"/>
              </a:ext>
            </a:extLst>
          </p:cNvPr>
          <p:cNvSpPr>
            <a:spLocks noGrp="1"/>
          </p:cNvSpPr>
          <p:nvPr>
            <p:ph type="sldNum" sz="quarter" idx="12"/>
          </p:nvPr>
        </p:nvSpPr>
        <p:spPr/>
        <p:txBody>
          <a:bodyPr/>
          <a:lstStyle/>
          <a:p>
            <a:fld id="{28024367-D536-4F59-B2ED-0E7825EDA9AF}" type="slidenum">
              <a:rPr lang="en-US" smtClean="0"/>
              <a:pPr/>
              <a:t>6</a:t>
            </a:fld>
            <a:endParaRPr lang="en-US" dirty="0"/>
          </a:p>
        </p:txBody>
      </p:sp>
      <p:sp>
        <p:nvSpPr>
          <p:cNvPr id="5" name="Title 4">
            <a:extLst>
              <a:ext uri="{FF2B5EF4-FFF2-40B4-BE49-F238E27FC236}">
                <a16:creationId xmlns:a16="http://schemas.microsoft.com/office/drawing/2014/main" id="{8E2E80F9-E690-455B-8D42-A3B68520D687}"/>
              </a:ext>
            </a:extLst>
          </p:cNvPr>
          <p:cNvSpPr>
            <a:spLocks noGrp="1"/>
          </p:cNvSpPr>
          <p:nvPr>
            <p:ph type="title"/>
          </p:nvPr>
        </p:nvSpPr>
        <p:spPr/>
        <p:txBody>
          <a:bodyPr/>
          <a:lstStyle/>
          <a:p>
            <a:r>
              <a:rPr lang="en-US" dirty="0"/>
              <a:t>Employee contributions effective July 1, 2022</a:t>
            </a:r>
          </a:p>
        </p:txBody>
      </p:sp>
      <p:sp>
        <p:nvSpPr>
          <p:cNvPr id="14" name="Oval 13">
            <a:extLst>
              <a:ext uri="{FF2B5EF4-FFF2-40B4-BE49-F238E27FC236}">
                <a16:creationId xmlns:a16="http://schemas.microsoft.com/office/drawing/2014/main" id="{0F2E6D12-E953-49AF-ACCD-D29D2A571AEF}"/>
              </a:ext>
            </a:extLst>
          </p:cNvPr>
          <p:cNvSpPr>
            <a:spLocks noChangeAspect="1"/>
          </p:cNvSpPr>
          <p:nvPr/>
        </p:nvSpPr>
        <p:spPr>
          <a:xfrm>
            <a:off x="525779" y="2104318"/>
            <a:ext cx="3749040" cy="3749040"/>
          </a:xfrm>
          <a:prstGeom prst="ellipse">
            <a:avLst/>
          </a:prstGeom>
          <a:noFill/>
          <a:ln w="2222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5">
            <a:extLst>
              <a:ext uri="{FF2B5EF4-FFF2-40B4-BE49-F238E27FC236}">
                <a16:creationId xmlns:a16="http://schemas.microsoft.com/office/drawing/2014/main" id="{B5A74A5F-F90D-41EF-AEC6-89CC4A714CFF}"/>
              </a:ext>
            </a:extLst>
          </p:cNvPr>
          <p:cNvSpPr txBox="1">
            <a:spLocks/>
          </p:cNvSpPr>
          <p:nvPr/>
        </p:nvSpPr>
        <p:spPr>
          <a:xfrm>
            <a:off x="1410537" y="3496452"/>
            <a:ext cx="1979525" cy="10469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b="1" dirty="0">
                <a:solidFill>
                  <a:schemeClr val="tx1"/>
                </a:solidFill>
              </a:rPr>
              <a:t>9%</a:t>
            </a:r>
          </a:p>
        </p:txBody>
      </p:sp>
      <p:sp>
        <p:nvSpPr>
          <p:cNvPr id="19" name="Oval 18">
            <a:extLst>
              <a:ext uri="{FF2B5EF4-FFF2-40B4-BE49-F238E27FC236}">
                <a16:creationId xmlns:a16="http://schemas.microsoft.com/office/drawing/2014/main" id="{CE0B2E1D-DD7A-420A-94C7-BF9C9BF7E341}"/>
              </a:ext>
            </a:extLst>
          </p:cNvPr>
          <p:cNvSpPr>
            <a:spLocks noChangeAspect="1"/>
          </p:cNvSpPr>
          <p:nvPr/>
        </p:nvSpPr>
        <p:spPr>
          <a:xfrm>
            <a:off x="4869181" y="2104318"/>
            <a:ext cx="3749040" cy="3749040"/>
          </a:xfrm>
          <a:prstGeom prst="ellipse">
            <a:avLst/>
          </a:prstGeom>
          <a:noFill/>
          <a:ln w="2222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5">
            <a:extLst>
              <a:ext uri="{FF2B5EF4-FFF2-40B4-BE49-F238E27FC236}">
                <a16:creationId xmlns:a16="http://schemas.microsoft.com/office/drawing/2014/main" id="{6A952ABC-7B23-4304-896C-3D7D232FB197}"/>
              </a:ext>
            </a:extLst>
          </p:cNvPr>
          <p:cNvSpPr txBox="1">
            <a:spLocks/>
          </p:cNvSpPr>
          <p:nvPr/>
        </p:nvSpPr>
        <p:spPr>
          <a:xfrm>
            <a:off x="5753939" y="3496452"/>
            <a:ext cx="1979525" cy="10469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b="1" dirty="0">
                <a:solidFill>
                  <a:schemeClr val="tx1"/>
                </a:solidFill>
              </a:rPr>
              <a:t>9.75%</a:t>
            </a:r>
          </a:p>
        </p:txBody>
      </p:sp>
      <p:pic>
        <p:nvPicPr>
          <p:cNvPr id="3" name="Audio 2">
            <a:hlinkClick r:id="" action="ppaction://media"/>
            <a:extLst>
              <a:ext uri="{FF2B5EF4-FFF2-40B4-BE49-F238E27FC236}">
                <a16:creationId xmlns:a16="http://schemas.microsoft.com/office/drawing/2014/main" id="{AAD03004-AF2F-C6DB-8BE9-D5D948A7BE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459389898"/>
      </p:ext>
    </p:extLst>
  </p:cSld>
  <p:clrMapOvr>
    <a:masterClrMapping/>
  </p:clrMapOvr>
  <mc:AlternateContent xmlns:mc="http://schemas.openxmlformats.org/markup-compatibility/2006">
    <mc:Choice xmlns:p14="http://schemas.microsoft.com/office/powerpoint/2010/main" Requires="p14">
      <p:transition spd="slow" p14:dur="2000" advTm="24038"/>
    </mc:Choice>
    <mc:Fallback>
      <p:transition spd="slow" advTm="240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19E4-C33B-4AE2-A6E3-599A4FBF7E6B}"/>
              </a:ext>
            </a:extLst>
          </p:cNvPr>
          <p:cNvSpPr>
            <a:spLocks noGrp="1"/>
          </p:cNvSpPr>
          <p:nvPr>
            <p:ph type="title"/>
          </p:nvPr>
        </p:nvSpPr>
        <p:spPr/>
        <p:txBody>
          <a:bodyPr/>
          <a:lstStyle/>
          <a:p>
            <a:r>
              <a:rPr lang="en-US" dirty="0"/>
              <a:t>Deferred Compensation Program</a:t>
            </a:r>
          </a:p>
        </p:txBody>
      </p:sp>
      <p:sp>
        <p:nvSpPr>
          <p:cNvPr id="3" name="Content Placeholder 2">
            <a:extLst>
              <a:ext uri="{FF2B5EF4-FFF2-40B4-BE49-F238E27FC236}">
                <a16:creationId xmlns:a16="http://schemas.microsoft.com/office/drawing/2014/main" id="{CC8D1CD6-BAA4-4FE7-953C-54909BDD8EAF}"/>
              </a:ext>
            </a:extLst>
          </p:cNvPr>
          <p:cNvSpPr>
            <a:spLocks noGrp="1"/>
          </p:cNvSpPr>
          <p:nvPr>
            <p:ph idx="1"/>
          </p:nvPr>
        </p:nvSpPr>
        <p:spPr/>
        <p:txBody>
          <a:bodyPr/>
          <a:lstStyle/>
          <a:p>
            <a:r>
              <a:rPr lang="en-US" dirty="0"/>
              <a:t>A voluntary, supplemental defined contribution program to help employees save additional money for retirement.</a:t>
            </a:r>
          </a:p>
          <a:p>
            <a:r>
              <a:rPr lang="en-US" dirty="0"/>
              <a:t>Offers 401(k) and 457(b) plans.</a:t>
            </a:r>
          </a:p>
          <a:p>
            <a:r>
              <a:rPr lang="en-US" dirty="0"/>
              <a:t>Elect to contribute before-tax or choose the Roth option to make after-tax contributions.</a:t>
            </a:r>
          </a:p>
          <a:p>
            <a:r>
              <a:rPr lang="en-US" dirty="0"/>
              <a:t>Comparatively low fees.</a:t>
            </a:r>
          </a:p>
          <a:p>
            <a:r>
              <a:rPr lang="en-US" dirty="0"/>
              <a:t>Minimum contribution to each plan per pay period is $10.</a:t>
            </a:r>
          </a:p>
          <a:p>
            <a:r>
              <a:rPr lang="en-US" dirty="0"/>
              <a:t>Currently administered by Empower Retirement.</a:t>
            </a:r>
          </a:p>
          <a:p>
            <a:r>
              <a:rPr lang="en-US" dirty="0"/>
              <a:t>Access to local retirement plan advisors.</a:t>
            </a:r>
          </a:p>
          <a:p>
            <a:r>
              <a:rPr lang="en-US" dirty="0"/>
              <a:t>Many retirement planning tools available at </a:t>
            </a:r>
            <a:r>
              <a:rPr lang="en-US" dirty="0">
                <a:hlinkClick r:id="rId4"/>
              </a:rPr>
              <a:t>www.southcarolinadcp.com</a:t>
            </a:r>
            <a:r>
              <a:rPr lang="en-US" dirty="0"/>
              <a:t>.</a:t>
            </a:r>
          </a:p>
        </p:txBody>
      </p:sp>
      <p:sp>
        <p:nvSpPr>
          <p:cNvPr id="4" name="Slide Number Placeholder 3">
            <a:extLst>
              <a:ext uri="{FF2B5EF4-FFF2-40B4-BE49-F238E27FC236}">
                <a16:creationId xmlns:a16="http://schemas.microsoft.com/office/drawing/2014/main" id="{C43CA5CC-B06A-4B9E-B32D-6CF0F58912CA}"/>
              </a:ext>
            </a:extLst>
          </p:cNvPr>
          <p:cNvSpPr>
            <a:spLocks noGrp="1"/>
          </p:cNvSpPr>
          <p:nvPr>
            <p:ph type="sldNum" sz="quarter" idx="12"/>
          </p:nvPr>
        </p:nvSpPr>
        <p:spPr/>
        <p:txBody>
          <a:bodyPr/>
          <a:lstStyle/>
          <a:p>
            <a:fld id="{28024367-D536-4F59-B2ED-0E7825EDA9AF}" type="slidenum">
              <a:rPr lang="en-US" smtClean="0"/>
              <a:pPr/>
              <a:t>7</a:t>
            </a:fld>
            <a:endParaRPr lang="en-US" dirty="0"/>
          </a:p>
        </p:txBody>
      </p:sp>
      <p:pic>
        <p:nvPicPr>
          <p:cNvPr id="5" name="Audio 4">
            <a:hlinkClick r:id="" action="ppaction://media"/>
            <a:extLst>
              <a:ext uri="{FF2B5EF4-FFF2-40B4-BE49-F238E27FC236}">
                <a16:creationId xmlns:a16="http://schemas.microsoft.com/office/drawing/2014/main" id="{7C9FC169-5487-F538-12C2-A910142AB0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2126565535"/>
      </p:ext>
    </p:extLst>
  </p:cSld>
  <p:clrMapOvr>
    <a:masterClrMapping/>
  </p:clrMapOvr>
  <mc:AlternateContent xmlns:mc="http://schemas.openxmlformats.org/markup-compatibility/2006">
    <mc:Choice xmlns:p14="http://schemas.microsoft.com/office/powerpoint/2010/main" Requires="p14">
      <p:transition spd="slow" p14:dur="2000" advTm="22041"/>
    </mc:Choice>
    <mc:Fallback>
      <p:transition spd="slow" advTm="22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8</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35C8AF8-EA95-4116-89A6-556DDAF75D2D}" vid="{CAB7C80F-02D0-4CE3-8F43-EB73110B5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3321</TotalTime>
  <Words>419</Words>
  <Application>Microsoft Office PowerPoint</Application>
  <PresentationFormat>On-screen Show (4:3)</PresentationFormat>
  <Paragraphs>54</Paragraphs>
  <Slides>8</Slides>
  <Notes>2</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Tw Cen MT Condensed</vt:lpstr>
      <vt:lpstr>Office Theme</vt:lpstr>
      <vt:lpstr>Retirement plan details</vt:lpstr>
      <vt:lpstr>Intended audience</vt:lpstr>
      <vt:lpstr>Retirement plans</vt:lpstr>
      <vt:lpstr>PEBA’s defined benefit plans</vt:lpstr>
      <vt:lpstr>PEBA’s defined contribution plan</vt:lpstr>
      <vt:lpstr>Employee contributions effective July 1, 2022</vt:lpstr>
      <vt:lpstr>Deferred Compensation Program</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Orientation and Education</dc:title>
  <dc:creator>Heather H. Young</dc:creator>
  <cp:lastModifiedBy>Jennifer S. Dolder</cp:lastModifiedBy>
  <cp:revision>53</cp:revision>
  <cp:lastPrinted>2019-12-11T18:59:44Z</cp:lastPrinted>
  <dcterms:created xsi:type="dcterms:W3CDTF">2020-03-11T18:39:03Z</dcterms:created>
  <dcterms:modified xsi:type="dcterms:W3CDTF">2023-04-24T14:38:09Z</dcterms:modified>
</cp:coreProperties>
</file>