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68" r:id="rId3"/>
    <p:sldId id="259" r:id="rId4"/>
    <p:sldId id="271" r:id="rId5"/>
    <p:sldId id="315" r:id="rId6"/>
    <p:sldId id="321" r:id="rId7"/>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 lastIdx="3" clrIdx="0"/>
  <p:cmAuthor id="2" name="Michele Johnson" initials="" lastIdx="4" clrIdx="1"/>
  <p:cmAuthor id="3" name="Jessica Moak" initials="" lastIdx="9" clrIdx="2"/>
  <p:cmAuthor id="4" name="Jennifer S. Dolder" initials="JSD" lastIdx="1" clrIdx="3">
    <p:extLst>
      <p:ext uri="{19B8F6BF-5375-455C-9EA6-DF929625EA0E}">
        <p15:presenceInfo xmlns:p15="http://schemas.microsoft.com/office/powerpoint/2012/main" userId="S::rdoldj@peba.sc.gov::adc8f237-6518-4fda-a594-f6aaccffabfd" providerId="AD"/>
      </p:ext>
    </p:extLst>
  </p:cmAuthor>
  <p:cmAuthor id="5" name="Jessica Moak" initials="JM" lastIdx="1" clrIdx="4">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5652" autoAdjust="0"/>
  </p:normalViewPr>
  <p:slideViewPr>
    <p:cSldViewPr snapToGrid="0">
      <p:cViewPr varScale="1">
        <p:scale>
          <a:sx n="114" d="100"/>
          <a:sy n="114" d="100"/>
        </p:scale>
        <p:origin x="112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F9F677-DB34-4D83-B84D-12F753372492}"/>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6D00A1A-449F-4ECA-8878-2871B2BC13D9}"/>
              </a:ext>
            </a:extLst>
          </p:cNvPr>
          <p:cNvSpPr>
            <a:spLocks noGrp="1"/>
          </p:cNvSpPr>
          <p:nvPr>
            <p:ph type="dt" sz="quarter"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238AB438-238C-446F-8F13-B90EEBD359EF}" type="datetimeFigureOut">
              <a:rPr lang="en-US"/>
              <a:pPr>
                <a:defRPr/>
              </a:pPr>
              <a:t>12/12/2023</a:t>
            </a:fld>
            <a:endParaRPr lang="en-US"/>
          </a:p>
        </p:txBody>
      </p:sp>
      <p:sp>
        <p:nvSpPr>
          <p:cNvPr id="4" name="Footer Placeholder 3">
            <a:extLst>
              <a:ext uri="{FF2B5EF4-FFF2-40B4-BE49-F238E27FC236}">
                <a16:creationId xmlns:a16="http://schemas.microsoft.com/office/drawing/2014/main" id="{245A1D7B-C171-4FDA-BE9B-D7F0F080457A}"/>
              </a:ext>
            </a:extLst>
          </p:cNvPr>
          <p:cNvSpPr>
            <a:spLocks noGrp="1"/>
          </p:cNvSpPr>
          <p:nvPr>
            <p:ph type="ftr" sz="quarter" idx="2"/>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D6BEDB7-42D3-4812-9D2F-43C8FF0C7311}"/>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BF05C6FA-2A1D-45CA-BBE5-0197F5C836F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373A28-37A7-4216-8903-D64F2DDCCEBB}"/>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6488914-48D7-4EB9-AAA7-9A1F0066E890}"/>
              </a:ext>
            </a:extLst>
          </p:cNvPr>
          <p:cNvSpPr>
            <a:spLocks noGrp="1"/>
          </p:cNvSpPr>
          <p:nvPr>
            <p:ph type="dt"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35CAB0CE-8F24-438E-AE64-C370A1778A91}" type="datetimeFigureOut">
              <a:rPr lang="en-US"/>
              <a:pPr>
                <a:defRPr/>
              </a:pPr>
              <a:t>12/12/2023</a:t>
            </a:fld>
            <a:endParaRPr lang="en-US"/>
          </a:p>
        </p:txBody>
      </p:sp>
      <p:sp>
        <p:nvSpPr>
          <p:cNvPr id="4" name="Slide Image Placeholder 3">
            <a:extLst>
              <a:ext uri="{FF2B5EF4-FFF2-40B4-BE49-F238E27FC236}">
                <a16:creationId xmlns:a16="http://schemas.microsoft.com/office/drawing/2014/main" id="{A4528486-0D2B-43E1-9442-8EA2CF09ECA5}"/>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04C4AC7F-E772-44E4-AEAE-7102DCFC050A}"/>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4F104B-E52A-419C-AF10-9A94A3DE1517}"/>
              </a:ext>
            </a:extLst>
          </p:cNvPr>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681E463-EFCE-4CD5-91E6-CFBACA75CD4E}"/>
              </a:ext>
            </a:extLst>
          </p:cNvPr>
          <p:cNvSpPr>
            <a:spLocks noGrp="1"/>
          </p:cNvSpPr>
          <p:nvPr>
            <p:ph type="sldNum" sz="quarter" idx="5"/>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612D38E6-7067-476E-9727-0D2611581B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644286C-813C-43A4-9F66-6588654F2D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5920" y="2286000"/>
            <a:ext cx="6641869" cy="2286000"/>
          </a:xfrm>
        </p:spPr>
        <p:txBody>
          <a:bodyPr>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645920" y="4754880"/>
            <a:ext cx="6641869" cy="1463040"/>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7558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6EC1EC0-93B5-4FC7-86D9-3987B896D0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45920" y="1828800"/>
            <a:ext cx="6693408" cy="2286000"/>
          </a:xfrm>
        </p:spPr>
        <p:txBody>
          <a:bodyP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8" name="Subtitle 2"/>
          <p:cNvSpPr>
            <a:spLocks noGrp="1"/>
          </p:cNvSpPr>
          <p:nvPr>
            <p:ph type="subTitle" idx="13"/>
          </p:nvPr>
        </p:nvSpPr>
        <p:spPr>
          <a:xfrm>
            <a:off x="1645920" y="4297680"/>
            <a:ext cx="6693408" cy="1368398"/>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5">
            <a:extLst>
              <a:ext uri="{FF2B5EF4-FFF2-40B4-BE49-F238E27FC236}">
                <a16:creationId xmlns:a16="http://schemas.microsoft.com/office/drawing/2014/main" id="{67BB5F3B-2C7C-47D5-8EDC-8DA9FCF2BA80}"/>
              </a:ext>
            </a:extLst>
          </p:cNvPr>
          <p:cNvSpPr>
            <a:spLocks noGrp="1"/>
          </p:cNvSpPr>
          <p:nvPr>
            <p:ph type="sldNum" sz="quarter" idx="14"/>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474A796F-B81D-4C3E-976B-37C5067D3ED9}" type="slidenum">
              <a:rPr lang="en-US"/>
              <a:pPr>
                <a:defRPr/>
              </a:pPr>
              <a:t>‹#›</a:t>
            </a:fld>
            <a:endParaRPr lang="en-US" dirty="0"/>
          </a:p>
        </p:txBody>
      </p:sp>
    </p:spTree>
    <p:extLst>
      <p:ext uri="{BB962C8B-B14F-4D97-AF65-F5344CB8AC3E}">
        <p14:creationId xmlns:p14="http://schemas.microsoft.com/office/powerpoint/2010/main" val="283112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22D2B1B-1D44-4F45-9723-70E94B0727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9A7743E-F127-4543-B2F3-5B298867A98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C5477369-EDAE-4F71-BAA7-E9618375882C}" type="slidenum">
              <a:rPr lang="en-US"/>
              <a:pPr>
                <a:defRPr/>
              </a:pPr>
              <a:t>‹#›</a:t>
            </a:fld>
            <a:endParaRPr lang="en-US" dirty="0"/>
          </a:p>
        </p:txBody>
      </p:sp>
    </p:spTree>
    <p:extLst>
      <p:ext uri="{BB962C8B-B14F-4D97-AF65-F5344CB8AC3E}">
        <p14:creationId xmlns:p14="http://schemas.microsoft.com/office/powerpoint/2010/main" val="10078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F5C47865-F3D6-4155-B65E-76D2F7B680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0E909EA-66CC-45E1-837D-E50A42A253E4}"/>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71B5C42F-86BF-4820-AFC1-D6C4E0BB3518}" type="slidenum">
              <a:rPr lang="en-US"/>
              <a:pPr>
                <a:defRPr/>
              </a:pPr>
              <a:t>‹#›</a:t>
            </a:fld>
            <a:endParaRPr lang="en-US" dirty="0"/>
          </a:p>
        </p:txBody>
      </p:sp>
    </p:spTree>
    <p:extLst>
      <p:ext uri="{BB962C8B-B14F-4D97-AF65-F5344CB8AC3E}">
        <p14:creationId xmlns:p14="http://schemas.microsoft.com/office/powerpoint/2010/main" val="284000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1CA9646D-AA77-4F75-A7AD-1B34B1FCF6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97D36670-FA57-4D8B-B84F-79F4F96B115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E9B14E6-3FEE-425C-AD24-340B02433B04}" type="slidenum">
              <a:rPr lang="en-US"/>
              <a:pPr>
                <a:defRPr/>
              </a:pPr>
              <a:t>‹#›</a:t>
            </a:fld>
            <a:endParaRPr lang="en-US" dirty="0"/>
          </a:p>
        </p:txBody>
      </p:sp>
    </p:spTree>
    <p:extLst>
      <p:ext uri="{BB962C8B-B14F-4D97-AF65-F5344CB8AC3E}">
        <p14:creationId xmlns:p14="http://schemas.microsoft.com/office/powerpoint/2010/main" val="301348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9F14630-5B2B-46E8-8B8A-E9331902E52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27B8929A-BE9A-4465-BDF8-A69B3A04C5A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BC4E40C-AF75-46BB-8C51-05BA61AE9280}" type="slidenum">
              <a:rPr lang="en-US"/>
              <a:pPr>
                <a:defRPr/>
              </a:pPr>
              <a:t>‹#›</a:t>
            </a:fld>
            <a:endParaRPr lang="en-US" dirty="0"/>
          </a:p>
        </p:txBody>
      </p:sp>
    </p:spTree>
    <p:extLst>
      <p:ext uri="{BB962C8B-B14F-4D97-AF65-F5344CB8AC3E}">
        <p14:creationId xmlns:p14="http://schemas.microsoft.com/office/powerpoint/2010/main" val="280102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BB94A55-93A1-4102-8310-20A82D2A5A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7">
            <a:extLst>
              <a:ext uri="{FF2B5EF4-FFF2-40B4-BE49-F238E27FC236}">
                <a16:creationId xmlns:a16="http://schemas.microsoft.com/office/drawing/2014/main" id="{3000F7C3-40A8-430F-AEEC-48B57C882A68}"/>
              </a:ext>
            </a:extLst>
          </p:cNvPr>
          <p:cNvSpPr txBox="1">
            <a:spLocks noChangeArrowheads="1"/>
          </p:cNvSpPr>
          <p:nvPr userDrawn="1"/>
        </p:nvSpPr>
        <p:spPr bwMode="auto">
          <a:xfrm>
            <a:off x="457200" y="1262063"/>
            <a:ext cx="82296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Char char="•"/>
            </a:pPr>
            <a:r>
              <a:rPr lang="en-US" altLang="en-US" sz="2400">
                <a:solidFill>
                  <a:schemeClr val="tx2"/>
                </a:solidFill>
              </a:rPr>
              <a:t>Contact us:</a:t>
            </a:r>
          </a:p>
          <a:p>
            <a:pPr lvl="1" eaLnBrk="1" hangingPunct="1">
              <a:lnSpc>
                <a:spcPct val="90000"/>
              </a:lnSpc>
              <a:spcBef>
                <a:spcPts val="500"/>
              </a:spcBef>
              <a:buFont typeface="Arial" panose="020B0604020202020204" pitchFamily="34" charset="0"/>
              <a:buChar char="•"/>
            </a:pPr>
            <a:r>
              <a:rPr lang="en-US" altLang="en-US" sz="2000">
                <a:solidFill>
                  <a:schemeClr val="tx2"/>
                </a:solidFill>
                <a:hlinkClick r:id="rId3"/>
              </a:rPr>
              <a:t>peba.sc.gov/contact</a:t>
            </a:r>
            <a:r>
              <a:rPr lang="en-US" altLang="en-US" sz="2000">
                <a:solidFill>
                  <a:schemeClr val="tx2"/>
                </a:solidFill>
              </a:rPr>
              <a:t>. </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803.737.6800 or 888.260.9430.</a:t>
            </a:r>
          </a:p>
          <a:p>
            <a:pPr eaLnBrk="1" hangingPunct="1">
              <a:lnSpc>
                <a:spcPct val="90000"/>
              </a:lnSpc>
              <a:spcBef>
                <a:spcPts val="1000"/>
              </a:spcBef>
              <a:buFont typeface="Arial" panose="020B0604020202020204" pitchFamily="34" charset="0"/>
              <a:buChar char="•"/>
            </a:pPr>
            <a:r>
              <a:rPr lang="en-US" altLang="en-US" sz="2400">
                <a:solidFill>
                  <a:schemeClr val="tx2"/>
                </a:solidFill>
              </a:rPr>
              <a:t>Visit us:</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202 Arbor Lake Drive</a:t>
            </a:r>
            <a:br>
              <a:rPr lang="en-US" altLang="en-US" sz="2000">
                <a:solidFill>
                  <a:schemeClr val="tx2"/>
                </a:solidFill>
              </a:rPr>
            </a:br>
            <a:r>
              <a:rPr lang="en-US" altLang="en-US" sz="2000">
                <a:solidFill>
                  <a:schemeClr val="tx2"/>
                </a:solidFill>
              </a:rPr>
              <a:t>Columbia, SC 29223</a:t>
            </a:r>
          </a:p>
        </p:txBody>
      </p:sp>
      <p:sp>
        <p:nvSpPr>
          <p:cNvPr id="4" name="TextBox 8">
            <a:extLst>
              <a:ext uri="{FF2B5EF4-FFF2-40B4-BE49-F238E27FC236}">
                <a16:creationId xmlns:a16="http://schemas.microsoft.com/office/drawing/2014/main" id="{B34E1250-45F3-44CB-B9B1-A81C5BC09A1A}"/>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in touch with PEBA</a:t>
            </a:r>
          </a:p>
        </p:txBody>
      </p:sp>
      <p:sp>
        <p:nvSpPr>
          <p:cNvPr id="5" name="Slide Number Placeholder 5">
            <a:extLst>
              <a:ext uri="{FF2B5EF4-FFF2-40B4-BE49-F238E27FC236}">
                <a16:creationId xmlns:a16="http://schemas.microsoft.com/office/drawing/2014/main" id="{24864467-FD1F-4DDE-AE57-0E5AF1905E1D}"/>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538EEE8-0D8A-455D-8933-13D3031A5653}" type="slidenum">
              <a:rPr lang="en-US"/>
              <a:pPr>
                <a:defRPr/>
              </a:pPr>
              <a:t>‹#›</a:t>
            </a:fld>
            <a:endParaRPr lang="en-US" dirty="0"/>
          </a:p>
        </p:txBody>
      </p:sp>
    </p:spTree>
    <p:extLst>
      <p:ext uri="{BB962C8B-B14F-4D97-AF65-F5344CB8AC3E}">
        <p14:creationId xmlns:p14="http://schemas.microsoft.com/office/powerpoint/2010/main" val="328368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FE31A8CA-295C-4E67-B7E2-19B316BC54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46438"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F5CB24B9-6981-4F4F-AFE7-CC068E47CC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48025" y="2179638"/>
            <a:ext cx="547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6E928607-FE84-43F9-983D-E24D148EF1B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18757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37465AC0-5767-49B8-A0FB-2B5FB91E40C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7200"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91EBBDE5-265B-4C3C-8E29-C20A8E21DAB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 y="3113088"/>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1585B803-9C72-40D2-B655-0F8E21F40568}"/>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2">
            <a:extLst>
              <a:ext uri="{FF2B5EF4-FFF2-40B4-BE49-F238E27FC236}">
                <a16:creationId xmlns:a16="http://schemas.microsoft.com/office/drawing/2014/main" id="{3DBFAD33-51B4-47E5-B63F-504039CD9061}"/>
              </a:ext>
            </a:extLst>
          </p:cNvPr>
          <p:cNvGrpSpPr>
            <a:grpSpLocks/>
          </p:cNvGrpSpPr>
          <p:nvPr userDrawn="1"/>
        </p:nvGrpSpPr>
        <p:grpSpPr bwMode="auto">
          <a:xfrm>
            <a:off x="1085850" y="1304925"/>
            <a:ext cx="7253288" cy="2312988"/>
            <a:chOff x="1085421" y="957888"/>
            <a:chExt cx="7253907" cy="2312807"/>
          </a:xfrm>
        </p:grpSpPr>
        <p:sp>
          <p:nvSpPr>
            <p:cNvPr id="9" name="TextBox 13">
              <a:extLst>
                <a:ext uri="{FF2B5EF4-FFF2-40B4-BE49-F238E27FC236}">
                  <a16:creationId xmlns:a16="http://schemas.microsoft.com/office/drawing/2014/main" id="{D9CB5E32-1575-48A3-A324-F2C015866E01}"/>
                </a:ext>
              </a:extLst>
            </p:cNvPr>
            <p:cNvSpPr txBox="1">
              <a:spLocks noChangeArrowheads="1"/>
            </p:cNvSpPr>
            <p:nvPr userDrawn="1"/>
          </p:nvSpPr>
          <p:spPr bwMode="auto">
            <a:xfrm>
              <a:off x="1085421" y="1883460"/>
              <a:ext cx="1354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8"/>
                </a:rPr>
                <a:t>SCPEBA</a:t>
              </a:r>
              <a:endParaRPr lang="en-US" altLang="en-US" sz="2400"/>
            </a:p>
          </p:txBody>
        </p:sp>
        <p:sp>
          <p:nvSpPr>
            <p:cNvPr id="10" name="TextBox 14">
              <a:extLst>
                <a:ext uri="{FF2B5EF4-FFF2-40B4-BE49-F238E27FC236}">
                  <a16:creationId xmlns:a16="http://schemas.microsoft.com/office/drawing/2014/main" id="{FBE2F2A8-F40C-472C-B259-F5E7A7B0AA51}"/>
                </a:ext>
              </a:extLst>
            </p:cNvPr>
            <p:cNvSpPr txBox="1">
              <a:spLocks noChangeArrowheads="1"/>
            </p:cNvSpPr>
            <p:nvPr userDrawn="1"/>
          </p:nvSpPr>
          <p:spPr bwMode="auto">
            <a:xfrm>
              <a:off x="1085421" y="957888"/>
              <a:ext cx="2082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9"/>
                </a:rPr>
                <a:t>SCPEBA</a:t>
              </a:r>
              <a:endParaRPr lang="en-US" altLang="en-US" sz="2400"/>
            </a:p>
          </p:txBody>
        </p:sp>
        <p:sp>
          <p:nvSpPr>
            <p:cNvPr id="11" name="TextBox 15">
              <a:extLst>
                <a:ext uri="{FF2B5EF4-FFF2-40B4-BE49-F238E27FC236}">
                  <a16:creationId xmlns:a16="http://schemas.microsoft.com/office/drawing/2014/main" id="{CDCAEBE5-4D69-4E53-AEA9-431A5256AA65}"/>
                </a:ext>
              </a:extLst>
            </p:cNvPr>
            <p:cNvSpPr txBox="1">
              <a:spLocks noChangeArrowheads="1"/>
            </p:cNvSpPr>
            <p:nvPr userDrawn="1"/>
          </p:nvSpPr>
          <p:spPr bwMode="auto">
            <a:xfrm>
              <a:off x="3875393" y="1870070"/>
              <a:ext cx="157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0"/>
                </a:rPr>
                <a:t>PEBA TV</a:t>
              </a:r>
              <a:endParaRPr lang="en-US" altLang="en-US" sz="2400"/>
            </a:p>
          </p:txBody>
        </p:sp>
        <p:sp>
          <p:nvSpPr>
            <p:cNvPr id="12" name="TextBox 16">
              <a:extLst>
                <a:ext uri="{FF2B5EF4-FFF2-40B4-BE49-F238E27FC236}">
                  <a16:creationId xmlns:a16="http://schemas.microsoft.com/office/drawing/2014/main" id="{589FA593-CF12-4355-A58C-E7C05B54CE2E}"/>
                </a:ext>
              </a:extLst>
            </p:cNvPr>
            <p:cNvSpPr txBox="1">
              <a:spLocks noChangeArrowheads="1"/>
            </p:cNvSpPr>
            <p:nvPr userDrawn="1"/>
          </p:nvSpPr>
          <p:spPr bwMode="auto">
            <a:xfrm>
              <a:off x="1085421" y="2809030"/>
              <a:ext cx="72539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1"/>
                </a:rPr>
                <a:t>South Carolina Public Employee Benefit Authority</a:t>
              </a:r>
              <a:endParaRPr lang="en-US" altLang="en-US" sz="3600"/>
            </a:p>
          </p:txBody>
        </p:sp>
      </p:grpSp>
      <p:sp>
        <p:nvSpPr>
          <p:cNvPr id="13" name="TextBox 17">
            <a:extLst>
              <a:ext uri="{FF2B5EF4-FFF2-40B4-BE49-F238E27FC236}">
                <a16:creationId xmlns:a16="http://schemas.microsoft.com/office/drawing/2014/main" id="{A04E5682-543D-4489-94BF-32B282DC2935}"/>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social with PEBA</a:t>
            </a:r>
          </a:p>
        </p:txBody>
      </p:sp>
      <p:sp>
        <p:nvSpPr>
          <p:cNvPr id="14" name="TextBox 18">
            <a:extLst>
              <a:ext uri="{FF2B5EF4-FFF2-40B4-BE49-F238E27FC236}">
                <a16:creationId xmlns:a16="http://schemas.microsoft.com/office/drawing/2014/main" id="{F1C2CA33-AB97-449E-9FC7-CFF4E29BDEA3}"/>
              </a:ext>
            </a:extLst>
          </p:cNvPr>
          <p:cNvSpPr txBox="1">
            <a:spLocks noChangeArrowheads="1"/>
          </p:cNvSpPr>
          <p:nvPr userDrawn="1"/>
        </p:nvSpPr>
        <p:spPr bwMode="auto">
          <a:xfrm>
            <a:off x="3875088" y="1304925"/>
            <a:ext cx="1354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12"/>
              </a:rPr>
              <a:t>s.c.peba</a:t>
            </a:r>
            <a:endParaRPr lang="en-US" altLang="en-US" sz="2400"/>
          </a:p>
        </p:txBody>
      </p:sp>
      <p:sp>
        <p:nvSpPr>
          <p:cNvPr id="15" name="Slide Number Placeholder 5">
            <a:extLst>
              <a:ext uri="{FF2B5EF4-FFF2-40B4-BE49-F238E27FC236}">
                <a16:creationId xmlns:a16="http://schemas.microsoft.com/office/drawing/2014/main" id="{72E63266-0AB0-4CCF-9DB4-1EF25C87F7BC}"/>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8273F69-AF1E-458F-9EA1-2559C9C6D211}" type="slidenum">
              <a:rPr lang="en-US"/>
              <a:pPr>
                <a:defRPr/>
              </a:pPr>
              <a:t>‹#›</a:t>
            </a:fld>
            <a:endParaRPr lang="en-US" dirty="0"/>
          </a:p>
        </p:txBody>
      </p:sp>
    </p:spTree>
    <p:extLst>
      <p:ext uri="{BB962C8B-B14F-4D97-AF65-F5344CB8AC3E}">
        <p14:creationId xmlns:p14="http://schemas.microsoft.com/office/powerpoint/2010/main" val="206881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444E541A-31C9-4178-B340-F309D66479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7">
            <a:extLst>
              <a:ext uri="{FF2B5EF4-FFF2-40B4-BE49-F238E27FC236}">
                <a16:creationId xmlns:a16="http://schemas.microsoft.com/office/drawing/2014/main" id="{2C063012-4147-4AE9-B190-2B7941EE236A}"/>
              </a:ext>
            </a:extLst>
          </p:cNvPr>
          <p:cNvSpPr>
            <a:spLocks noChangeArrowheads="1"/>
          </p:cNvSpPr>
          <p:nvPr userDrawn="1"/>
        </p:nvSpPr>
        <p:spPr bwMode="auto">
          <a:xfrm>
            <a:off x="457200" y="1262063"/>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None/>
            </a:pPr>
            <a:r>
              <a:rPr lang="en-US" altLang="en-US" sz="240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4" name="TextBox 8">
            <a:extLst>
              <a:ext uri="{FF2B5EF4-FFF2-40B4-BE49-F238E27FC236}">
                <a16:creationId xmlns:a16="http://schemas.microsoft.com/office/drawing/2014/main" id="{26752C23-3B87-4354-91C3-17509CD716D9}"/>
              </a:ext>
            </a:extLst>
          </p:cNvPr>
          <p:cNvSpPr txBox="1">
            <a:spLocks noChangeArrowheads="1"/>
          </p:cNvSpPr>
          <p:nvPr userDrawn="1"/>
        </p:nvSpPr>
        <p:spPr bwMode="auto">
          <a:xfrm>
            <a:off x="457200" y="369888"/>
            <a:ext cx="33258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Disclaimer</a:t>
            </a:r>
          </a:p>
        </p:txBody>
      </p:sp>
      <p:sp>
        <p:nvSpPr>
          <p:cNvPr id="5" name="Slide Number Placeholder 5">
            <a:extLst>
              <a:ext uri="{FF2B5EF4-FFF2-40B4-BE49-F238E27FC236}">
                <a16:creationId xmlns:a16="http://schemas.microsoft.com/office/drawing/2014/main" id="{90B1F275-DCBA-4A11-9AC2-3EA53DEA3AB0}"/>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9762E084-A752-483D-99BF-B27D5BFBECEA}" type="slidenum">
              <a:rPr lang="en-US"/>
              <a:pPr>
                <a:defRPr/>
              </a:pPr>
              <a:t>‹#›</a:t>
            </a:fld>
            <a:endParaRPr lang="en-US" dirty="0"/>
          </a:p>
        </p:txBody>
      </p:sp>
    </p:spTree>
    <p:extLst>
      <p:ext uri="{BB962C8B-B14F-4D97-AF65-F5344CB8AC3E}">
        <p14:creationId xmlns:p14="http://schemas.microsoft.com/office/powerpoint/2010/main" val="26119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CA1797-60AA-4D6E-A483-02E65F8A1BDD}"/>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B755A4A-0820-4A6B-A51A-0E8C9FC87430}"/>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F33B3D-64E8-4F22-9C6D-22CDFAA6CD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8FB42905-A19D-4790-89A4-2DA362BB8A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57D9C31-FF32-4788-8C6D-BDFA2AE5643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400" smtClean="0">
                <a:solidFill>
                  <a:schemeClr val="bg2">
                    <a:lumMod val="75000"/>
                  </a:schemeClr>
                </a:solidFill>
                <a:latin typeface="Tw Cen MT Condensed" panose="020B0606020104020203" pitchFamily="34" charset="0"/>
              </a:defRPr>
            </a:lvl1pPr>
          </a:lstStyle>
          <a:p>
            <a:pPr>
              <a:defRPr/>
            </a:pPr>
            <a:fld id="{76CF5B07-A557-4BEF-9193-B19E4736055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Calibri Light" panose="020F0302020204030204" pitchFamily="34" charset="0"/>
        </a:defRPr>
      </a:lvl2pPr>
      <a:lvl3pPr algn="l" rtl="0" fontAlgn="base">
        <a:lnSpc>
          <a:spcPct val="90000"/>
        </a:lnSpc>
        <a:spcBef>
          <a:spcPct val="0"/>
        </a:spcBef>
        <a:spcAft>
          <a:spcPct val="0"/>
        </a:spcAft>
        <a:defRPr sz="4400" b="1">
          <a:solidFill>
            <a:schemeClr val="tx1"/>
          </a:solidFill>
          <a:latin typeface="Calibri Light" panose="020F0302020204030204" pitchFamily="34" charset="0"/>
        </a:defRPr>
      </a:lvl3pPr>
      <a:lvl4pPr algn="l" rtl="0" fontAlgn="base">
        <a:lnSpc>
          <a:spcPct val="90000"/>
        </a:lnSpc>
        <a:spcBef>
          <a:spcPct val="0"/>
        </a:spcBef>
        <a:spcAft>
          <a:spcPct val="0"/>
        </a:spcAft>
        <a:defRPr sz="4400" b="1">
          <a:solidFill>
            <a:schemeClr val="tx1"/>
          </a:solidFill>
          <a:latin typeface="Calibri Light" panose="020F0302020204030204" pitchFamily="34" charset="0"/>
        </a:defRPr>
      </a:lvl4pPr>
      <a:lvl5pPr algn="l" rtl="0" fontAlgn="base">
        <a:lnSpc>
          <a:spcPct val="90000"/>
        </a:lnSpc>
        <a:spcBef>
          <a:spcPct val="0"/>
        </a:spcBef>
        <a:spcAft>
          <a:spcPct val="0"/>
        </a:spcAft>
        <a:defRPr sz="4400" b="1">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b="1">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b="1">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b="1">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b="1">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s://peba.sc.gov/sites/default/files/cobra_ineligibility_dependents.pdf" TargetMode="External"/><Relationship Id="rId3" Type="http://schemas.openxmlformats.org/officeDocument/2006/relationships/hyperlink" Target="https://peba.sc.gov/sites/default/files/cobra_noe.pdf" TargetMode="External"/><Relationship Id="rId7" Type="http://schemas.openxmlformats.org/officeDocument/2006/relationships/hyperlink" Target="https://peba.sc.gov/sites/default/files/cobra_qualifying_event.pdf" TargetMode="External"/><Relationship Id="rId2" Type="http://schemas.openxmlformats.org/officeDocument/2006/relationships/hyperlink" Target="https://www.peba.sc.gov/forms" TargetMode="External"/><Relationship Id="rId1" Type="http://schemas.openxmlformats.org/officeDocument/2006/relationships/slideLayout" Target="../slideLayouts/slideLayout3.xml"/><Relationship Id="rId6" Type="http://schemas.openxmlformats.org/officeDocument/2006/relationships/hyperlink" Target="https://peba.sc.gov/sites/default/files/cobra_sample_36month.doc" TargetMode="External"/><Relationship Id="rId11" Type="http://schemas.openxmlformats.org/officeDocument/2006/relationships/hyperlink" Target="https://peba.sc.gov/monthly-premiums" TargetMode="External"/><Relationship Id="rId5" Type="http://schemas.openxmlformats.org/officeDocument/2006/relationships/hyperlink" Target="https://peba.sc.gov/sites/default/files/cobra_sample_18month.doc" TargetMode="External"/><Relationship Id="rId10" Type="http://schemas.openxmlformats.org/officeDocument/2006/relationships/hyperlink" Target="https://peba.sc.gov/sites/default/files/cobra_notice_to_terminate.pdf" TargetMode="External"/><Relationship Id="rId4" Type="http://schemas.openxmlformats.org/officeDocument/2006/relationships/hyperlink" Target="https://peba.sc.gov/sites/default/files/cobra_initial_notice.doc" TargetMode="External"/><Relationship Id="rId9" Type="http://schemas.openxmlformats.org/officeDocument/2006/relationships/hyperlink" Target="https://peba.sc.gov/sites/default/files/cobra_notice_to_extend.pdf"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D3287DD-F04C-445F-85A0-2CCB83EFA8FD}"/>
              </a:ext>
            </a:extLst>
          </p:cNvPr>
          <p:cNvSpPr>
            <a:spLocks noGrp="1" noChangeArrowheads="1"/>
          </p:cNvSpPr>
          <p:nvPr>
            <p:ph type="ctrTitle"/>
          </p:nvPr>
        </p:nvSpPr>
        <p:spPr/>
        <p:txBody>
          <a:bodyPr/>
          <a:lstStyle/>
          <a:p>
            <a:r>
              <a:rPr lang="en-US" altLang="en-US" dirty="0"/>
              <a:t>Continuation of coverage</a:t>
            </a:r>
          </a:p>
        </p:txBody>
      </p:sp>
      <p:sp>
        <p:nvSpPr>
          <p:cNvPr id="3" name="Subtitle 2">
            <a:extLst>
              <a:ext uri="{FF2B5EF4-FFF2-40B4-BE49-F238E27FC236}">
                <a16:creationId xmlns:a16="http://schemas.microsoft.com/office/drawing/2014/main" id="{4A44337E-F8C5-4120-96C4-9E92A0581F7C}"/>
              </a:ext>
            </a:extLst>
          </p:cNvPr>
          <p:cNvSpPr>
            <a:spLocks noGrp="1"/>
          </p:cNvSpPr>
          <p:nvPr>
            <p:ph type="subTitle" idx="1"/>
          </p:nvPr>
        </p:nvSpPr>
        <p:spPr/>
        <p:txBody>
          <a:bodyPr/>
          <a:lstStyle/>
          <a:p>
            <a:r>
              <a:rPr lang="en-US" dirty="0"/>
              <a:t>COBRA</a:t>
            </a:r>
          </a:p>
          <a:p>
            <a:r>
              <a:rPr lang="en-US" dirty="0"/>
              <a:t>2024</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1322"/>
    </mc:Choice>
    <mc:Fallback xmlns="">
      <p:transition spd="slow" advTm="2132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38A714C-59C7-4030-8AFF-E48A877083F5}"/>
              </a:ext>
            </a:extLst>
          </p:cNvPr>
          <p:cNvSpPr>
            <a:spLocks noGrp="1" noChangeArrowheads="1"/>
          </p:cNvSpPr>
          <p:nvPr>
            <p:ph type="title"/>
            <p:custDataLst>
              <p:tags r:id="rId1"/>
            </p:custDataLst>
          </p:nvPr>
        </p:nvSpPr>
        <p:spPr>
          <a:xfrm>
            <a:off x="457200" y="228600"/>
            <a:ext cx="8229600" cy="804863"/>
          </a:xfrm>
        </p:spPr>
        <p:txBody>
          <a:bodyPr/>
          <a:lstStyle/>
          <a:p>
            <a:r>
              <a:rPr lang="en-US" altLang="en-US"/>
              <a:t>Important information</a:t>
            </a:r>
          </a:p>
        </p:txBody>
      </p:sp>
      <p:sp>
        <p:nvSpPr>
          <p:cNvPr id="14339" name="Content Placeholder 2">
            <a:extLst>
              <a:ext uri="{FF2B5EF4-FFF2-40B4-BE49-F238E27FC236}">
                <a16:creationId xmlns:a16="http://schemas.microsoft.com/office/drawing/2014/main" id="{041D0912-036B-4CD7-A1C9-079D55D9C3E5}"/>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endParaRPr lang="en-US" altLang="en-US" dirty="0"/>
          </a:p>
          <a:p>
            <a:endParaRPr lang="en-US" altLang="en-US" dirty="0"/>
          </a:p>
        </p:txBody>
      </p:sp>
      <p:sp>
        <p:nvSpPr>
          <p:cNvPr id="14340" name="Slide Number Placeholder 3">
            <a:extLst>
              <a:ext uri="{FF2B5EF4-FFF2-40B4-BE49-F238E27FC236}">
                <a16:creationId xmlns:a16="http://schemas.microsoft.com/office/drawing/2014/main" id="{5F26D6D1-4A41-4A50-8FD3-67E429060D6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FAF189D-7898-464F-9D5E-7B1E77989453}" type="slidenum">
              <a:rPr lang="en-US" altLang="en-US">
                <a:solidFill>
                  <a:schemeClr val="bg1"/>
                </a:solidFill>
                <a:latin typeface="Times New Roman" panose="02020603050405020304" pitchFamily="18" charset="0"/>
              </a:rPr>
              <a:pPr fontAlgn="base">
                <a:spcBef>
                  <a:spcPct val="0"/>
                </a:spcBef>
                <a:spcAft>
                  <a:spcPct val="0"/>
                </a:spcAft>
              </a:pPr>
              <a:t>2</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4972"/>
    </mc:Choice>
    <mc:Fallback xmlns="">
      <p:transition spd="slow" advTm="3497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59C44DB-9A5B-4A3A-AA07-DBA86CE0585F}"/>
              </a:ext>
            </a:extLst>
          </p:cNvPr>
          <p:cNvSpPr>
            <a:spLocks noGrp="1" noChangeArrowheads="1"/>
          </p:cNvSpPr>
          <p:nvPr>
            <p:ph type="title"/>
            <p:custDataLst>
              <p:tags r:id="rId1"/>
            </p:custDataLst>
          </p:nvPr>
        </p:nvSpPr>
        <p:spPr>
          <a:xfrm>
            <a:off x="457200" y="228600"/>
            <a:ext cx="8229600" cy="804863"/>
          </a:xfrm>
        </p:spPr>
        <p:txBody>
          <a:bodyPr/>
          <a:lstStyle/>
          <a:p>
            <a:r>
              <a:rPr lang="en-US" altLang="en-US"/>
              <a:t>COBRA</a:t>
            </a:r>
          </a:p>
        </p:txBody>
      </p:sp>
      <p:sp>
        <p:nvSpPr>
          <p:cNvPr id="16387" name="Content Placeholder 2">
            <a:extLst>
              <a:ext uri="{FF2B5EF4-FFF2-40B4-BE49-F238E27FC236}">
                <a16:creationId xmlns:a16="http://schemas.microsoft.com/office/drawing/2014/main" id="{5738E4D0-BB61-4ACD-B2DE-178232794B9B}"/>
              </a:ext>
            </a:extLst>
          </p:cNvPr>
          <p:cNvSpPr>
            <a:spLocks noGrp="1" noChangeArrowheads="1"/>
          </p:cNvSpPr>
          <p:nvPr>
            <p:ph idx="1"/>
            <p:custDataLst>
              <p:tags r:id="rId2"/>
            </p:custDataLst>
          </p:nvPr>
        </p:nvSpPr>
        <p:spPr>
          <a:xfrm>
            <a:off x="457200" y="1262063"/>
            <a:ext cx="8229600" cy="5029200"/>
          </a:xfrm>
        </p:spPr>
        <p:txBody>
          <a:bodyPr/>
          <a:lstStyle/>
          <a:p>
            <a:r>
              <a:rPr lang="en-US" altLang="en-US"/>
              <a:t>Consolidated Omnibus Budget Reconciliation Act.</a:t>
            </a:r>
          </a:p>
          <a:p>
            <a:r>
              <a:rPr lang="en-US" altLang="en-US"/>
              <a:t>Effective July 1, 1986.</a:t>
            </a:r>
          </a:p>
          <a:p>
            <a:r>
              <a:rPr lang="en-US" altLang="en-US"/>
              <a:t>Prevents covered employees and their dependents from losing group health, dental, vision and/or Medical Spending Account coverage as a result of certain qualifying events.</a:t>
            </a:r>
          </a:p>
          <a:p>
            <a:r>
              <a:rPr lang="en-US" altLang="en-US"/>
              <a:t>All employers participating in PEBA’s insurance </a:t>
            </a:r>
            <a:br>
              <a:rPr lang="en-US" altLang="en-US"/>
            </a:br>
            <a:r>
              <a:rPr lang="en-US" altLang="en-US"/>
              <a:t>benefits are subject to COBRA, regardless of the number of employees.</a:t>
            </a:r>
          </a:p>
        </p:txBody>
      </p:sp>
      <p:sp>
        <p:nvSpPr>
          <p:cNvPr id="16388" name="Slide Number Placeholder 3">
            <a:extLst>
              <a:ext uri="{FF2B5EF4-FFF2-40B4-BE49-F238E27FC236}">
                <a16:creationId xmlns:a16="http://schemas.microsoft.com/office/drawing/2014/main" id="{876E040F-6CFD-46BC-BB58-0DA70A7B70F5}"/>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C3176CC-A344-44FA-9856-47EF48D9F960}" type="slidenum">
              <a:rPr lang="en-US" altLang="en-US">
                <a:solidFill>
                  <a:schemeClr val="bg1"/>
                </a:solidFill>
                <a:latin typeface="Times New Roman" panose="02020603050405020304" pitchFamily="18" charset="0"/>
              </a:rPr>
              <a:pPr fontAlgn="base">
                <a:spcBef>
                  <a:spcPct val="0"/>
                </a:spcBef>
                <a:spcAft>
                  <a:spcPct val="0"/>
                </a:spcAft>
              </a:pPr>
              <a:t>3</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0575"/>
    </mc:Choice>
    <mc:Fallback xmlns="">
      <p:transition spd="slow" advTm="4057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11D3A57-D0C1-4A08-A977-B541073EF560}"/>
              </a:ext>
            </a:extLst>
          </p:cNvPr>
          <p:cNvSpPr>
            <a:spLocks noGrp="1" noChangeArrowheads="1"/>
          </p:cNvSpPr>
          <p:nvPr>
            <p:ph type="title"/>
            <p:custDataLst>
              <p:tags r:id="rId1"/>
            </p:custDataLst>
          </p:nvPr>
        </p:nvSpPr>
        <p:spPr>
          <a:xfrm>
            <a:off x="457200" y="228600"/>
            <a:ext cx="8229600" cy="804863"/>
          </a:xfrm>
        </p:spPr>
        <p:txBody>
          <a:bodyPr/>
          <a:lstStyle/>
          <a:p>
            <a:r>
              <a:rPr lang="en-US" altLang="en-US"/>
              <a:t>Benefits administrator responsibilities</a:t>
            </a:r>
          </a:p>
        </p:txBody>
      </p:sp>
      <p:sp>
        <p:nvSpPr>
          <p:cNvPr id="3" name="Content Placeholder 2">
            <a:extLst>
              <a:ext uri="{FF2B5EF4-FFF2-40B4-BE49-F238E27FC236}">
                <a16:creationId xmlns:a16="http://schemas.microsoft.com/office/drawing/2014/main" id="{0BC107BA-1CC4-47F3-A00D-D7B8DE65DA69}"/>
              </a:ext>
            </a:extLst>
          </p:cNvPr>
          <p:cNvSpPr>
            <a:spLocks noGrp="1"/>
          </p:cNvSpPr>
          <p:nvPr>
            <p:ph idx="1"/>
            <p:custDataLst>
              <p:tags r:id="rId2"/>
            </p:custDataLst>
          </p:nvPr>
        </p:nvSpPr>
        <p:spPr>
          <a:xfrm>
            <a:off x="457200" y="1262063"/>
            <a:ext cx="8229600" cy="5029200"/>
          </a:xfrm>
        </p:spPr>
        <p:txBody>
          <a:bodyPr rtlCol="0">
            <a:normAutofit/>
          </a:bodyPr>
          <a:lstStyle/>
          <a:p>
            <a:pPr fontAlgn="auto">
              <a:spcAft>
                <a:spcPts val="0"/>
              </a:spcAft>
              <a:defRPr/>
            </a:pPr>
            <a:r>
              <a:rPr lang="en-US" dirty="0"/>
              <a:t>Make eligible subscribers</a:t>
            </a:r>
            <a:r>
              <a:rPr lang="en-US" baseline="30000" dirty="0"/>
              <a:t>1</a:t>
            </a:r>
            <a:r>
              <a:rPr lang="en-US" dirty="0"/>
              <a:t> and dependents aware of their COBRA rights and responsibilities.</a:t>
            </a:r>
          </a:p>
          <a:p>
            <a:pPr fontAlgn="auto">
              <a:spcAft>
                <a:spcPts val="0"/>
              </a:spcAft>
              <a:defRPr/>
            </a:pPr>
            <a:r>
              <a:rPr lang="en-US" dirty="0"/>
              <a:t>Offer COBRA coverage to qualified beneficiaries.</a:t>
            </a:r>
          </a:p>
          <a:p>
            <a:pPr fontAlgn="auto">
              <a:spcAft>
                <a:spcPts val="0"/>
              </a:spcAft>
              <a:defRPr/>
            </a:pPr>
            <a:r>
              <a:rPr lang="en-US" dirty="0"/>
              <a:t>Retain complete copies of all notices.</a:t>
            </a:r>
          </a:p>
          <a:p>
            <a:pPr lvl="1" fontAlgn="auto">
              <a:spcAft>
                <a:spcPts val="0"/>
              </a:spcAft>
              <a:defRPr/>
            </a:pPr>
            <a:endParaRPr lang="en-US" dirty="0"/>
          </a:p>
          <a:p>
            <a:pPr fontAlgn="auto">
              <a:spcAft>
                <a:spcPts val="0"/>
              </a:spcAft>
              <a:defRPr/>
            </a:pPr>
            <a:endParaRPr lang="en-US" dirty="0"/>
          </a:p>
        </p:txBody>
      </p:sp>
      <p:sp>
        <p:nvSpPr>
          <p:cNvPr id="17412" name="Slide Number Placeholder 3">
            <a:extLst>
              <a:ext uri="{FF2B5EF4-FFF2-40B4-BE49-F238E27FC236}">
                <a16:creationId xmlns:a16="http://schemas.microsoft.com/office/drawing/2014/main" id="{D5413125-F30C-49E2-A844-42070BD4F6B8}"/>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51E083E-FD64-4CFC-B50F-A28D9D19DF3C}" type="slidenum">
              <a:rPr lang="en-US" altLang="en-US">
                <a:solidFill>
                  <a:schemeClr val="bg1"/>
                </a:solidFill>
                <a:latin typeface="Times New Roman" panose="02020603050405020304" pitchFamily="18" charset="0"/>
              </a:rPr>
              <a:pPr fontAlgn="base">
                <a:spcBef>
                  <a:spcPct val="0"/>
                </a:spcBef>
                <a:spcAft>
                  <a:spcPct val="0"/>
                </a:spcAft>
              </a:pPr>
              <a:t>4</a:t>
            </a:fld>
            <a:endParaRPr lang="en-US" altLang="en-US">
              <a:solidFill>
                <a:schemeClr val="bg1"/>
              </a:solidFill>
              <a:latin typeface="Times New Roman" panose="02020603050405020304" pitchFamily="18" charset="0"/>
            </a:endParaRPr>
          </a:p>
        </p:txBody>
      </p:sp>
      <p:sp>
        <p:nvSpPr>
          <p:cNvPr id="17413" name="Rectangle 10">
            <a:extLst>
              <a:ext uri="{FF2B5EF4-FFF2-40B4-BE49-F238E27FC236}">
                <a16:creationId xmlns:a16="http://schemas.microsoft.com/office/drawing/2014/main" id="{783C0FFC-42A9-439B-AF17-283C304062B6}"/>
              </a:ext>
            </a:extLst>
          </p:cNvPr>
          <p:cNvSpPr>
            <a:spLocks noChangeArrowheads="1"/>
          </p:cNvSpPr>
          <p:nvPr/>
        </p:nvSpPr>
        <p:spPr bwMode="auto">
          <a:xfrm>
            <a:off x="457200" y="6059488"/>
            <a:ext cx="788193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pPr>
            <a:r>
              <a:rPr lang="en-US" altLang="en-US" sz="1000" baseline="30000" dirty="0">
                <a:solidFill>
                  <a:srgbClr val="063A68"/>
                </a:solidFill>
              </a:rPr>
              <a:t>1</a:t>
            </a:r>
            <a:r>
              <a:rPr lang="en-US" altLang="en-US" sz="1000" dirty="0">
                <a:solidFill>
                  <a:srgbClr val="063A68"/>
                </a:solidFill>
              </a:rPr>
              <a:t>If an employee is determined never to have been eligible for coverage while employed, they </a:t>
            </a:r>
            <a:r>
              <a:rPr lang="en-US" altLang="en-US" sz="1000">
                <a:solidFill>
                  <a:srgbClr val="063A68"/>
                </a:solidFill>
              </a:rPr>
              <a:t>and their </a:t>
            </a:r>
            <a:r>
              <a:rPr lang="en-US" altLang="en-US" sz="1000" dirty="0">
                <a:solidFill>
                  <a:srgbClr val="063A68"/>
                </a:solidFill>
              </a:rPr>
              <a:t>dependents are not eligible for COBRA.</a:t>
            </a:r>
          </a:p>
        </p:txBody>
      </p:sp>
    </p:spTree>
  </p:cSld>
  <p:clrMapOvr>
    <a:masterClrMapping/>
  </p:clrMapOvr>
  <mc:AlternateContent xmlns:mc="http://schemas.openxmlformats.org/markup-compatibility/2006" xmlns:p14="http://schemas.microsoft.com/office/powerpoint/2010/main">
    <mc:Choice Requires="p14">
      <p:transition spd="slow" p14:dur="2000" advTm="34356"/>
    </mc:Choice>
    <mc:Fallback xmlns="">
      <p:transition spd="slow" advTm="3435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DAB44C80-38A0-4028-A698-42F1EB090EAB}"/>
              </a:ext>
            </a:extLst>
          </p:cNvPr>
          <p:cNvSpPr>
            <a:spLocks noGrp="1" noChangeArrowheads="1"/>
          </p:cNvSpPr>
          <p:nvPr>
            <p:ph type="title"/>
          </p:nvPr>
        </p:nvSpPr>
        <p:spPr>
          <a:xfrm>
            <a:off x="457200" y="228600"/>
            <a:ext cx="8229600" cy="804863"/>
          </a:xfrm>
        </p:spPr>
        <p:txBody>
          <a:bodyPr/>
          <a:lstStyle/>
          <a:p>
            <a:r>
              <a:rPr lang="en-US" altLang="en-US"/>
              <a:t>COBRA documents</a:t>
            </a:r>
          </a:p>
        </p:txBody>
      </p:sp>
      <p:sp>
        <p:nvSpPr>
          <p:cNvPr id="24579" name="Content Placeholder 2">
            <a:extLst>
              <a:ext uri="{FF2B5EF4-FFF2-40B4-BE49-F238E27FC236}">
                <a16:creationId xmlns:a16="http://schemas.microsoft.com/office/drawing/2014/main" id="{C5357017-CE84-4448-9F59-88DAC381FBF2}"/>
              </a:ext>
            </a:extLst>
          </p:cNvPr>
          <p:cNvSpPr>
            <a:spLocks noGrp="1" noChangeArrowheads="1"/>
          </p:cNvSpPr>
          <p:nvPr>
            <p:ph idx="1"/>
          </p:nvPr>
        </p:nvSpPr>
        <p:spPr>
          <a:xfrm>
            <a:off x="457200" y="1262063"/>
            <a:ext cx="8229600" cy="5029200"/>
          </a:xfrm>
        </p:spPr>
        <p:txBody>
          <a:bodyPr/>
          <a:lstStyle/>
          <a:p>
            <a:r>
              <a:rPr lang="en-US" altLang="en-US" dirty="0"/>
              <a:t>Available online at </a:t>
            </a:r>
            <a:r>
              <a:rPr lang="en-US" altLang="en-US" dirty="0">
                <a:hlinkClick r:id="rId2"/>
              </a:rPr>
              <a:t>peba.sc.gov/forms</a:t>
            </a:r>
            <a:r>
              <a:rPr lang="en-US" altLang="en-US" dirty="0"/>
              <a:t>.</a:t>
            </a:r>
          </a:p>
          <a:p>
            <a:pPr lvl="1"/>
            <a:r>
              <a:rPr lang="en-US" altLang="en-US" i="1" dirty="0">
                <a:hlinkClick r:id="rId3"/>
              </a:rPr>
              <a:t>COBRA Notice of Election</a:t>
            </a:r>
            <a:r>
              <a:rPr lang="en-US" altLang="en-US" i="1" dirty="0"/>
              <a:t> </a:t>
            </a:r>
            <a:r>
              <a:rPr lang="en-US" altLang="en-US" dirty="0"/>
              <a:t>form. </a:t>
            </a:r>
          </a:p>
          <a:p>
            <a:pPr lvl="1"/>
            <a:r>
              <a:rPr lang="en-US" altLang="en-US" i="1" dirty="0">
                <a:hlinkClick r:id="rId4"/>
              </a:rPr>
              <a:t>COBRA sample initial instruction sheet and notification letter </a:t>
            </a:r>
            <a:r>
              <a:rPr lang="en-US" altLang="en-US" dirty="0"/>
              <a:t>(for all gains of coverage).</a:t>
            </a:r>
          </a:p>
          <a:p>
            <a:pPr lvl="1"/>
            <a:r>
              <a:rPr lang="en-US" altLang="en-US" i="1" dirty="0">
                <a:hlinkClick r:id="rId5"/>
              </a:rPr>
              <a:t>COBRA sample 18-month instruction sheet and notification letter</a:t>
            </a:r>
            <a:r>
              <a:rPr lang="en-US" altLang="en-US" i="1" dirty="0"/>
              <a:t>.</a:t>
            </a:r>
          </a:p>
          <a:p>
            <a:pPr lvl="1"/>
            <a:r>
              <a:rPr lang="en-US" altLang="en-US" i="1" dirty="0">
                <a:hlinkClick r:id="rId6"/>
              </a:rPr>
              <a:t>COBRA sample 36-month instruction sheet and notification letter</a:t>
            </a:r>
            <a:r>
              <a:rPr lang="en-US" altLang="en-US" i="1" dirty="0"/>
              <a:t>.</a:t>
            </a:r>
          </a:p>
          <a:p>
            <a:pPr lvl="1"/>
            <a:r>
              <a:rPr lang="en-US" altLang="en-US" i="1" dirty="0">
                <a:hlinkClick r:id="rId7"/>
              </a:rPr>
              <a:t>Notice of COBRA Qualifying Event</a:t>
            </a:r>
            <a:r>
              <a:rPr lang="en-US" altLang="en-US" i="1" dirty="0"/>
              <a:t>.</a:t>
            </a:r>
          </a:p>
          <a:p>
            <a:pPr lvl="1"/>
            <a:r>
              <a:rPr lang="en-US" altLang="en-US" i="1" dirty="0">
                <a:hlinkClick r:id="rId8"/>
              </a:rPr>
              <a:t>COBRA Ineligibility Form for Dependents</a:t>
            </a:r>
            <a:r>
              <a:rPr lang="en-US" altLang="en-US" i="1" dirty="0"/>
              <a:t>. </a:t>
            </a:r>
          </a:p>
          <a:p>
            <a:pPr lvl="1"/>
            <a:r>
              <a:rPr lang="en-US" altLang="en-US" i="1" dirty="0">
                <a:hlinkClick r:id="rId9"/>
              </a:rPr>
              <a:t>Notice to Extend COBRA Continuation Coverage</a:t>
            </a:r>
            <a:r>
              <a:rPr lang="en-US" altLang="en-US" i="1" dirty="0"/>
              <a:t>.</a:t>
            </a:r>
          </a:p>
          <a:p>
            <a:pPr lvl="1"/>
            <a:r>
              <a:rPr lang="en-US" altLang="en-US" i="1" dirty="0">
                <a:hlinkClick r:id="rId10"/>
              </a:rPr>
              <a:t>Notice to Terminate COBRA Continuation Coverage</a:t>
            </a:r>
            <a:r>
              <a:rPr lang="en-US" altLang="en-US" i="1" dirty="0"/>
              <a:t>.</a:t>
            </a:r>
          </a:p>
          <a:p>
            <a:r>
              <a:rPr lang="en-US" altLang="en-US" dirty="0">
                <a:hlinkClick r:id="rId11"/>
              </a:rPr>
              <a:t>COBRA premiums</a:t>
            </a:r>
            <a:r>
              <a:rPr lang="en-US" altLang="en-US" dirty="0"/>
              <a:t>. </a:t>
            </a:r>
          </a:p>
          <a:p>
            <a:r>
              <a:rPr lang="en-US" altLang="en-US" dirty="0"/>
              <a:t>Review the instruction sheets carefully, as they include detailed and important information about the notification letters. </a:t>
            </a:r>
          </a:p>
        </p:txBody>
      </p:sp>
      <p:sp>
        <p:nvSpPr>
          <p:cNvPr id="24580" name="Slide Number Placeholder 3">
            <a:extLst>
              <a:ext uri="{FF2B5EF4-FFF2-40B4-BE49-F238E27FC236}">
                <a16:creationId xmlns:a16="http://schemas.microsoft.com/office/drawing/2014/main" id="{14C88A22-D356-49CC-B55F-A5942667A518}"/>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E96CCDEA-B8E9-4B94-BF95-70D630B1D671}" type="slidenum">
              <a:rPr kumimoji="0" lang="en-US" altLang="en-US" sz="1400" b="0"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altLang="en-US" sz="1400" b="0"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770"/>
    </mc:Choice>
    <mc:Fallback xmlns="">
      <p:transition spd="slow" advTm="2477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
            <a:extLst>
              <a:ext uri="{FF2B5EF4-FFF2-40B4-BE49-F238E27FC236}">
                <a16:creationId xmlns:a16="http://schemas.microsoft.com/office/drawing/2014/main" id="{E2977896-B4CE-4DFB-95D9-D530C876EFA5}"/>
              </a:ext>
            </a:extLst>
          </p:cNvPr>
          <p:cNvSpPr>
            <a:spLocks noGrp="1" noChangeArrowheads="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1834ED5-AF84-4203-90FC-DA24AEEFA08C}" type="slidenum">
              <a:rPr lang="en-US" altLang="en-US">
                <a:solidFill>
                  <a:schemeClr val="bg1"/>
                </a:solidFill>
                <a:latin typeface="Times New Roman" panose="02020603050405020304" pitchFamily="18" charset="0"/>
              </a:rPr>
              <a:pPr fontAlgn="base">
                <a:spcBef>
                  <a:spcPct val="0"/>
                </a:spcBef>
                <a:spcAft>
                  <a:spcPct val="0"/>
                </a:spcAft>
              </a:pPr>
              <a:t>6</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73"/>
    </mc:Choice>
    <mc:Fallback xmlns="">
      <p:transition spd="slow" advTm="47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75EE3614-07D8-4AAE-B917-14B191468C84}&quot;/&gt;&lt;isInvalidForFieldText val=&quot;0&quot;/&gt;&lt;Image&gt;&lt;filename val=&quot;C:\Users\rscald\AppData\Local\Temp\CP17840208789421Session\CPTrustFolder17840208789421\PPTImport17840209059609\data\asimages\{75EE3614-07D8-4AAE-B917-14B191468C84}_2.png&quot;/&gt;&lt;left val=&quot;24&quot;/&gt;&lt;top val=&quot;35&quot;/&gt;&lt;width val=&quot;743&quot;/&gt;&lt;height val=&quot;160&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EDDC6F3-C15A-4073-82D1-085419F38130}&quot;/&gt;&lt;isInvalidForFieldText val=&quot;0&quot;/&gt;&lt;Image&gt;&lt;filename val=&quot;C:\Users\rscald\AppData\Local\Temp\CP17840208789421Session\CPTrustFolder17840208789421\PPTImport17840209059609\data\asimages\{EEDDC6F3-C15A-4073-82D1-085419F38130}_54.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55&quot;/&gt;&lt;lineCharCount val=&quot;50&quot;/&gt;&lt;lineCharCount val=&quot;55&quot;/&gt;&lt;lineCharCount val=&quot;56&quot;/&gt;&lt;lineCharCount val=&quot;52&quot;/&gt;&lt;lineCharCount val=&quot;14&quot;/&gt;&lt;/TableIndex&gt;&lt;/ShapeTextInfo&gt;"/>
  <p:tag name="HTML_SHAPEINFO" val="&lt;ThreeDShapeInfo&gt;&lt;uuid val=&quot;{F6F99E53-1F04-426D-96BD-CD8026AB026E}&quot;/&gt;&lt;isInvalidForFieldText val=&quot;0&quot;/&gt;&lt;Image&gt;&lt;filename val=&quot;C:\Users\rscald\AppData\Local\Temp\CP17840208789421Session\CPTrustFolder17840208789421\PPTImport17840209059609\data\asimages\{F6F99E53-1F04-426D-96BD-CD8026AB026E}_2.png&quot;/&gt;&lt;left val=&quot;34&quot;/&gt;&lt;top val=&quot;192&quot;/&gt;&lt;width val=&quot;893&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F51B50C-43FB-4184-830C-8E0A6C82764F}&quot;/&gt;&lt;isInvalidForFieldText val=&quot;0&quot;/&gt;&lt;Image&gt;&lt;filename val=&quot;C:\Users\rscald\AppData\Local\Temp\CP17840208789421Session\CPTrustFolder17840208789421\PPTImport17840209059609\data\asimages\{3F51B50C-43FB-4184-830C-8E0A6C82764F}_2.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quot;/&gt;&lt;/TableIndex&gt;&lt;/ShapeTextInfo&gt;"/>
  <p:tag name="HTML_SHAPEINFO" val="&lt;ThreeDShapeInfo&gt;&lt;uuid val=&quot;{1A193ACA-730A-4A2D-8B46-5A9D6DAB6D1F}&quot;/&gt;&lt;isInvalidForFieldText val=&quot;0&quot;/&gt;&lt;Image&gt;&lt;filename val=&quot;C:\Users\rscald\AppData\Local\Temp\CP17840208789421Session\CPTrustFolder17840208789421\PPTImport17840209059609\data\asimages\{1A193ACA-730A-4A2D-8B46-5A9D6DAB6D1F}_5.png&quot;/&gt;&lt;left val=&quot;24&quot;/&gt;&lt;top val=&quot;35&quot;/&gt;&lt;width val=&quot;743&quot;/&gt;&lt;height val=&quot;16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8&quot;/&gt;&lt;lineCharCount val=&quot;24&quot;/&gt;&lt;lineCharCount val=&quot;48&quot;/&gt;&lt;lineCharCount val=&quot;49&quot;/&gt;&lt;lineCharCount val=&quot;49&quot;/&gt;&lt;lineCharCount val=&quot;27&quot;/&gt;&lt;lineCharCount val=&quot;1&quot;/&gt;&lt;lineCharCount val=&quot;49&quot;/&gt;&lt;lineCharCount val=&quot;49&quot;/&gt;&lt;lineCharCount val=&quot;20&quot;/&gt;&lt;/TableIndex&gt;&lt;/ShapeTextInfo&gt;"/>
  <p:tag name="HTML_SHAPEINFO" val="&lt;ThreeDShapeInfo&gt;&lt;uuid val=&quot;{CAA0EBEC-B440-4E8A-9EDD-B3A900836AF2}&quot;/&gt;&lt;isInvalidForFieldText val=&quot;0&quot;/&gt;&lt;Image&gt;&lt;filename val=&quot;C:\Users\rscald\AppData\Local\Temp\CP17840208789421Session\CPTrustFolder17840208789421\PPTImport17840209059609\data\asimages\{CAA0EBEC-B440-4E8A-9EDD-B3A900836AF2}_5.png&quot;/&gt;&lt;left val=&quot;36&quot;/&gt;&lt;top val=&quot;189&quot;/&gt;&lt;width val=&quot;876&quot;/&gt;&lt;height val=&quot;456&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D195FF4D-AE1D-4774-948C-D3CAC65C1046}&quot;/&gt;&lt;isInvalidForFieldText val=&quot;0&quot;/&gt;&lt;Image&gt;&lt;filename val=&quot;C:\Users\rscald\AppData\Local\Temp\CP17840208789421Session\CPTrustFolder17840208789421\PPTImport17840209059609\data\asimages\{D195FF4D-AE1D-4774-948C-D3CAC65C1046}_5.png&quot;/&gt;&lt;left val=&quot;864&quot;/&gt;&lt;top val=&quot;674&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6&quot;/&gt;&lt;/TableIndex&gt;&lt;/ShapeTextInfo&gt;"/>
  <p:tag name="HTML_SHAPEINFO" val="&lt;ThreeDShapeInfo&gt;&lt;uuid val=&quot;{258CF854-41D4-4490-8C51-CA05462BB118}&quot;/&gt;&lt;isInvalidForFieldText val=&quot;0&quot;/&gt;&lt;Image&gt;&lt;filename val=&quot;C:\Users\rscald\AppData\Local\Temp\CP17840208789421Session\CPTrustFolder17840208789421\PPTImport17840209059609\data\asimages\{258CF854-41D4-4490-8C51-CA05462BB118}_6.png&quot;/&gt;&lt;left val=&quot;24&quot;/&gt;&lt;top val=&quot;24&quot;/&gt;&lt;width val=&quot;743&quot;/&gt;&lt;height val=&quot;17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1&quot;/&gt;&lt;lineCharCount val=&quot;41&quot;/&gt;&lt;lineCharCount val=&quot;49&quot;/&gt;&lt;lineCharCount val=&quot;46&quot;/&gt;&lt;lineCharCount val=&quot;1&quot;/&gt;&lt;lineCharCount val=&quot;1&quot;/&gt;&lt;lineCharCount val=&quot;1&quot;/&gt;&lt;lineCharCount val=&quot;1&quot;/&gt;&lt;lineCharCount val=&quot;77&quot;/&gt;&lt;lineCharCount val=&quot;60&quot;/&gt;&lt;/TableIndex&gt;&lt;/ShapeTextInfo&gt;"/>
  <p:tag name="HTML_SHAPEINFO" val="&lt;ThreeDShapeInfo&gt;&lt;uuid val=&quot;{94226AD2-83E3-43CD-8CFB-5A51A5242B6B}&quot;/&gt;&lt;isInvalidForFieldText val=&quot;0&quot;/&gt;&lt;Image&gt;&lt;filename val=&quot;C:\Users\rscald\AppData\Local\Temp\CP17840208789421Session\CPTrustFolder17840208789421\PPTImport17840209059609\data\asimages\{94226AD2-83E3-43CD-8CFB-5A51A5242B6B}_6.png&quot;/&gt;&lt;left val=&quot;36&quot;/&gt;&lt;top val=&quot;189&quot;/&gt;&lt;width val=&quot;876&quot;/&gt;&lt;height val=&quot;448&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444CEB4-151C-4E8D-A7F2-8616A73A6B26}&quot;/&gt;&lt;isInvalidForFieldText val=&quot;0&quot;/&gt;&lt;Image&gt;&lt;filename val=&quot;C:\Users\rscald\AppData\Local\Temp\CP17840208789421Session\CPTrustFolder17840208789421\PPTImport17840209059609\data\asimages\{3444CEB4-151C-4E8D-A7F2-8616A73A6B26}_6.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2542</TotalTime>
  <Words>300</Words>
  <Application>Microsoft Office PowerPoint</Application>
  <PresentationFormat>On-screen Show (4:3)</PresentationFormat>
  <Paragraphs>36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Tw Cen MT Condensed</vt:lpstr>
      <vt:lpstr>Office Theme</vt:lpstr>
      <vt:lpstr>Continuation of coverage</vt:lpstr>
      <vt:lpstr>Important information</vt:lpstr>
      <vt:lpstr>COBRA</vt:lpstr>
      <vt:lpstr>Benefits administrator responsibilities</vt:lpstr>
      <vt:lpstr>COBRA documents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81</cp:revision>
  <cp:lastPrinted>2021-09-30T18:16:24Z</cp:lastPrinted>
  <dcterms:created xsi:type="dcterms:W3CDTF">2020-07-07T16:41:29Z</dcterms:created>
  <dcterms:modified xsi:type="dcterms:W3CDTF">2023-12-12T16:43:05Z</dcterms:modified>
</cp:coreProperties>
</file>