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handoutMasterIdLst>
    <p:handoutMasterId r:id="rId9"/>
  </p:handoutMasterIdLst>
  <p:sldIdLst>
    <p:sldId id="256" r:id="rId2"/>
    <p:sldId id="268" r:id="rId3"/>
    <p:sldId id="305" r:id="rId4"/>
    <p:sldId id="307" r:id="rId5"/>
    <p:sldId id="308" r:id="rId6"/>
    <p:sldId id="321" r:id="rId7"/>
  </p:sldIdLst>
  <p:sldSz cx="9144000" cy="6858000" type="screen4x3"/>
  <p:notesSz cx="7023100" cy="93091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85D3BAF-904D-F4A8-18EC-580452BEDF80}" name="Amber Carter" initials="AC" userId="S::rcarta@peba.sc.gov::eb8527e1-b802-446a-ae79-84550f6beab2" providerId="AD"/>
  <p188:author id="{2662FCED-3CB1-522E-15EA-062129AC35EB}" name="Jacalin C. Shealy" initials="JCS" userId="S::rsheaj@peba.sc.gov::f84f2503-b769-474a-82a5-577d5644449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eather H. Young" initials="" lastIdx="3" clrIdx="0"/>
  <p:cmAuthor id="2" name="Michele Johnson" initials="" lastIdx="4" clrIdx="1"/>
  <p:cmAuthor id="3" name="Jessica Moak" initials="" lastIdx="9" clrIdx="2"/>
  <p:cmAuthor id="4" name="Jennifer S. Dolder" initials="JSD" lastIdx="1" clrIdx="3">
    <p:extLst>
      <p:ext uri="{19B8F6BF-5375-455C-9EA6-DF929625EA0E}">
        <p15:presenceInfo xmlns:p15="http://schemas.microsoft.com/office/powerpoint/2012/main" userId="S::rdoldj@peba.sc.gov::adc8f237-6518-4fda-a594-f6aaccffabfd" providerId="AD"/>
      </p:ext>
    </p:extLst>
  </p:cmAuthor>
  <p:cmAuthor id="5" name="Jessica Moak" initials="JM" lastIdx="1" clrIdx="4">
    <p:extLst>
      <p:ext uri="{19B8F6BF-5375-455C-9EA6-DF929625EA0E}">
        <p15:presenceInfo xmlns:p15="http://schemas.microsoft.com/office/powerpoint/2012/main" userId="S::rmoakj@peba.sc.gov::aefcb452-2607-4fbc-8c60-dfa075c160a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A50000"/>
    <a:srgbClr val="595959"/>
    <a:srgbClr val="006D4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8265" autoAdjust="0"/>
    <p:restoredTop sz="95652" autoAdjust="0"/>
  </p:normalViewPr>
  <p:slideViewPr>
    <p:cSldViewPr snapToGrid="0">
      <p:cViewPr varScale="1">
        <p:scale>
          <a:sx n="114" d="100"/>
          <a:sy n="114" d="100"/>
        </p:scale>
        <p:origin x="1122" y="102"/>
      </p:cViewPr>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65" d="100"/>
          <a:sy n="65" d="100"/>
        </p:scale>
        <p:origin x="3082"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8/10/relationships/authors" Target="authors.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CF9F677-DB34-4D83-B84D-12F753372492}"/>
              </a:ext>
            </a:extLst>
          </p:cNvPr>
          <p:cNvSpPr>
            <a:spLocks noGrp="1"/>
          </p:cNvSpPr>
          <p:nvPr>
            <p:ph type="hdr" sz="quarter"/>
          </p:nvPr>
        </p:nvSpPr>
        <p:spPr>
          <a:xfrm>
            <a:off x="0" y="0"/>
            <a:ext cx="3043238" cy="466725"/>
          </a:xfrm>
          <a:prstGeom prst="rect">
            <a:avLst/>
          </a:prstGeom>
        </p:spPr>
        <p:txBody>
          <a:bodyPr vert="horz" lIns="93324" tIns="46662" rIns="93324" bIns="46662"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96D00A1A-449F-4ECA-8878-2871B2BC13D9}"/>
              </a:ext>
            </a:extLst>
          </p:cNvPr>
          <p:cNvSpPr>
            <a:spLocks noGrp="1"/>
          </p:cNvSpPr>
          <p:nvPr>
            <p:ph type="dt" sz="quarter" idx="1"/>
          </p:nvPr>
        </p:nvSpPr>
        <p:spPr>
          <a:xfrm>
            <a:off x="3978275" y="0"/>
            <a:ext cx="3043238" cy="466725"/>
          </a:xfrm>
          <a:prstGeom prst="rect">
            <a:avLst/>
          </a:prstGeom>
        </p:spPr>
        <p:txBody>
          <a:bodyPr vert="horz" lIns="93324" tIns="46662" rIns="93324" bIns="46662" rtlCol="0"/>
          <a:lstStyle>
            <a:lvl1pPr algn="r" eaLnBrk="1" fontAlgn="auto" hangingPunct="1">
              <a:spcBef>
                <a:spcPts val="0"/>
              </a:spcBef>
              <a:spcAft>
                <a:spcPts val="0"/>
              </a:spcAft>
              <a:defRPr sz="1200" smtClean="0">
                <a:latin typeface="+mn-lt"/>
              </a:defRPr>
            </a:lvl1pPr>
          </a:lstStyle>
          <a:p>
            <a:pPr>
              <a:defRPr/>
            </a:pPr>
            <a:fld id="{238AB438-238C-446F-8F13-B90EEBD359EF}" type="datetimeFigureOut">
              <a:rPr lang="en-US"/>
              <a:pPr>
                <a:defRPr/>
              </a:pPr>
              <a:t>11/30/2023</a:t>
            </a:fld>
            <a:endParaRPr lang="en-US"/>
          </a:p>
        </p:txBody>
      </p:sp>
      <p:sp>
        <p:nvSpPr>
          <p:cNvPr id="4" name="Footer Placeholder 3">
            <a:extLst>
              <a:ext uri="{FF2B5EF4-FFF2-40B4-BE49-F238E27FC236}">
                <a16:creationId xmlns:a16="http://schemas.microsoft.com/office/drawing/2014/main" id="{245A1D7B-C171-4FDA-BE9B-D7F0F080457A}"/>
              </a:ext>
            </a:extLst>
          </p:cNvPr>
          <p:cNvSpPr>
            <a:spLocks noGrp="1"/>
          </p:cNvSpPr>
          <p:nvPr>
            <p:ph type="ftr" sz="quarter" idx="2"/>
          </p:nvPr>
        </p:nvSpPr>
        <p:spPr>
          <a:xfrm>
            <a:off x="0" y="8842375"/>
            <a:ext cx="3043238" cy="466725"/>
          </a:xfrm>
          <a:prstGeom prst="rect">
            <a:avLst/>
          </a:prstGeom>
        </p:spPr>
        <p:txBody>
          <a:bodyPr vert="horz" lIns="93324" tIns="46662" rIns="93324" bIns="46662" rtlCol="0" anchor="b"/>
          <a:lstStyle>
            <a:lvl1pPr algn="l" eaLnBrk="1" fontAlgn="auto" hangingPunct="1">
              <a:spcBef>
                <a:spcPts val="0"/>
              </a:spcBef>
              <a:spcAft>
                <a:spcPts val="0"/>
              </a:spcAft>
              <a:defRPr sz="1200">
                <a:latin typeface="+mn-lt"/>
              </a:defRPr>
            </a:lvl1pPr>
          </a:lstStyle>
          <a:p>
            <a:pPr>
              <a:defRPr/>
            </a:pPr>
            <a:endParaRPr lang="en-US"/>
          </a:p>
        </p:txBody>
      </p:sp>
      <p:sp>
        <p:nvSpPr>
          <p:cNvPr id="5" name="Slide Number Placeholder 4">
            <a:extLst>
              <a:ext uri="{FF2B5EF4-FFF2-40B4-BE49-F238E27FC236}">
                <a16:creationId xmlns:a16="http://schemas.microsoft.com/office/drawing/2014/main" id="{3D6BEDB7-42D3-4812-9D2F-43C8FF0C7311}"/>
              </a:ext>
            </a:extLst>
          </p:cNvPr>
          <p:cNvSpPr>
            <a:spLocks noGrp="1"/>
          </p:cNvSpPr>
          <p:nvPr>
            <p:ph type="sldNum" sz="quarter" idx="3"/>
          </p:nvPr>
        </p:nvSpPr>
        <p:spPr>
          <a:xfrm>
            <a:off x="3978275" y="8842375"/>
            <a:ext cx="3043238" cy="466725"/>
          </a:xfrm>
          <a:prstGeom prst="rect">
            <a:avLst/>
          </a:prstGeom>
        </p:spPr>
        <p:txBody>
          <a:bodyPr vert="horz" lIns="93324" tIns="46662" rIns="93324" bIns="46662" rtlCol="0" anchor="b"/>
          <a:lstStyle>
            <a:lvl1pPr algn="r" eaLnBrk="1" fontAlgn="auto" hangingPunct="1">
              <a:spcBef>
                <a:spcPts val="0"/>
              </a:spcBef>
              <a:spcAft>
                <a:spcPts val="0"/>
              </a:spcAft>
              <a:defRPr sz="1200" smtClean="0">
                <a:latin typeface="+mn-lt"/>
              </a:defRPr>
            </a:lvl1pPr>
          </a:lstStyle>
          <a:p>
            <a:pPr>
              <a:defRPr/>
            </a:pPr>
            <a:fld id="{BF05C6FA-2A1D-45CA-BBE5-0197F5C836FB}"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7373A28-37A7-4216-8903-D64F2DDCCEBB}"/>
              </a:ext>
            </a:extLst>
          </p:cNvPr>
          <p:cNvSpPr>
            <a:spLocks noGrp="1"/>
          </p:cNvSpPr>
          <p:nvPr>
            <p:ph type="hdr" sz="quarter"/>
          </p:nvPr>
        </p:nvSpPr>
        <p:spPr>
          <a:xfrm>
            <a:off x="0" y="0"/>
            <a:ext cx="3043238" cy="466725"/>
          </a:xfrm>
          <a:prstGeom prst="rect">
            <a:avLst/>
          </a:prstGeom>
        </p:spPr>
        <p:txBody>
          <a:bodyPr vert="horz" lIns="93324" tIns="46662" rIns="93324" bIns="46662"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56488914-48D7-4EB9-AAA7-9A1F0066E890}"/>
              </a:ext>
            </a:extLst>
          </p:cNvPr>
          <p:cNvSpPr>
            <a:spLocks noGrp="1"/>
          </p:cNvSpPr>
          <p:nvPr>
            <p:ph type="dt" idx="1"/>
          </p:nvPr>
        </p:nvSpPr>
        <p:spPr>
          <a:xfrm>
            <a:off x="3978275" y="0"/>
            <a:ext cx="3043238" cy="466725"/>
          </a:xfrm>
          <a:prstGeom prst="rect">
            <a:avLst/>
          </a:prstGeom>
        </p:spPr>
        <p:txBody>
          <a:bodyPr vert="horz" lIns="93324" tIns="46662" rIns="93324" bIns="46662" rtlCol="0"/>
          <a:lstStyle>
            <a:lvl1pPr algn="r" eaLnBrk="1" fontAlgn="auto" hangingPunct="1">
              <a:spcBef>
                <a:spcPts val="0"/>
              </a:spcBef>
              <a:spcAft>
                <a:spcPts val="0"/>
              </a:spcAft>
              <a:defRPr sz="1200" smtClean="0">
                <a:latin typeface="+mn-lt"/>
              </a:defRPr>
            </a:lvl1pPr>
          </a:lstStyle>
          <a:p>
            <a:pPr>
              <a:defRPr/>
            </a:pPr>
            <a:fld id="{35CAB0CE-8F24-438E-AE64-C370A1778A91}" type="datetimeFigureOut">
              <a:rPr lang="en-US"/>
              <a:pPr>
                <a:defRPr/>
              </a:pPr>
              <a:t>11/30/2023</a:t>
            </a:fld>
            <a:endParaRPr lang="en-US"/>
          </a:p>
        </p:txBody>
      </p:sp>
      <p:sp>
        <p:nvSpPr>
          <p:cNvPr id="4" name="Slide Image Placeholder 3">
            <a:extLst>
              <a:ext uri="{FF2B5EF4-FFF2-40B4-BE49-F238E27FC236}">
                <a16:creationId xmlns:a16="http://schemas.microsoft.com/office/drawing/2014/main" id="{A4528486-0D2B-43E1-9442-8EA2CF09ECA5}"/>
              </a:ext>
            </a:extLst>
          </p:cNvPr>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pPr lvl="0"/>
            <a:endParaRPr lang="en-US" noProof="0"/>
          </a:p>
        </p:txBody>
      </p:sp>
      <p:sp>
        <p:nvSpPr>
          <p:cNvPr id="5" name="Notes Placeholder 4">
            <a:extLst>
              <a:ext uri="{FF2B5EF4-FFF2-40B4-BE49-F238E27FC236}">
                <a16:creationId xmlns:a16="http://schemas.microsoft.com/office/drawing/2014/main" id="{04C4AC7F-E772-44E4-AEAE-7102DCFC050A}"/>
              </a:ext>
            </a:extLst>
          </p:cNvPr>
          <p:cNvSpPr>
            <a:spLocks noGrp="1"/>
          </p:cNvSpPr>
          <p:nvPr>
            <p:ph type="body" sz="quarter" idx="3"/>
          </p:nvPr>
        </p:nvSpPr>
        <p:spPr>
          <a:xfrm>
            <a:off x="701675" y="4479925"/>
            <a:ext cx="5619750" cy="3665538"/>
          </a:xfrm>
          <a:prstGeom prst="rect">
            <a:avLst/>
          </a:prstGeom>
        </p:spPr>
        <p:txBody>
          <a:bodyPr vert="horz" lIns="93324" tIns="46662" rIns="93324" bIns="46662"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394F104B-E52A-419C-AF10-9A94A3DE1517}"/>
              </a:ext>
            </a:extLst>
          </p:cNvPr>
          <p:cNvSpPr>
            <a:spLocks noGrp="1"/>
          </p:cNvSpPr>
          <p:nvPr>
            <p:ph type="ftr" sz="quarter" idx="4"/>
          </p:nvPr>
        </p:nvSpPr>
        <p:spPr>
          <a:xfrm>
            <a:off x="0" y="8842375"/>
            <a:ext cx="3043238" cy="466725"/>
          </a:xfrm>
          <a:prstGeom prst="rect">
            <a:avLst/>
          </a:prstGeom>
        </p:spPr>
        <p:txBody>
          <a:bodyPr vert="horz" lIns="93324" tIns="46662" rIns="93324" bIns="46662"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4681E463-EFCE-4CD5-91E6-CFBACA75CD4E}"/>
              </a:ext>
            </a:extLst>
          </p:cNvPr>
          <p:cNvSpPr>
            <a:spLocks noGrp="1"/>
          </p:cNvSpPr>
          <p:nvPr>
            <p:ph type="sldNum" sz="quarter" idx="5"/>
          </p:nvPr>
        </p:nvSpPr>
        <p:spPr>
          <a:xfrm>
            <a:off x="3978275" y="8842375"/>
            <a:ext cx="3043238" cy="466725"/>
          </a:xfrm>
          <a:prstGeom prst="rect">
            <a:avLst/>
          </a:prstGeom>
        </p:spPr>
        <p:txBody>
          <a:bodyPr vert="horz" lIns="93324" tIns="46662" rIns="93324" bIns="46662" rtlCol="0" anchor="b"/>
          <a:lstStyle>
            <a:lvl1pPr algn="r" eaLnBrk="1" fontAlgn="auto" hangingPunct="1">
              <a:spcBef>
                <a:spcPts val="0"/>
              </a:spcBef>
              <a:spcAft>
                <a:spcPts val="0"/>
              </a:spcAft>
              <a:defRPr sz="1200" smtClean="0">
                <a:latin typeface="+mn-lt"/>
              </a:defRPr>
            </a:lvl1pPr>
          </a:lstStyle>
          <a:p>
            <a:pPr>
              <a:defRPr/>
            </a:pPr>
            <a:fld id="{612D38E6-7067-476E-9727-0D2611581BF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s://peba.sc.gov/contact" TargetMode="External"/><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8" Type="http://schemas.openxmlformats.org/officeDocument/2006/relationships/hyperlink" Target="http://www.twitter.com/scpeba" TargetMode="External"/><Relationship Id="rId3" Type="http://schemas.openxmlformats.org/officeDocument/2006/relationships/image" Target="../media/image6.png"/><Relationship Id="rId7" Type="http://schemas.openxmlformats.org/officeDocument/2006/relationships/image" Target="../media/image3.png"/><Relationship Id="rId12" Type="http://schemas.openxmlformats.org/officeDocument/2006/relationships/hyperlink" Target="https://www.instagram.com/s.c.peba/" TargetMode="External"/><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9.png"/><Relationship Id="rId11" Type="http://schemas.openxmlformats.org/officeDocument/2006/relationships/hyperlink" Target="http://www.linkedin.com/company/south-carolina-public-employee-benefit-authority/" TargetMode="External"/><Relationship Id="rId5" Type="http://schemas.openxmlformats.org/officeDocument/2006/relationships/image" Target="../media/image8.png"/><Relationship Id="rId10" Type="http://schemas.openxmlformats.org/officeDocument/2006/relationships/hyperlink" Target="http://www.youtube.com/c/pebatv" TargetMode="External"/><Relationship Id="rId4" Type="http://schemas.openxmlformats.org/officeDocument/2006/relationships/image" Target="../media/image7.png"/><Relationship Id="rId9" Type="http://schemas.openxmlformats.org/officeDocument/2006/relationships/hyperlink" Target="http://www.facebook.com/scpeba" TargetMode="Externa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a:extLst>
              <a:ext uri="{FF2B5EF4-FFF2-40B4-BE49-F238E27FC236}">
                <a16:creationId xmlns:a16="http://schemas.microsoft.com/office/drawing/2014/main" id="{6644286C-813C-43A4-9F66-6588654F2D2C}"/>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645920" y="2286000"/>
            <a:ext cx="6641869" cy="2286000"/>
          </a:xfrm>
        </p:spPr>
        <p:txBody>
          <a:bodyPr>
            <a:normAutofit/>
          </a:bodyPr>
          <a:lstStyle>
            <a:lvl1pPr algn="l">
              <a:defRPr sz="5000" b="1">
                <a:solidFill>
                  <a:schemeClr val="accent2"/>
                </a:solidFill>
                <a:latin typeface="Times New Roman" panose="02020603050405020304" pitchFamily="18" charset="0"/>
                <a:cs typeface="Times New Roman" panose="02020603050405020304" pitchFamily="18" charset="0"/>
              </a:defRPr>
            </a:lvl1pPr>
          </a:lstStyle>
          <a:p>
            <a:r>
              <a:rPr lang="en-US"/>
              <a:t>Click to edit Master title style</a:t>
            </a:r>
            <a:endParaRPr lang="en-US" dirty="0"/>
          </a:p>
        </p:txBody>
      </p:sp>
      <p:sp>
        <p:nvSpPr>
          <p:cNvPr id="3" name="Subtitle 2"/>
          <p:cNvSpPr>
            <a:spLocks noGrp="1"/>
          </p:cNvSpPr>
          <p:nvPr>
            <p:ph type="subTitle" idx="1"/>
          </p:nvPr>
        </p:nvSpPr>
        <p:spPr>
          <a:xfrm>
            <a:off x="1645920" y="4754880"/>
            <a:ext cx="6641869" cy="1463040"/>
          </a:xfrm>
        </p:spPr>
        <p:txBody>
          <a:bodyPr>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675582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4" name="Picture 6">
            <a:extLst>
              <a:ext uri="{FF2B5EF4-FFF2-40B4-BE49-F238E27FC236}">
                <a16:creationId xmlns:a16="http://schemas.microsoft.com/office/drawing/2014/main" id="{B6EC1EC0-93B5-4FC7-86D9-3987B896D046}"/>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645920" y="1828800"/>
            <a:ext cx="6693408" cy="2286000"/>
          </a:xfrm>
        </p:spPr>
        <p:txBody>
          <a:bodyPr>
            <a:normAutofit/>
          </a:bodyPr>
          <a:lstStyle>
            <a:lvl1pPr>
              <a:defRPr sz="4000" b="1" baseline="0">
                <a:solidFill>
                  <a:schemeClr val="accent2"/>
                </a:solidFill>
                <a:latin typeface="Times New Roman" panose="02020603050405020304" pitchFamily="18" charset="0"/>
                <a:cs typeface="Times New Roman" panose="02020603050405020304" pitchFamily="18" charset="0"/>
              </a:defRPr>
            </a:lvl1pPr>
          </a:lstStyle>
          <a:p>
            <a:r>
              <a:rPr lang="en-US"/>
              <a:t>Click to edit Master title style</a:t>
            </a:r>
            <a:endParaRPr lang="en-US" dirty="0"/>
          </a:p>
        </p:txBody>
      </p:sp>
      <p:sp>
        <p:nvSpPr>
          <p:cNvPr id="8" name="Subtitle 2"/>
          <p:cNvSpPr>
            <a:spLocks noGrp="1"/>
          </p:cNvSpPr>
          <p:nvPr>
            <p:ph type="subTitle" idx="13"/>
          </p:nvPr>
        </p:nvSpPr>
        <p:spPr>
          <a:xfrm>
            <a:off x="1645920" y="4297680"/>
            <a:ext cx="6693408" cy="1368398"/>
          </a:xfrm>
        </p:spPr>
        <p:txBody>
          <a:bodyPr>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Slide Number Placeholder 5">
            <a:extLst>
              <a:ext uri="{FF2B5EF4-FFF2-40B4-BE49-F238E27FC236}">
                <a16:creationId xmlns:a16="http://schemas.microsoft.com/office/drawing/2014/main" id="{67BB5F3B-2C7C-47D5-8EDC-8DA9FCF2BA80}"/>
              </a:ext>
            </a:extLst>
          </p:cNvPr>
          <p:cNvSpPr>
            <a:spLocks noGrp="1"/>
          </p:cNvSpPr>
          <p:nvPr>
            <p:ph type="sldNum" sz="quarter" idx="14"/>
          </p:nvPr>
        </p:nvSpPr>
        <p:spPr>
          <a:xfrm>
            <a:off x="8339138" y="6400800"/>
            <a:ext cx="804862" cy="457200"/>
          </a:xfrm>
        </p:spPr>
        <p:txBody>
          <a:bodyPr/>
          <a:lstStyle>
            <a:lvl1pPr algn="ctr">
              <a:defRPr sz="1400" smtClean="0">
                <a:solidFill>
                  <a:schemeClr val="bg1"/>
                </a:solidFill>
                <a:latin typeface="Times New Roman" panose="02020603050405020304" pitchFamily="18" charset="0"/>
                <a:cs typeface="Times New Roman" panose="02020603050405020304" pitchFamily="18" charset="0"/>
              </a:defRPr>
            </a:lvl1pPr>
          </a:lstStyle>
          <a:p>
            <a:pPr>
              <a:defRPr/>
            </a:pPr>
            <a:fld id="{474A796F-B81D-4C3E-976B-37C5067D3ED9}" type="slidenum">
              <a:rPr lang="en-US"/>
              <a:pPr>
                <a:defRPr/>
              </a:pPr>
              <a:t>‹#›</a:t>
            </a:fld>
            <a:endParaRPr lang="en-US" dirty="0"/>
          </a:p>
        </p:txBody>
      </p:sp>
    </p:spTree>
    <p:extLst>
      <p:ext uri="{BB962C8B-B14F-4D97-AF65-F5344CB8AC3E}">
        <p14:creationId xmlns:p14="http://schemas.microsoft.com/office/powerpoint/2010/main" val="2831128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a:extLst>
              <a:ext uri="{FF2B5EF4-FFF2-40B4-BE49-F238E27FC236}">
                <a16:creationId xmlns:a16="http://schemas.microsoft.com/office/drawing/2014/main" id="{922D2B1B-1D44-4F45-9723-70E94B07276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198" y="228600"/>
            <a:ext cx="8229599" cy="804672"/>
          </a:xfrm>
        </p:spPr>
        <p:txBody>
          <a:bodyPr>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a:t>Click to edit Master title style</a:t>
            </a:r>
            <a:endParaRPr lang="en-US" dirty="0"/>
          </a:p>
        </p:txBody>
      </p:sp>
      <p:sp>
        <p:nvSpPr>
          <p:cNvPr id="3" name="Content Placeholder 2"/>
          <p:cNvSpPr>
            <a:spLocks noGrp="1"/>
          </p:cNvSpPr>
          <p:nvPr>
            <p:ph idx="1"/>
          </p:nvPr>
        </p:nvSpPr>
        <p:spPr>
          <a:xfrm>
            <a:off x="457200" y="1261872"/>
            <a:ext cx="82296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a:extLst>
              <a:ext uri="{FF2B5EF4-FFF2-40B4-BE49-F238E27FC236}">
                <a16:creationId xmlns:a16="http://schemas.microsoft.com/office/drawing/2014/main" id="{69A7743E-F127-4543-B2F3-5B298867A98E}"/>
              </a:ext>
            </a:extLst>
          </p:cNvPr>
          <p:cNvSpPr>
            <a:spLocks noGrp="1"/>
          </p:cNvSpPr>
          <p:nvPr>
            <p:ph type="sldNum" sz="quarter" idx="10"/>
          </p:nvPr>
        </p:nvSpPr>
        <p:spPr>
          <a:xfrm>
            <a:off x="8339138" y="6400800"/>
            <a:ext cx="804862" cy="457200"/>
          </a:xfrm>
        </p:spPr>
        <p:txBody>
          <a:bodyPr/>
          <a:lstStyle>
            <a:lvl1pPr algn="ctr">
              <a:defRPr sz="1400" smtClean="0">
                <a:solidFill>
                  <a:schemeClr val="bg1"/>
                </a:solidFill>
                <a:latin typeface="Times New Roman" panose="02020603050405020304" pitchFamily="18" charset="0"/>
                <a:cs typeface="Times New Roman" panose="02020603050405020304" pitchFamily="18" charset="0"/>
              </a:defRPr>
            </a:lvl1pPr>
          </a:lstStyle>
          <a:p>
            <a:pPr>
              <a:defRPr/>
            </a:pPr>
            <a:fld id="{C5477369-EDAE-4F71-BAA7-E9618375882C}" type="slidenum">
              <a:rPr lang="en-US"/>
              <a:pPr>
                <a:defRPr/>
              </a:pPr>
              <a:t>‹#›</a:t>
            </a:fld>
            <a:endParaRPr lang="en-US" dirty="0"/>
          </a:p>
        </p:txBody>
      </p:sp>
    </p:spTree>
    <p:extLst>
      <p:ext uri="{BB962C8B-B14F-4D97-AF65-F5344CB8AC3E}">
        <p14:creationId xmlns:p14="http://schemas.microsoft.com/office/powerpoint/2010/main" val="1007848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5" name="Picture 6">
            <a:extLst>
              <a:ext uri="{FF2B5EF4-FFF2-40B4-BE49-F238E27FC236}">
                <a16:creationId xmlns:a16="http://schemas.microsoft.com/office/drawing/2014/main" id="{F5C47865-F3D6-4155-B65E-76D2F7B6809E}"/>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sz="half" idx="1"/>
          </p:nvPr>
        </p:nvSpPr>
        <p:spPr>
          <a:xfrm>
            <a:off x="4572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006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1"/>
          <p:cNvSpPr>
            <a:spLocks noGrp="1"/>
          </p:cNvSpPr>
          <p:nvPr>
            <p:ph type="title"/>
          </p:nvPr>
        </p:nvSpPr>
        <p:spPr>
          <a:xfrm>
            <a:off x="457198" y="228600"/>
            <a:ext cx="8229599" cy="804672"/>
          </a:xfrm>
        </p:spPr>
        <p:txBody>
          <a:bodyPr>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B0E909EA-66CC-45E1-837D-E50A42A253E4}"/>
              </a:ext>
            </a:extLst>
          </p:cNvPr>
          <p:cNvSpPr>
            <a:spLocks noGrp="1"/>
          </p:cNvSpPr>
          <p:nvPr>
            <p:ph type="sldNum" sz="quarter" idx="10"/>
          </p:nvPr>
        </p:nvSpPr>
        <p:spPr>
          <a:xfrm>
            <a:off x="8339138" y="6400800"/>
            <a:ext cx="804862" cy="457200"/>
          </a:xfrm>
        </p:spPr>
        <p:txBody>
          <a:bodyPr/>
          <a:lstStyle>
            <a:lvl1pPr algn="ctr">
              <a:defRPr sz="1400" smtClean="0">
                <a:solidFill>
                  <a:schemeClr val="bg1"/>
                </a:solidFill>
                <a:latin typeface="Times New Roman" panose="02020603050405020304" pitchFamily="18" charset="0"/>
                <a:cs typeface="Times New Roman" panose="02020603050405020304" pitchFamily="18" charset="0"/>
              </a:defRPr>
            </a:lvl1pPr>
          </a:lstStyle>
          <a:p>
            <a:pPr>
              <a:defRPr/>
            </a:pPr>
            <a:fld id="{71B5C42F-86BF-4820-AFC1-D6C4E0BB3518}" type="slidenum">
              <a:rPr lang="en-US"/>
              <a:pPr>
                <a:defRPr/>
              </a:pPr>
              <a:t>‹#›</a:t>
            </a:fld>
            <a:endParaRPr lang="en-US" dirty="0"/>
          </a:p>
        </p:txBody>
      </p:sp>
    </p:spTree>
    <p:extLst>
      <p:ext uri="{BB962C8B-B14F-4D97-AF65-F5344CB8AC3E}">
        <p14:creationId xmlns:p14="http://schemas.microsoft.com/office/powerpoint/2010/main" val="2840003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3" name="Picture 6">
            <a:extLst>
              <a:ext uri="{FF2B5EF4-FFF2-40B4-BE49-F238E27FC236}">
                <a16:creationId xmlns:a16="http://schemas.microsoft.com/office/drawing/2014/main" id="{1CA9646D-AA77-4F75-A7AD-1B34B1FCF627}"/>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a:spLocks noGrp="1"/>
          </p:cNvSpPr>
          <p:nvPr>
            <p:ph type="title"/>
          </p:nvPr>
        </p:nvSpPr>
        <p:spPr>
          <a:xfrm>
            <a:off x="457198" y="228600"/>
            <a:ext cx="8229599" cy="804672"/>
          </a:xfrm>
        </p:spPr>
        <p:txBody>
          <a:bodyPr>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a:t>Click to edit Master title style</a:t>
            </a:r>
            <a:endParaRPr lang="en-US" dirty="0"/>
          </a:p>
        </p:txBody>
      </p:sp>
      <p:sp>
        <p:nvSpPr>
          <p:cNvPr id="4" name="Slide Number Placeholder 5">
            <a:extLst>
              <a:ext uri="{FF2B5EF4-FFF2-40B4-BE49-F238E27FC236}">
                <a16:creationId xmlns:a16="http://schemas.microsoft.com/office/drawing/2014/main" id="{97D36670-FA57-4D8B-B84F-79F4F96B115E}"/>
              </a:ext>
            </a:extLst>
          </p:cNvPr>
          <p:cNvSpPr>
            <a:spLocks noGrp="1"/>
          </p:cNvSpPr>
          <p:nvPr>
            <p:ph type="sldNum" sz="quarter" idx="10"/>
          </p:nvPr>
        </p:nvSpPr>
        <p:spPr>
          <a:xfrm>
            <a:off x="8339138" y="6400800"/>
            <a:ext cx="804862" cy="457200"/>
          </a:xfrm>
        </p:spPr>
        <p:txBody>
          <a:bodyPr/>
          <a:lstStyle>
            <a:lvl1pPr algn="ctr">
              <a:defRPr sz="1400" smtClean="0">
                <a:solidFill>
                  <a:schemeClr val="bg1"/>
                </a:solidFill>
                <a:latin typeface="Times New Roman" panose="02020603050405020304" pitchFamily="18" charset="0"/>
                <a:cs typeface="Times New Roman" panose="02020603050405020304" pitchFamily="18" charset="0"/>
              </a:defRPr>
            </a:lvl1pPr>
          </a:lstStyle>
          <a:p>
            <a:pPr>
              <a:defRPr/>
            </a:pPr>
            <a:fld id="{0E9B14E6-3FEE-425C-AD24-340B02433B04}" type="slidenum">
              <a:rPr lang="en-US"/>
              <a:pPr>
                <a:defRPr/>
              </a:pPr>
              <a:t>‹#›</a:t>
            </a:fld>
            <a:endParaRPr lang="en-US" dirty="0"/>
          </a:p>
        </p:txBody>
      </p:sp>
    </p:spTree>
    <p:extLst>
      <p:ext uri="{BB962C8B-B14F-4D97-AF65-F5344CB8AC3E}">
        <p14:creationId xmlns:p14="http://schemas.microsoft.com/office/powerpoint/2010/main" val="3013482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6">
            <a:extLst>
              <a:ext uri="{FF2B5EF4-FFF2-40B4-BE49-F238E27FC236}">
                <a16:creationId xmlns:a16="http://schemas.microsoft.com/office/drawing/2014/main" id="{79F14630-5B2B-46E8-8B8A-E9331902E52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5">
            <a:extLst>
              <a:ext uri="{FF2B5EF4-FFF2-40B4-BE49-F238E27FC236}">
                <a16:creationId xmlns:a16="http://schemas.microsoft.com/office/drawing/2014/main" id="{27B8929A-BE9A-4465-BDF8-A69B3A04C5AE}"/>
              </a:ext>
            </a:extLst>
          </p:cNvPr>
          <p:cNvSpPr>
            <a:spLocks noGrp="1"/>
          </p:cNvSpPr>
          <p:nvPr>
            <p:ph type="sldNum" sz="quarter" idx="10"/>
          </p:nvPr>
        </p:nvSpPr>
        <p:spPr>
          <a:xfrm>
            <a:off x="8339138" y="6400800"/>
            <a:ext cx="804862" cy="457200"/>
          </a:xfrm>
        </p:spPr>
        <p:txBody>
          <a:bodyPr/>
          <a:lstStyle>
            <a:lvl1pPr algn="ctr">
              <a:defRPr sz="1400" smtClean="0">
                <a:solidFill>
                  <a:schemeClr val="bg1"/>
                </a:solidFill>
                <a:latin typeface="Times New Roman" panose="02020603050405020304" pitchFamily="18" charset="0"/>
                <a:cs typeface="Times New Roman" panose="02020603050405020304" pitchFamily="18" charset="0"/>
              </a:defRPr>
            </a:lvl1pPr>
          </a:lstStyle>
          <a:p>
            <a:pPr>
              <a:defRPr/>
            </a:pPr>
            <a:fld id="{0BC4E40C-AF75-46BB-8C51-05BA61AE9280}" type="slidenum">
              <a:rPr lang="en-US"/>
              <a:pPr>
                <a:defRPr/>
              </a:pPr>
              <a:t>‹#›</a:t>
            </a:fld>
            <a:endParaRPr lang="en-US" dirty="0"/>
          </a:p>
        </p:txBody>
      </p:sp>
    </p:spTree>
    <p:extLst>
      <p:ext uri="{BB962C8B-B14F-4D97-AF65-F5344CB8AC3E}">
        <p14:creationId xmlns:p14="http://schemas.microsoft.com/office/powerpoint/2010/main" val="2801025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pic>
        <p:nvPicPr>
          <p:cNvPr id="2" name="Picture 6">
            <a:extLst>
              <a:ext uri="{FF2B5EF4-FFF2-40B4-BE49-F238E27FC236}">
                <a16:creationId xmlns:a16="http://schemas.microsoft.com/office/drawing/2014/main" id="{EBB94A55-93A1-4102-8310-20A82D2A5AA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7">
            <a:extLst>
              <a:ext uri="{FF2B5EF4-FFF2-40B4-BE49-F238E27FC236}">
                <a16:creationId xmlns:a16="http://schemas.microsoft.com/office/drawing/2014/main" id="{3000F7C3-40A8-430F-AEEC-48B57C882A68}"/>
              </a:ext>
            </a:extLst>
          </p:cNvPr>
          <p:cNvSpPr txBox="1">
            <a:spLocks noChangeArrowheads="1"/>
          </p:cNvSpPr>
          <p:nvPr userDrawn="1"/>
        </p:nvSpPr>
        <p:spPr bwMode="auto">
          <a:xfrm>
            <a:off x="457200" y="1262063"/>
            <a:ext cx="8229600" cy="2268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8600" indent="-228600">
              <a:defRPr>
                <a:solidFill>
                  <a:schemeClr val="tx1"/>
                </a:solidFill>
                <a:latin typeface="Calibri" panose="020F0502020204030204" pitchFamily="34" charset="0"/>
              </a:defRPr>
            </a:lvl1pPr>
            <a:lvl2pPr marL="685800" indent="-22860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lnSpc>
                <a:spcPct val="90000"/>
              </a:lnSpc>
              <a:spcBef>
                <a:spcPts val="1000"/>
              </a:spcBef>
              <a:buFont typeface="Arial" panose="020B0604020202020204" pitchFamily="34" charset="0"/>
              <a:buChar char="•"/>
            </a:pPr>
            <a:r>
              <a:rPr lang="en-US" altLang="en-US" sz="2400">
                <a:solidFill>
                  <a:schemeClr val="tx2"/>
                </a:solidFill>
              </a:rPr>
              <a:t>Contact us:</a:t>
            </a:r>
          </a:p>
          <a:p>
            <a:pPr lvl="1" eaLnBrk="1" hangingPunct="1">
              <a:lnSpc>
                <a:spcPct val="90000"/>
              </a:lnSpc>
              <a:spcBef>
                <a:spcPts val="500"/>
              </a:spcBef>
              <a:buFont typeface="Arial" panose="020B0604020202020204" pitchFamily="34" charset="0"/>
              <a:buChar char="•"/>
            </a:pPr>
            <a:r>
              <a:rPr lang="en-US" altLang="en-US" sz="2000">
                <a:solidFill>
                  <a:schemeClr val="tx2"/>
                </a:solidFill>
                <a:hlinkClick r:id="rId3"/>
              </a:rPr>
              <a:t>peba.sc.gov/contact</a:t>
            </a:r>
            <a:r>
              <a:rPr lang="en-US" altLang="en-US" sz="2000">
                <a:solidFill>
                  <a:schemeClr val="tx2"/>
                </a:solidFill>
              </a:rPr>
              <a:t>. </a:t>
            </a:r>
          </a:p>
          <a:p>
            <a:pPr lvl="1" eaLnBrk="1" hangingPunct="1">
              <a:lnSpc>
                <a:spcPct val="90000"/>
              </a:lnSpc>
              <a:spcBef>
                <a:spcPts val="500"/>
              </a:spcBef>
              <a:buFont typeface="Arial" panose="020B0604020202020204" pitchFamily="34" charset="0"/>
              <a:buChar char="•"/>
            </a:pPr>
            <a:r>
              <a:rPr lang="en-US" altLang="en-US" sz="2000">
                <a:solidFill>
                  <a:schemeClr val="tx2"/>
                </a:solidFill>
              </a:rPr>
              <a:t>803.737.6800 or 888.260.9430.</a:t>
            </a:r>
          </a:p>
          <a:p>
            <a:pPr eaLnBrk="1" hangingPunct="1">
              <a:lnSpc>
                <a:spcPct val="90000"/>
              </a:lnSpc>
              <a:spcBef>
                <a:spcPts val="1000"/>
              </a:spcBef>
              <a:buFont typeface="Arial" panose="020B0604020202020204" pitchFamily="34" charset="0"/>
              <a:buChar char="•"/>
            </a:pPr>
            <a:r>
              <a:rPr lang="en-US" altLang="en-US" sz="2400">
                <a:solidFill>
                  <a:schemeClr val="tx2"/>
                </a:solidFill>
              </a:rPr>
              <a:t>Visit us:</a:t>
            </a:r>
          </a:p>
          <a:p>
            <a:pPr lvl="1" eaLnBrk="1" hangingPunct="1">
              <a:lnSpc>
                <a:spcPct val="90000"/>
              </a:lnSpc>
              <a:spcBef>
                <a:spcPts val="500"/>
              </a:spcBef>
              <a:buFont typeface="Arial" panose="020B0604020202020204" pitchFamily="34" charset="0"/>
              <a:buChar char="•"/>
            </a:pPr>
            <a:r>
              <a:rPr lang="en-US" altLang="en-US" sz="2000">
                <a:solidFill>
                  <a:schemeClr val="tx2"/>
                </a:solidFill>
              </a:rPr>
              <a:t>202 Arbor Lake Drive</a:t>
            </a:r>
            <a:br>
              <a:rPr lang="en-US" altLang="en-US" sz="2000">
                <a:solidFill>
                  <a:schemeClr val="tx2"/>
                </a:solidFill>
              </a:rPr>
            </a:br>
            <a:r>
              <a:rPr lang="en-US" altLang="en-US" sz="2000">
                <a:solidFill>
                  <a:schemeClr val="tx2"/>
                </a:solidFill>
              </a:rPr>
              <a:t>Columbia, SC 29223</a:t>
            </a:r>
          </a:p>
        </p:txBody>
      </p:sp>
      <p:sp>
        <p:nvSpPr>
          <p:cNvPr id="4" name="TextBox 8">
            <a:extLst>
              <a:ext uri="{FF2B5EF4-FFF2-40B4-BE49-F238E27FC236}">
                <a16:creationId xmlns:a16="http://schemas.microsoft.com/office/drawing/2014/main" id="{B34E1250-45F3-44CB-B9B1-A81C5BC09A1A}"/>
              </a:ext>
            </a:extLst>
          </p:cNvPr>
          <p:cNvSpPr txBox="1">
            <a:spLocks noChangeArrowheads="1"/>
          </p:cNvSpPr>
          <p:nvPr userDrawn="1"/>
        </p:nvSpPr>
        <p:spPr bwMode="auto">
          <a:xfrm>
            <a:off x="457200" y="369888"/>
            <a:ext cx="7615238"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800" b="1">
                <a:solidFill>
                  <a:schemeClr val="accent2"/>
                </a:solidFill>
                <a:latin typeface="Times New Roman" panose="02020603050405020304" pitchFamily="18" charset="0"/>
                <a:cs typeface="Times New Roman" panose="02020603050405020304" pitchFamily="18" charset="0"/>
              </a:rPr>
              <a:t>Get in touch with PEBA</a:t>
            </a:r>
          </a:p>
        </p:txBody>
      </p:sp>
      <p:sp>
        <p:nvSpPr>
          <p:cNvPr id="5" name="Slide Number Placeholder 5">
            <a:extLst>
              <a:ext uri="{FF2B5EF4-FFF2-40B4-BE49-F238E27FC236}">
                <a16:creationId xmlns:a16="http://schemas.microsoft.com/office/drawing/2014/main" id="{24864467-FD1F-4DDE-AE57-0E5AF1905E1D}"/>
              </a:ext>
            </a:extLst>
          </p:cNvPr>
          <p:cNvSpPr>
            <a:spLocks noGrp="1"/>
          </p:cNvSpPr>
          <p:nvPr>
            <p:ph type="sldNum" sz="quarter" idx="10"/>
          </p:nvPr>
        </p:nvSpPr>
        <p:spPr>
          <a:xfrm>
            <a:off x="8339138" y="6400800"/>
            <a:ext cx="804862" cy="457200"/>
          </a:xfrm>
        </p:spPr>
        <p:txBody>
          <a:bodyPr/>
          <a:lstStyle>
            <a:lvl1pPr algn="ctr">
              <a:defRPr sz="1400" smtClean="0">
                <a:solidFill>
                  <a:schemeClr val="bg1"/>
                </a:solidFill>
                <a:latin typeface="Times New Roman" panose="02020603050405020304" pitchFamily="18" charset="0"/>
                <a:cs typeface="Times New Roman" panose="02020603050405020304" pitchFamily="18" charset="0"/>
              </a:defRPr>
            </a:lvl1pPr>
          </a:lstStyle>
          <a:p>
            <a:pPr>
              <a:defRPr/>
            </a:pPr>
            <a:fld id="{1538EEE8-0D8A-455D-8933-13D3031A5653}" type="slidenum">
              <a:rPr lang="en-US"/>
              <a:pPr>
                <a:defRPr/>
              </a:pPr>
              <a:t>‹#›</a:t>
            </a:fld>
            <a:endParaRPr lang="en-US" dirty="0"/>
          </a:p>
        </p:txBody>
      </p:sp>
    </p:spTree>
    <p:extLst>
      <p:ext uri="{BB962C8B-B14F-4D97-AF65-F5344CB8AC3E}">
        <p14:creationId xmlns:p14="http://schemas.microsoft.com/office/powerpoint/2010/main" val="3283685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ocial media">
    <p:spTree>
      <p:nvGrpSpPr>
        <p:cNvPr id="1" name=""/>
        <p:cNvGrpSpPr/>
        <p:nvPr/>
      </p:nvGrpSpPr>
      <p:grpSpPr>
        <a:xfrm>
          <a:off x="0" y="0"/>
          <a:ext cx="0" cy="0"/>
          <a:chOff x="0" y="0"/>
          <a:chExt cx="0" cy="0"/>
        </a:xfrm>
      </p:grpSpPr>
      <p:pic>
        <p:nvPicPr>
          <p:cNvPr id="2" name="Picture 6">
            <a:extLst>
              <a:ext uri="{FF2B5EF4-FFF2-40B4-BE49-F238E27FC236}">
                <a16:creationId xmlns:a16="http://schemas.microsoft.com/office/drawing/2014/main" id="{FE31A8CA-295C-4E67-B7E2-19B316BC540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246438" y="1262063"/>
            <a:ext cx="549275" cy="547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7">
            <a:extLst>
              <a:ext uri="{FF2B5EF4-FFF2-40B4-BE49-F238E27FC236}">
                <a16:creationId xmlns:a16="http://schemas.microsoft.com/office/drawing/2014/main" id="{F5CB24B9-6981-4F4F-AFE7-CC068E47CC2C}"/>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248025" y="2179638"/>
            <a:ext cx="547688"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8">
            <a:extLst>
              <a:ext uri="{FF2B5EF4-FFF2-40B4-BE49-F238E27FC236}">
                <a16:creationId xmlns:a16="http://schemas.microsoft.com/office/drawing/2014/main" id="{6E928607-FE84-43F9-983D-E24D148EF1BB}"/>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57200" y="2187575"/>
            <a:ext cx="5492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9">
            <a:extLst>
              <a:ext uri="{FF2B5EF4-FFF2-40B4-BE49-F238E27FC236}">
                <a16:creationId xmlns:a16="http://schemas.microsoft.com/office/drawing/2014/main" id="{37465AC0-5767-49B8-A0FB-2B5FB91E40C4}"/>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457200" y="1262063"/>
            <a:ext cx="549275" cy="547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0">
            <a:extLst>
              <a:ext uri="{FF2B5EF4-FFF2-40B4-BE49-F238E27FC236}">
                <a16:creationId xmlns:a16="http://schemas.microsoft.com/office/drawing/2014/main" id="{91EBBDE5-265B-4C3C-8E29-C20A8E21DAB8}"/>
              </a:ext>
            </a:extLst>
          </p:cNvPr>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457200" y="3113088"/>
            <a:ext cx="5492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1">
            <a:extLst>
              <a:ext uri="{FF2B5EF4-FFF2-40B4-BE49-F238E27FC236}">
                <a16:creationId xmlns:a16="http://schemas.microsoft.com/office/drawing/2014/main" id="{1585B803-9C72-40D2-B655-0F8E21F40568}"/>
              </a:ext>
            </a:extLst>
          </p:cNvPr>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 name="Group 12">
            <a:extLst>
              <a:ext uri="{FF2B5EF4-FFF2-40B4-BE49-F238E27FC236}">
                <a16:creationId xmlns:a16="http://schemas.microsoft.com/office/drawing/2014/main" id="{3DBFAD33-51B4-47E5-B63F-504039CD9061}"/>
              </a:ext>
            </a:extLst>
          </p:cNvPr>
          <p:cNvGrpSpPr>
            <a:grpSpLocks/>
          </p:cNvGrpSpPr>
          <p:nvPr userDrawn="1"/>
        </p:nvGrpSpPr>
        <p:grpSpPr bwMode="auto">
          <a:xfrm>
            <a:off x="1085850" y="1304925"/>
            <a:ext cx="7253288" cy="2312988"/>
            <a:chOff x="1085421" y="957888"/>
            <a:chExt cx="7253907" cy="2312807"/>
          </a:xfrm>
        </p:grpSpPr>
        <p:sp>
          <p:nvSpPr>
            <p:cNvPr id="9" name="TextBox 13">
              <a:extLst>
                <a:ext uri="{FF2B5EF4-FFF2-40B4-BE49-F238E27FC236}">
                  <a16:creationId xmlns:a16="http://schemas.microsoft.com/office/drawing/2014/main" id="{D9CB5E32-1575-48A3-A324-F2C015866E01}"/>
                </a:ext>
              </a:extLst>
            </p:cNvPr>
            <p:cNvSpPr txBox="1">
              <a:spLocks noChangeArrowheads="1"/>
            </p:cNvSpPr>
            <p:nvPr userDrawn="1"/>
          </p:nvSpPr>
          <p:spPr bwMode="auto">
            <a:xfrm>
              <a:off x="1085421" y="1883460"/>
              <a:ext cx="135466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400">
                  <a:hlinkClick r:id="rId8"/>
                </a:rPr>
                <a:t>SCPEBA</a:t>
              </a:r>
              <a:endParaRPr lang="en-US" altLang="en-US" sz="2400"/>
            </a:p>
          </p:txBody>
        </p:sp>
        <p:sp>
          <p:nvSpPr>
            <p:cNvPr id="10" name="TextBox 14">
              <a:extLst>
                <a:ext uri="{FF2B5EF4-FFF2-40B4-BE49-F238E27FC236}">
                  <a16:creationId xmlns:a16="http://schemas.microsoft.com/office/drawing/2014/main" id="{FBE2F2A8-F40C-472C-B259-F5E7A7B0AA51}"/>
                </a:ext>
              </a:extLst>
            </p:cNvPr>
            <p:cNvSpPr txBox="1">
              <a:spLocks noChangeArrowheads="1"/>
            </p:cNvSpPr>
            <p:nvPr userDrawn="1"/>
          </p:nvSpPr>
          <p:spPr bwMode="auto">
            <a:xfrm>
              <a:off x="1085421" y="957888"/>
              <a:ext cx="20827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400">
                  <a:hlinkClick r:id="rId9"/>
                </a:rPr>
                <a:t>SCPEBA</a:t>
              </a:r>
              <a:endParaRPr lang="en-US" altLang="en-US" sz="2400"/>
            </a:p>
          </p:txBody>
        </p:sp>
        <p:sp>
          <p:nvSpPr>
            <p:cNvPr id="11" name="TextBox 15">
              <a:extLst>
                <a:ext uri="{FF2B5EF4-FFF2-40B4-BE49-F238E27FC236}">
                  <a16:creationId xmlns:a16="http://schemas.microsoft.com/office/drawing/2014/main" id="{CDCAEBE5-4D69-4E53-AEA9-431A5256AA65}"/>
                </a:ext>
              </a:extLst>
            </p:cNvPr>
            <p:cNvSpPr txBox="1">
              <a:spLocks noChangeArrowheads="1"/>
            </p:cNvSpPr>
            <p:nvPr userDrawn="1"/>
          </p:nvSpPr>
          <p:spPr bwMode="auto">
            <a:xfrm>
              <a:off x="3875393" y="1870070"/>
              <a:ext cx="15747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400" u="sng">
                  <a:hlinkClick r:id="rId10"/>
                </a:rPr>
                <a:t>PEBA TV</a:t>
              </a:r>
              <a:endParaRPr lang="en-US" altLang="en-US" sz="2400"/>
            </a:p>
          </p:txBody>
        </p:sp>
        <p:sp>
          <p:nvSpPr>
            <p:cNvPr id="12" name="TextBox 16">
              <a:extLst>
                <a:ext uri="{FF2B5EF4-FFF2-40B4-BE49-F238E27FC236}">
                  <a16:creationId xmlns:a16="http://schemas.microsoft.com/office/drawing/2014/main" id="{589FA593-CF12-4355-A58C-E7C05B54CE2E}"/>
                </a:ext>
              </a:extLst>
            </p:cNvPr>
            <p:cNvSpPr txBox="1">
              <a:spLocks noChangeArrowheads="1"/>
            </p:cNvSpPr>
            <p:nvPr userDrawn="1"/>
          </p:nvSpPr>
          <p:spPr bwMode="auto">
            <a:xfrm>
              <a:off x="1085421" y="2809030"/>
              <a:ext cx="725390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400" u="sng">
                  <a:hlinkClick r:id="rId11"/>
                </a:rPr>
                <a:t>South Carolina Public Employee Benefit Authority</a:t>
              </a:r>
              <a:endParaRPr lang="en-US" altLang="en-US" sz="3600"/>
            </a:p>
          </p:txBody>
        </p:sp>
      </p:grpSp>
      <p:sp>
        <p:nvSpPr>
          <p:cNvPr id="13" name="TextBox 17">
            <a:extLst>
              <a:ext uri="{FF2B5EF4-FFF2-40B4-BE49-F238E27FC236}">
                <a16:creationId xmlns:a16="http://schemas.microsoft.com/office/drawing/2014/main" id="{A04E5682-543D-4489-94BF-32B282DC2935}"/>
              </a:ext>
            </a:extLst>
          </p:cNvPr>
          <p:cNvSpPr txBox="1">
            <a:spLocks noChangeArrowheads="1"/>
          </p:cNvSpPr>
          <p:nvPr userDrawn="1"/>
        </p:nvSpPr>
        <p:spPr bwMode="auto">
          <a:xfrm>
            <a:off x="457200" y="369888"/>
            <a:ext cx="7615238"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800" b="1">
                <a:solidFill>
                  <a:schemeClr val="accent2"/>
                </a:solidFill>
                <a:latin typeface="Times New Roman" panose="02020603050405020304" pitchFamily="18" charset="0"/>
                <a:cs typeface="Times New Roman" panose="02020603050405020304" pitchFamily="18" charset="0"/>
              </a:rPr>
              <a:t>Get social with PEBA</a:t>
            </a:r>
          </a:p>
        </p:txBody>
      </p:sp>
      <p:sp>
        <p:nvSpPr>
          <p:cNvPr id="14" name="TextBox 18">
            <a:extLst>
              <a:ext uri="{FF2B5EF4-FFF2-40B4-BE49-F238E27FC236}">
                <a16:creationId xmlns:a16="http://schemas.microsoft.com/office/drawing/2014/main" id="{F1C2CA33-AB97-449E-9FC7-CFF4E29BDEA3}"/>
              </a:ext>
            </a:extLst>
          </p:cNvPr>
          <p:cNvSpPr txBox="1">
            <a:spLocks noChangeArrowheads="1"/>
          </p:cNvSpPr>
          <p:nvPr userDrawn="1"/>
        </p:nvSpPr>
        <p:spPr bwMode="auto">
          <a:xfrm>
            <a:off x="3875088" y="1304925"/>
            <a:ext cx="135413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400">
                <a:hlinkClick r:id="rId12"/>
              </a:rPr>
              <a:t>s.c.peba</a:t>
            </a:r>
            <a:endParaRPr lang="en-US" altLang="en-US" sz="2400"/>
          </a:p>
        </p:txBody>
      </p:sp>
      <p:sp>
        <p:nvSpPr>
          <p:cNvPr id="15" name="Slide Number Placeholder 5">
            <a:extLst>
              <a:ext uri="{FF2B5EF4-FFF2-40B4-BE49-F238E27FC236}">
                <a16:creationId xmlns:a16="http://schemas.microsoft.com/office/drawing/2014/main" id="{72E63266-0AB0-4CCF-9DB4-1EF25C87F7BC}"/>
              </a:ext>
            </a:extLst>
          </p:cNvPr>
          <p:cNvSpPr>
            <a:spLocks noGrp="1"/>
          </p:cNvSpPr>
          <p:nvPr>
            <p:ph type="sldNum" sz="quarter" idx="10"/>
          </p:nvPr>
        </p:nvSpPr>
        <p:spPr>
          <a:xfrm>
            <a:off x="8339138" y="6400800"/>
            <a:ext cx="804862" cy="457200"/>
          </a:xfrm>
        </p:spPr>
        <p:txBody>
          <a:bodyPr/>
          <a:lstStyle>
            <a:lvl1pPr algn="ctr">
              <a:defRPr sz="1400" smtClean="0">
                <a:solidFill>
                  <a:schemeClr val="bg1"/>
                </a:solidFill>
                <a:latin typeface="Times New Roman" panose="02020603050405020304" pitchFamily="18" charset="0"/>
                <a:cs typeface="Times New Roman" panose="02020603050405020304" pitchFamily="18" charset="0"/>
              </a:defRPr>
            </a:lvl1pPr>
          </a:lstStyle>
          <a:p>
            <a:pPr>
              <a:defRPr/>
            </a:pPr>
            <a:fld id="{18273F69-AF1E-458F-9EA1-2559C9C6D211}" type="slidenum">
              <a:rPr lang="en-US"/>
              <a:pPr>
                <a:defRPr/>
              </a:pPr>
              <a:t>‹#›</a:t>
            </a:fld>
            <a:endParaRPr lang="en-US" dirty="0"/>
          </a:p>
        </p:txBody>
      </p:sp>
    </p:spTree>
    <p:extLst>
      <p:ext uri="{BB962C8B-B14F-4D97-AF65-F5344CB8AC3E}">
        <p14:creationId xmlns:p14="http://schemas.microsoft.com/office/powerpoint/2010/main" val="2068819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pic>
        <p:nvPicPr>
          <p:cNvPr id="2" name="Picture 6">
            <a:extLst>
              <a:ext uri="{FF2B5EF4-FFF2-40B4-BE49-F238E27FC236}">
                <a16:creationId xmlns:a16="http://schemas.microsoft.com/office/drawing/2014/main" id="{444E541A-31C9-4178-B340-F309D664792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7">
            <a:extLst>
              <a:ext uri="{FF2B5EF4-FFF2-40B4-BE49-F238E27FC236}">
                <a16:creationId xmlns:a16="http://schemas.microsoft.com/office/drawing/2014/main" id="{2C063012-4147-4AE9-B190-2B7941EE236A}"/>
              </a:ext>
            </a:extLst>
          </p:cNvPr>
          <p:cNvSpPr>
            <a:spLocks noChangeArrowheads="1"/>
          </p:cNvSpPr>
          <p:nvPr userDrawn="1"/>
        </p:nvSpPr>
        <p:spPr bwMode="auto">
          <a:xfrm>
            <a:off x="457200" y="1262063"/>
            <a:ext cx="82296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lnSpc>
                <a:spcPct val="90000"/>
              </a:lnSpc>
              <a:spcBef>
                <a:spcPts val="1000"/>
              </a:spcBef>
              <a:buFont typeface="Arial" panose="020B0604020202020204" pitchFamily="34" charset="0"/>
              <a:buNone/>
            </a:pPr>
            <a:r>
              <a:rPr lang="en-US" altLang="en-US" sz="2400">
                <a:solidFill>
                  <a:schemeClr val="tx2"/>
                </a:solidFill>
              </a:rPr>
              <a:t>This presentation does not constitute a comprehensive or binding representation of the employee benefit programs PEBA administers. The terms and conditions of the employee benefit programs PEBA administers are set out in the applicable statutes and plan documents and are subject to change. Benefits administrators and others chosen by your employer to assist you with your participation in these employee benefit programs are not agents or employees of PEBA and are not authorized to bind PEBA or make representations on behalf of PEBA. Please contact PEBA for the most current information. The language used in this presentation does not create any contractual rights or entitlements for any person.</a:t>
            </a:r>
          </a:p>
        </p:txBody>
      </p:sp>
      <p:sp>
        <p:nvSpPr>
          <p:cNvPr id="4" name="TextBox 8">
            <a:extLst>
              <a:ext uri="{FF2B5EF4-FFF2-40B4-BE49-F238E27FC236}">
                <a16:creationId xmlns:a16="http://schemas.microsoft.com/office/drawing/2014/main" id="{26752C23-3B87-4354-91C3-17509CD716D9}"/>
              </a:ext>
            </a:extLst>
          </p:cNvPr>
          <p:cNvSpPr txBox="1">
            <a:spLocks noChangeArrowheads="1"/>
          </p:cNvSpPr>
          <p:nvPr userDrawn="1"/>
        </p:nvSpPr>
        <p:spPr bwMode="auto">
          <a:xfrm>
            <a:off x="457200" y="369888"/>
            <a:ext cx="3325813"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800" b="1">
                <a:solidFill>
                  <a:schemeClr val="accent2"/>
                </a:solidFill>
                <a:latin typeface="Times New Roman" panose="02020603050405020304" pitchFamily="18" charset="0"/>
                <a:cs typeface="Times New Roman" panose="02020603050405020304" pitchFamily="18" charset="0"/>
              </a:rPr>
              <a:t>Disclaimer</a:t>
            </a:r>
          </a:p>
        </p:txBody>
      </p:sp>
      <p:sp>
        <p:nvSpPr>
          <p:cNvPr id="5" name="Slide Number Placeholder 5">
            <a:extLst>
              <a:ext uri="{FF2B5EF4-FFF2-40B4-BE49-F238E27FC236}">
                <a16:creationId xmlns:a16="http://schemas.microsoft.com/office/drawing/2014/main" id="{90B1F275-DCBA-4A11-9AC2-3EA53DEA3AB0}"/>
              </a:ext>
            </a:extLst>
          </p:cNvPr>
          <p:cNvSpPr>
            <a:spLocks noGrp="1"/>
          </p:cNvSpPr>
          <p:nvPr>
            <p:ph type="sldNum" sz="quarter" idx="10"/>
          </p:nvPr>
        </p:nvSpPr>
        <p:spPr>
          <a:xfrm>
            <a:off x="8339138" y="6400800"/>
            <a:ext cx="804862" cy="457200"/>
          </a:xfrm>
        </p:spPr>
        <p:txBody>
          <a:bodyPr/>
          <a:lstStyle>
            <a:lvl1pPr algn="ctr">
              <a:defRPr sz="1400" smtClean="0">
                <a:solidFill>
                  <a:schemeClr val="bg1"/>
                </a:solidFill>
                <a:latin typeface="Times New Roman" panose="02020603050405020304" pitchFamily="18" charset="0"/>
                <a:cs typeface="Times New Roman" panose="02020603050405020304" pitchFamily="18" charset="0"/>
              </a:defRPr>
            </a:lvl1pPr>
          </a:lstStyle>
          <a:p>
            <a:pPr>
              <a:defRPr/>
            </a:pPr>
            <a:fld id="{9762E084-A752-483D-99BF-B27D5BFBECEA}" type="slidenum">
              <a:rPr lang="en-US"/>
              <a:pPr>
                <a:defRPr/>
              </a:pPr>
              <a:t>‹#›</a:t>
            </a:fld>
            <a:endParaRPr lang="en-US" dirty="0"/>
          </a:p>
        </p:txBody>
      </p:sp>
    </p:spTree>
    <p:extLst>
      <p:ext uri="{BB962C8B-B14F-4D97-AF65-F5344CB8AC3E}">
        <p14:creationId xmlns:p14="http://schemas.microsoft.com/office/powerpoint/2010/main" val="2611976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D2CA1797-60AA-4D6E-A483-02E65F8A1BDD}"/>
              </a:ext>
            </a:extLst>
          </p:cNvPr>
          <p:cNvSpPr>
            <a:spLocks noGrp="1" noChangeArrowheads="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BB755A4A-0820-4A6B-A51A-0E8C9FC87430}"/>
              </a:ext>
            </a:extLst>
          </p:cNvPr>
          <p:cNvSpPr>
            <a:spLocks noGrp="1" noChangeArrowheads="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04F33B3D-64E8-4F22-9C6D-22CDFAA6CDCC}"/>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5" name="Footer Placeholder 4">
            <a:extLst>
              <a:ext uri="{FF2B5EF4-FFF2-40B4-BE49-F238E27FC236}">
                <a16:creationId xmlns:a16="http://schemas.microsoft.com/office/drawing/2014/main" id="{8FB42905-A19D-4790-89A4-2DA362BB8A52}"/>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857D9C31-FF32-4788-8C6D-BDFA2AE5643D}"/>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eaLnBrk="1" fontAlgn="auto" hangingPunct="1">
              <a:spcBef>
                <a:spcPts val="0"/>
              </a:spcBef>
              <a:spcAft>
                <a:spcPts val="0"/>
              </a:spcAft>
              <a:defRPr sz="1400" smtClean="0">
                <a:solidFill>
                  <a:schemeClr val="bg2">
                    <a:lumMod val="75000"/>
                  </a:schemeClr>
                </a:solidFill>
                <a:latin typeface="Tw Cen MT Condensed" panose="020B0606020104020203" pitchFamily="34" charset="0"/>
              </a:defRPr>
            </a:lvl1pPr>
          </a:lstStyle>
          <a:p>
            <a:pPr>
              <a:defRPr/>
            </a:pPr>
            <a:fld id="{76CF5B07-A557-4BEF-9193-B19E47360556}"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Lst>
  <p:hf hdr="0" ftr="0" dt="0"/>
  <p:txStyles>
    <p:titleStyle>
      <a:lvl1pPr algn="l" rtl="0" fontAlgn="base">
        <a:lnSpc>
          <a:spcPct val="90000"/>
        </a:lnSpc>
        <a:spcBef>
          <a:spcPct val="0"/>
        </a:spcBef>
        <a:spcAft>
          <a:spcPct val="0"/>
        </a:spcAft>
        <a:defRPr sz="4400" b="1" kern="1200">
          <a:solidFill>
            <a:schemeClr val="tx1"/>
          </a:solidFill>
          <a:latin typeface="+mj-lt"/>
          <a:ea typeface="+mj-ea"/>
          <a:cs typeface="+mj-cs"/>
        </a:defRPr>
      </a:lvl1pPr>
      <a:lvl2pPr algn="l" rtl="0" fontAlgn="base">
        <a:lnSpc>
          <a:spcPct val="90000"/>
        </a:lnSpc>
        <a:spcBef>
          <a:spcPct val="0"/>
        </a:spcBef>
        <a:spcAft>
          <a:spcPct val="0"/>
        </a:spcAft>
        <a:defRPr sz="4400" b="1">
          <a:solidFill>
            <a:schemeClr val="tx1"/>
          </a:solidFill>
          <a:latin typeface="Calibri Light" panose="020F0302020204030204" pitchFamily="34" charset="0"/>
        </a:defRPr>
      </a:lvl2pPr>
      <a:lvl3pPr algn="l" rtl="0" fontAlgn="base">
        <a:lnSpc>
          <a:spcPct val="90000"/>
        </a:lnSpc>
        <a:spcBef>
          <a:spcPct val="0"/>
        </a:spcBef>
        <a:spcAft>
          <a:spcPct val="0"/>
        </a:spcAft>
        <a:defRPr sz="4400" b="1">
          <a:solidFill>
            <a:schemeClr val="tx1"/>
          </a:solidFill>
          <a:latin typeface="Calibri Light" panose="020F0302020204030204" pitchFamily="34" charset="0"/>
        </a:defRPr>
      </a:lvl3pPr>
      <a:lvl4pPr algn="l" rtl="0" fontAlgn="base">
        <a:lnSpc>
          <a:spcPct val="90000"/>
        </a:lnSpc>
        <a:spcBef>
          <a:spcPct val="0"/>
        </a:spcBef>
        <a:spcAft>
          <a:spcPct val="0"/>
        </a:spcAft>
        <a:defRPr sz="4400" b="1">
          <a:solidFill>
            <a:schemeClr val="tx1"/>
          </a:solidFill>
          <a:latin typeface="Calibri Light" panose="020F0302020204030204" pitchFamily="34" charset="0"/>
        </a:defRPr>
      </a:lvl4pPr>
      <a:lvl5pPr algn="l" rtl="0" fontAlgn="base">
        <a:lnSpc>
          <a:spcPct val="90000"/>
        </a:lnSpc>
        <a:spcBef>
          <a:spcPct val="0"/>
        </a:spcBef>
        <a:spcAft>
          <a:spcPct val="0"/>
        </a:spcAft>
        <a:defRPr sz="4400" b="1">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b="1">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b="1">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b="1">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b="1">
          <a:solidFill>
            <a:schemeClr val="tx1"/>
          </a:solidFill>
          <a:latin typeface="Calibri Light" panose="020F0302020204030204" pitchFamily="34" charset="0"/>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hyperlink" Target="https://peba.sc.gov/sites/default/files/2024_ibg.pdf" TargetMode="External"/><Relationship Id="rId5" Type="http://schemas.openxmlformats.org/officeDocument/2006/relationships/hyperlink" Target="https://peba.sc.gov/sites/default/files/ba_manual.pdf" TargetMode="External"/><Relationship Id="rId4"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hyperlink" Target="https://peba.sc.gov/monthly-premiums" TargetMode="External"/><Relationship Id="rId5" Type="http://schemas.openxmlformats.org/officeDocument/2006/relationships/hyperlink" Target="https://peba.sc.gov/sites/default/files/cobra_noe.pdf" TargetMode="External"/><Relationship Id="rId4"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tags" Target="../tags/tag10.xml"/><Relationship Id="rId4"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9.xml"/><Relationship Id="rId1" Type="http://schemas.openxmlformats.org/officeDocument/2006/relationships/tags" Target="../tags/tag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1D3287DD-F04C-445F-85A0-2CCB83EFA8FD}"/>
              </a:ext>
            </a:extLst>
          </p:cNvPr>
          <p:cNvSpPr>
            <a:spLocks noGrp="1" noChangeArrowheads="1"/>
          </p:cNvSpPr>
          <p:nvPr>
            <p:ph type="ctrTitle"/>
          </p:nvPr>
        </p:nvSpPr>
        <p:spPr/>
        <p:txBody>
          <a:bodyPr/>
          <a:lstStyle/>
          <a:p>
            <a:r>
              <a:rPr lang="en-US" altLang="en-US" dirty="0"/>
              <a:t>Enrollment and premiums</a:t>
            </a:r>
          </a:p>
        </p:txBody>
      </p:sp>
      <p:sp>
        <p:nvSpPr>
          <p:cNvPr id="3" name="Subtitle 2">
            <a:extLst>
              <a:ext uri="{FF2B5EF4-FFF2-40B4-BE49-F238E27FC236}">
                <a16:creationId xmlns:a16="http://schemas.microsoft.com/office/drawing/2014/main" id="{4A44337E-F8C5-4120-96C4-9E92A0581F7C}"/>
              </a:ext>
            </a:extLst>
          </p:cNvPr>
          <p:cNvSpPr>
            <a:spLocks noGrp="1"/>
          </p:cNvSpPr>
          <p:nvPr>
            <p:ph type="subTitle" idx="1"/>
          </p:nvPr>
        </p:nvSpPr>
        <p:spPr/>
        <p:txBody>
          <a:bodyPr/>
          <a:lstStyle/>
          <a:p>
            <a:r>
              <a:rPr lang="en-US" dirty="0"/>
              <a:t>COBRA</a:t>
            </a:r>
          </a:p>
          <a:p>
            <a:r>
              <a:rPr lang="en-US" dirty="0"/>
              <a:t>2024</a:t>
            </a:r>
            <a:endParaRPr lang="en-US" dirty="0">
              <a:solidFill>
                <a:srgbClr val="FF0000"/>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20304"/>
    </mc:Choice>
    <mc:Fallback xmlns="">
      <p:transition spd="slow" advTm="20304"/>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A38A714C-59C7-4030-8AFF-E48A877083F5}"/>
              </a:ext>
            </a:extLst>
          </p:cNvPr>
          <p:cNvSpPr>
            <a:spLocks noGrp="1" noChangeArrowheads="1"/>
          </p:cNvSpPr>
          <p:nvPr>
            <p:ph type="title"/>
            <p:custDataLst>
              <p:tags r:id="rId1"/>
            </p:custDataLst>
          </p:nvPr>
        </p:nvSpPr>
        <p:spPr>
          <a:xfrm>
            <a:off x="457200" y="228600"/>
            <a:ext cx="8229600" cy="804863"/>
          </a:xfrm>
        </p:spPr>
        <p:txBody>
          <a:bodyPr/>
          <a:lstStyle/>
          <a:p>
            <a:r>
              <a:rPr lang="en-US" altLang="en-US"/>
              <a:t>Important information</a:t>
            </a:r>
          </a:p>
        </p:txBody>
      </p:sp>
      <p:sp>
        <p:nvSpPr>
          <p:cNvPr id="14339" name="Content Placeholder 2">
            <a:extLst>
              <a:ext uri="{FF2B5EF4-FFF2-40B4-BE49-F238E27FC236}">
                <a16:creationId xmlns:a16="http://schemas.microsoft.com/office/drawing/2014/main" id="{041D0912-036B-4CD7-A1C9-079D55D9C3E5}"/>
              </a:ext>
            </a:extLst>
          </p:cNvPr>
          <p:cNvSpPr>
            <a:spLocks noGrp="1" noChangeArrowheads="1"/>
          </p:cNvSpPr>
          <p:nvPr>
            <p:ph idx="1"/>
            <p:custDataLst>
              <p:tags r:id="rId2"/>
            </p:custDataLst>
          </p:nvPr>
        </p:nvSpPr>
        <p:spPr>
          <a:xfrm>
            <a:off x="457200" y="1262063"/>
            <a:ext cx="8229600" cy="5029200"/>
          </a:xfrm>
        </p:spPr>
        <p:txBody>
          <a:bodyPr/>
          <a:lstStyle/>
          <a:p>
            <a:r>
              <a:rPr lang="en-US" altLang="en-US" dirty="0"/>
              <a:t>This overview is not meant to serve as a comprehensive description of the insurance benefits offered by PEBA.</a:t>
            </a:r>
          </a:p>
          <a:p>
            <a:r>
              <a:rPr lang="en-US" altLang="en-US" dirty="0"/>
              <a:t>More information can be found in the following:</a:t>
            </a:r>
          </a:p>
          <a:p>
            <a:pPr lvl="1"/>
            <a:r>
              <a:rPr lang="en-US" altLang="en-US" i="1" dirty="0">
                <a:hlinkClick r:id="rId5"/>
              </a:rPr>
              <a:t>Benefits Administrator Manual</a:t>
            </a:r>
            <a:r>
              <a:rPr lang="en-US" altLang="en-US" dirty="0"/>
              <a:t>; and</a:t>
            </a:r>
          </a:p>
          <a:p>
            <a:pPr lvl="1"/>
            <a:r>
              <a:rPr lang="en-US" altLang="en-US" i="1" dirty="0">
                <a:hlinkClick r:id="rId6"/>
              </a:rPr>
              <a:t>Insurance Benefits Guide</a:t>
            </a:r>
            <a:r>
              <a:rPr lang="en-US" altLang="en-US" dirty="0"/>
              <a:t>.</a:t>
            </a:r>
          </a:p>
          <a:p>
            <a:r>
              <a:rPr lang="en-US" dirty="0">
                <a:effectLst/>
              </a:rPr>
              <a:t>The plan of benefits documents, certificates of coverage and benefits contracts contain complete descriptions of the insurance benefits offered by or through PEBA. Their terms and conditions govern all of these benefits.</a:t>
            </a:r>
            <a:endParaRPr lang="en-US" altLang="en-US" dirty="0"/>
          </a:p>
          <a:p>
            <a:endParaRPr lang="en-US" altLang="en-US" dirty="0"/>
          </a:p>
        </p:txBody>
      </p:sp>
      <p:sp>
        <p:nvSpPr>
          <p:cNvPr id="14340" name="Slide Number Placeholder 3">
            <a:extLst>
              <a:ext uri="{FF2B5EF4-FFF2-40B4-BE49-F238E27FC236}">
                <a16:creationId xmlns:a16="http://schemas.microsoft.com/office/drawing/2014/main" id="{5F26D6D1-4A41-4A50-8FD3-67E429060D6B}"/>
              </a:ext>
            </a:extLst>
          </p:cNvPr>
          <p:cNvSpPr>
            <a:spLocks noGrp="1" noChangeArrowheads="1"/>
          </p:cNvSpPr>
          <p:nvPr>
            <p:ph type="sldNum" sz="quarter" idx="10"/>
            <p:custDataLst>
              <p:tags r:id="rId3"/>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4FAF189D-7898-464F-9D5E-7B1E77989453}" type="slidenum">
              <a:rPr lang="en-US" altLang="en-US">
                <a:solidFill>
                  <a:schemeClr val="bg1"/>
                </a:solidFill>
                <a:latin typeface="Times New Roman" panose="02020603050405020304" pitchFamily="18" charset="0"/>
              </a:rPr>
              <a:pPr fontAlgn="base">
                <a:spcBef>
                  <a:spcPct val="0"/>
                </a:spcBef>
                <a:spcAft>
                  <a:spcPct val="0"/>
                </a:spcAft>
              </a:pPr>
              <a:t>2</a:t>
            </a:fld>
            <a:endParaRPr lang="en-US" altLang="en-US">
              <a:solidFill>
                <a:schemeClr val="bg1"/>
              </a:solidFill>
              <a:latin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Tm="34058"/>
    </mc:Choice>
    <mc:Fallback xmlns="">
      <p:transition spd="slow" advTm="34058"/>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a:extLst>
              <a:ext uri="{FF2B5EF4-FFF2-40B4-BE49-F238E27FC236}">
                <a16:creationId xmlns:a16="http://schemas.microsoft.com/office/drawing/2014/main" id="{8C3DE194-74D7-418B-B2BA-EBE578293AD1}"/>
              </a:ext>
            </a:extLst>
          </p:cNvPr>
          <p:cNvSpPr>
            <a:spLocks noGrp="1" noChangeArrowheads="1"/>
          </p:cNvSpPr>
          <p:nvPr>
            <p:ph type="title"/>
            <p:custDataLst>
              <p:tags r:id="rId1"/>
            </p:custDataLst>
          </p:nvPr>
        </p:nvSpPr>
        <p:spPr>
          <a:xfrm>
            <a:off x="457200" y="228600"/>
            <a:ext cx="8229600" cy="804863"/>
          </a:xfrm>
        </p:spPr>
        <p:txBody>
          <a:bodyPr/>
          <a:lstStyle/>
          <a:p>
            <a:r>
              <a:rPr lang="en-US" altLang="en-US"/>
              <a:t>Administration of benefits</a:t>
            </a:r>
          </a:p>
        </p:txBody>
      </p:sp>
      <p:sp>
        <p:nvSpPr>
          <p:cNvPr id="55299" name="Content Placeholder 2">
            <a:extLst>
              <a:ext uri="{FF2B5EF4-FFF2-40B4-BE49-F238E27FC236}">
                <a16:creationId xmlns:a16="http://schemas.microsoft.com/office/drawing/2014/main" id="{79B14EF6-3BE1-4672-BF84-D1C61C3C337B}"/>
              </a:ext>
            </a:extLst>
          </p:cNvPr>
          <p:cNvSpPr>
            <a:spLocks noGrp="1" noChangeArrowheads="1"/>
          </p:cNvSpPr>
          <p:nvPr>
            <p:ph idx="1"/>
            <p:custDataLst>
              <p:tags r:id="rId2"/>
            </p:custDataLst>
          </p:nvPr>
        </p:nvSpPr>
        <p:spPr>
          <a:xfrm>
            <a:off x="457200" y="1262063"/>
            <a:ext cx="8229600" cy="5029200"/>
          </a:xfrm>
        </p:spPr>
        <p:txBody>
          <a:bodyPr/>
          <a:lstStyle/>
          <a:p>
            <a:r>
              <a:rPr lang="en-US" altLang="en-US" dirty="0"/>
              <a:t>PEBA administers COBRA benefits for subscribers of: </a:t>
            </a:r>
          </a:p>
          <a:p>
            <a:pPr lvl="1"/>
            <a:r>
              <a:rPr lang="en-US" altLang="en-US" dirty="0"/>
              <a:t>State agencies;</a:t>
            </a:r>
          </a:p>
          <a:p>
            <a:pPr lvl="1"/>
            <a:r>
              <a:rPr lang="en-US" altLang="en-US" dirty="0"/>
              <a:t>Public higher education institutions;</a:t>
            </a:r>
          </a:p>
          <a:p>
            <a:pPr lvl="1"/>
            <a:r>
              <a:rPr lang="en-US" altLang="en-US" dirty="0"/>
              <a:t>Public school districts; and</a:t>
            </a:r>
          </a:p>
          <a:p>
            <a:pPr lvl="1"/>
            <a:r>
              <a:rPr lang="en-US" altLang="en-US" dirty="0"/>
              <a:t>Charter schools that participate in both insurance and retirement.</a:t>
            </a:r>
          </a:p>
          <a:p>
            <a:r>
              <a:rPr lang="en-US" altLang="en-US" dirty="0"/>
              <a:t>Optional employers and charter schools that participate in insurance only administer COBRA benefits for subscribers.</a:t>
            </a:r>
          </a:p>
          <a:p>
            <a:pPr lvl="1"/>
            <a:r>
              <a:rPr lang="en-US" altLang="en-US" dirty="0"/>
              <a:t>Must sign </a:t>
            </a:r>
            <a:r>
              <a:rPr lang="en-US" altLang="en-US" i="1" dirty="0">
                <a:hlinkClick r:id="rId5"/>
              </a:rPr>
              <a:t>COBRA Notice of Election</a:t>
            </a:r>
            <a:r>
              <a:rPr lang="en-US" altLang="en-US" i="1" dirty="0"/>
              <a:t> </a:t>
            </a:r>
            <a:r>
              <a:rPr lang="en-US" altLang="en-US" dirty="0"/>
              <a:t>form.</a:t>
            </a:r>
          </a:p>
          <a:p>
            <a:pPr lvl="1"/>
            <a:r>
              <a:rPr lang="en-US" altLang="en-US" dirty="0"/>
              <a:t>Collect all </a:t>
            </a:r>
            <a:r>
              <a:rPr lang="en-US" altLang="en-US" dirty="0">
                <a:hlinkClick r:id="rId6"/>
              </a:rPr>
              <a:t>COBRA premiums</a:t>
            </a:r>
            <a:r>
              <a:rPr lang="en-US" altLang="en-US" dirty="0"/>
              <a:t>.</a:t>
            </a:r>
          </a:p>
          <a:p>
            <a:pPr lvl="1"/>
            <a:r>
              <a:rPr lang="en-US" altLang="en-US" dirty="0"/>
              <a:t>Remit payment to PEBA with COBRA Bill (HRA610).</a:t>
            </a:r>
          </a:p>
          <a:p>
            <a:pPr lvl="1"/>
            <a:r>
              <a:rPr lang="en-US" altLang="en-US" dirty="0"/>
              <a:t>$3 administrative fee for COBRA subscribers. </a:t>
            </a:r>
          </a:p>
          <a:p>
            <a:pPr lvl="1"/>
            <a:endParaRPr lang="en-US" altLang="en-US" dirty="0"/>
          </a:p>
        </p:txBody>
      </p:sp>
      <p:sp>
        <p:nvSpPr>
          <p:cNvPr id="55300" name="Slide Number Placeholder 3">
            <a:extLst>
              <a:ext uri="{FF2B5EF4-FFF2-40B4-BE49-F238E27FC236}">
                <a16:creationId xmlns:a16="http://schemas.microsoft.com/office/drawing/2014/main" id="{18579972-EFC7-4101-8D89-AD6DAB6AF247}"/>
              </a:ext>
            </a:extLst>
          </p:cNvPr>
          <p:cNvSpPr>
            <a:spLocks noGrp="1" noChangeArrowheads="1"/>
          </p:cNvSpPr>
          <p:nvPr>
            <p:ph type="sldNum" sz="quarter" idx="10"/>
            <p:custDataLst>
              <p:tags r:id="rId3"/>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D0AA489-DD28-417A-B20F-970B355F52DF}" type="slidenum">
              <a:rPr lang="en-US" altLang="en-US">
                <a:solidFill>
                  <a:schemeClr val="bg1"/>
                </a:solidFill>
                <a:latin typeface="Times New Roman" panose="02020603050405020304" pitchFamily="18" charset="0"/>
              </a:rPr>
              <a:pPr fontAlgn="base">
                <a:spcBef>
                  <a:spcPct val="0"/>
                </a:spcBef>
                <a:spcAft>
                  <a:spcPct val="0"/>
                </a:spcAft>
              </a:pPr>
              <a:t>3</a:t>
            </a:fld>
            <a:endParaRPr lang="en-US" altLang="en-US">
              <a:solidFill>
                <a:schemeClr val="bg1"/>
              </a:solidFill>
              <a:latin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Tm="51180"/>
    </mc:Choice>
    <mc:Fallback xmlns="">
      <p:transition spd="slow" advTm="5118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a:extLst>
              <a:ext uri="{FF2B5EF4-FFF2-40B4-BE49-F238E27FC236}">
                <a16:creationId xmlns:a16="http://schemas.microsoft.com/office/drawing/2014/main" id="{F1B4026E-840E-4571-BB1E-BE62E84C9682}"/>
              </a:ext>
            </a:extLst>
          </p:cNvPr>
          <p:cNvSpPr>
            <a:spLocks noGrp="1" noChangeArrowheads="1"/>
          </p:cNvSpPr>
          <p:nvPr>
            <p:ph type="title"/>
            <p:custDataLst>
              <p:tags r:id="rId1"/>
            </p:custDataLst>
          </p:nvPr>
        </p:nvSpPr>
        <p:spPr>
          <a:xfrm>
            <a:off x="457200" y="228600"/>
            <a:ext cx="8229600" cy="804863"/>
          </a:xfrm>
        </p:spPr>
        <p:txBody>
          <a:bodyPr/>
          <a:lstStyle/>
          <a:p>
            <a:r>
              <a:rPr lang="en-US" altLang="en-US"/>
              <a:t>Initial premium payment period</a:t>
            </a:r>
          </a:p>
        </p:txBody>
      </p:sp>
      <p:sp>
        <p:nvSpPr>
          <p:cNvPr id="56323" name="Content Placeholder 2">
            <a:extLst>
              <a:ext uri="{FF2B5EF4-FFF2-40B4-BE49-F238E27FC236}">
                <a16:creationId xmlns:a16="http://schemas.microsoft.com/office/drawing/2014/main" id="{65B466C2-C2CA-4EC6-AC3C-74F57404F32A}"/>
              </a:ext>
            </a:extLst>
          </p:cNvPr>
          <p:cNvSpPr>
            <a:spLocks noGrp="1" noChangeArrowheads="1"/>
          </p:cNvSpPr>
          <p:nvPr>
            <p:ph idx="1"/>
            <p:custDataLst>
              <p:tags r:id="rId2"/>
            </p:custDataLst>
          </p:nvPr>
        </p:nvSpPr>
        <p:spPr>
          <a:xfrm>
            <a:off x="457200" y="1262063"/>
            <a:ext cx="8229600" cy="5029200"/>
          </a:xfrm>
        </p:spPr>
        <p:txBody>
          <a:bodyPr/>
          <a:lstStyle/>
          <a:p>
            <a:r>
              <a:rPr lang="en-US" altLang="en-US" dirty="0"/>
              <a:t>45 days from date of COBRA election. </a:t>
            </a:r>
          </a:p>
          <a:p>
            <a:r>
              <a:rPr lang="en-US" altLang="en-US" dirty="0"/>
              <a:t>Must include premiums back to date of loss of coverage.</a:t>
            </a:r>
          </a:p>
          <a:p>
            <a:pPr lvl="1"/>
            <a:r>
              <a:rPr lang="en-US" altLang="en-US" dirty="0"/>
              <a:t>Potential for high retroactive premiums due to 60-day notification rule.</a:t>
            </a:r>
          </a:p>
          <a:p>
            <a:r>
              <a:rPr lang="en-US" altLang="en-US" dirty="0"/>
              <a:t>Coverage for PEBA-administered COBRA subscribers will not be activated until premium is received. </a:t>
            </a:r>
          </a:p>
          <a:p>
            <a:r>
              <a:rPr lang="en-US" altLang="en-US" dirty="0"/>
              <a:t>Coverage for optional employer COBRA subscribers activated immediately when employer submits NOE to PEBA.</a:t>
            </a:r>
          </a:p>
          <a:p>
            <a:pPr lvl="1"/>
            <a:r>
              <a:rPr lang="en-US" altLang="en-US" dirty="0"/>
              <a:t>Optional employers collect premiums.</a:t>
            </a:r>
          </a:p>
        </p:txBody>
      </p:sp>
      <p:sp>
        <p:nvSpPr>
          <p:cNvPr id="56324" name="Slide Number Placeholder 3">
            <a:extLst>
              <a:ext uri="{FF2B5EF4-FFF2-40B4-BE49-F238E27FC236}">
                <a16:creationId xmlns:a16="http://schemas.microsoft.com/office/drawing/2014/main" id="{512695D4-B562-4633-A76D-30B5F024E7EA}"/>
              </a:ext>
            </a:extLst>
          </p:cNvPr>
          <p:cNvSpPr>
            <a:spLocks noGrp="1" noChangeArrowheads="1"/>
          </p:cNvSpPr>
          <p:nvPr>
            <p:ph type="sldNum" sz="quarter" idx="10"/>
            <p:custDataLst>
              <p:tags r:id="rId3"/>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E36B5492-B44A-41AF-8C7D-9FEEC9EC2FE5}" type="slidenum">
              <a:rPr lang="en-US" altLang="en-US">
                <a:solidFill>
                  <a:schemeClr val="bg1"/>
                </a:solidFill>
                <a:latin typeface="Times New Roman" panose="02020603050405020304" pitchFamily="18" charset="0"/>
              </a:rPr>
              <a:pPr fontAlgn="base">
                <a:spcBef>
                  <a:spcPct val="0"/>
                </a:spcBef>
                <a:spcAft>
                  <a:spcPct val="0"/>
                </a:spcAft>
              </a:pPr>
              <a:t>4</a:t>
            </a:fld>
            <a:endParaRPr lang="en-US" altLang="en-US">
              <a:solidFill>
                <a:schemeClr val="bg1"/>
              </a:solidFill>
              <a:latin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Tm="41923"/>
    </mc:Choice>
    <mc:Fallback xmlns="">
      <p:transition spd="slow" advTm="41923"/>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a:extLst>
              <a:ext uri="{FF2B5EF4-FFF2-40B4-BE49-F238E27FC236}">
                <a16:creationId xmlns:a16="http://schemas.microsoft.com/office/drawing/2014/main" id="{BDEC987C-82F3-413F-A3D1-1C3B66D1FA9F}"/>
              </a:ext>
            </a:extLst>
          </p:cNvPr>
          <p:cNvSpPr>
            <a:spLocks noGrp="1" noChangeArrowheads="1"/>
          </p:cNvSpPr>
          <p:nvPr>
            <p:ph type="title"/>
            <p:custDataLst>
              <p:tags r:id="rId1"/>
            </p:custDataLst>
          </p:nvPr>
        </p:nvSpPr>
        <p:spPr>
          <a:xfrm>
            <a:off x="457200" y="228600"/>
            <a:ext cx="8229600" cy="804863"/>
          </a:xfrm>
        </p:spPr>
        <p:txBody>
          <a:bodyPr/>
          <a:lstStyle/>
          <a:p>
            <a:r>
              <a:rPr lang="en-US" altLang="en-US"/>
              <a:t>After initial payment</a:t>
            </a:r>
          </a:p>
        </p:txBody>
      </p:sp>
      <p:sp>
        <p:nvSpPr>
          <p:cNvPr id="57347" name="Content Placeholder 2">
            <a:extLst>
              <a:ext uri="{FF2B5EF4-FFF2-40B4-BE49-F238E27FC236}">
                <a16:creationId xmlns:a16="http://schemas.microsoft.com/office/drawing/2014/main" id="{2D6B8615-FAEC-4E1D-BEF8-F8589090FA30}"/>
              </a:ext>
            </a:extLst>
          </p:cNvPr>
          <p:cNvSpPr>
            <a:spLocks noGrp="1" noChangeArrowheads="1"/>
          </p:cNvSpPr>
          <p:nvPr>
            <p:ph idx="1"/>
            <p:custDataLst>
              <p:tags r:id="rId2"/>
            </p:custDataLst>
          </p:nvPr>
        </p:nvSpPr>
        <p:spPr>
          <a:xfrm>
            <a:off x="457200" y="1262063"/>
            <a:ext cx="8229600" cy="5029200"/>
          </a:xfrm>
        </p:spPr>
        <p:txBody>
          <a:bodyPr/>
          <a:lstStyle/>
          <a:p>
            <a:r>
              <a:rPr lang="en-US" altLang="en-US" dirty="0"/>
              <a:t>Monthly payments due on the 10</a:t>
            </a:r>
            <a:r>
              <a:rPr lang="en-US" altLang="en-US" baseline="30000" dirty="0"/>
              <a:t>th</a:t>
            </a:r>
            <a:r>
              <a:rPr lang="en-US" altLang="en-US" dirty="0"/>
              <a:t> of each month.</a:t>
            </a:r>
          </a:p>
          <a:p>
            <a:r>
              <a:rPr lang="en-US" altLang="en-US" dirty="0"/>
              <a:t>60-day grace period from due date of unpaid premium.</a:t>
            </a:r>
          </a:p>
        </p:txBody>
      </p:sp>
      <p:sp>
        <p:nvSpPr>
          <p:cNvPr id="57348" name="Slide Number Placeholder 3">
            <a:extLst>
              <a:ext uri="{FF2B5EF4-FFF2-40B4-BE49-F238E27FC236}">
                <a16:creationId xmlns:a16="http://schemas.microsoft.com/office/drawing/2014/main" id="{5CB30C47-D084-487A-9BEB-527204CBC67A}"/>
              </a:ext>
            </a:extLst>
          </p:cNvPr>
          <p:cNvSpPr>
            <a:spLocks noGrp="1" noChangeArrowheads="1"/>
          </p:cNvSpPr>
          <p:nvPr>
            <p:ph type="sldNum" sz="quarter" idx="10"/>
            <p:custDataLst>
              <p:tags r:id="rId3"/>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64069335-30DA-4BA9-911C-21D3CF994495}" type="slidenum">
              <a:rPr lang="en-US" altLang="en-US">
                <a:solidFill>
                  <a:schemeClr val="bg1"/>
                </a:solidFill>
                <a:latin typeface="Times New Roman" panose="02020603050405020304" pitchFamily="18" charset="0"/>
              </a:rPr>
              <a:pPr fontAlgn="base">
                <a:spcBef>
                  <a:spcPct val="0"/>
                </a:spcBef>
                <a:spcAft>
                  <a:spcPct val="0"/>
                </a:spcAft>
              </a:pPr>
              <a:t>5</a:t>
            </a:fld>
            <a:endParaRPr lang="en-US" altLang="en-US">
              <a:solidFill>
                <a:schemeClr val="bg1"/>
              </a:solidFill>
              <a:latin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Tm="12356"/>
    </mc:Choice>
    <mc:Fallback xmlns="">
      <p:transition spd="slow" advTm="12356"/>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Number Placeholder 1">
            <a:extLst>
              <a:ext uri="{FF2B5EF4-FFF2-40B4-BE49-F238E27FC236}">
                <a16:creationId xmlns:a16="http://schemas.microsoft.com/office/drawing/2014/main" id="{E2977896-B4CE-4DFB-95D9-D530C876EFA5}"/>
              </a:ext>
            </a:extLst>
          </p:cNvPr>
          <p:cNvSpPr>
            <a:spLocks noGrp="1" noChangeArrowheads="1"/>
          </p:cNvSpPr>
          <p:nvPr>
            <p:ph type="sldNum" sz="quarter" idx="10"/>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1834ED5-AF84-4203-90FC-DA24AEEFA08C}" type="slidenum">
              <a:rPr lang="en-US" altLang="en-US">
                <a:solidFill>
                  <a:schemeClr val="bg1"/>
                </a:solidFill>
                <a:latin typeface="Times New Roman" panose="02020603050405020304" pitchFamily="18" charset="0"/>
              </a:rPr>
              <a:pPr fontAlgn="base">
                <a:spcBef>
                  <a:spcPct val="0"/>
                </a:spcBef>
                <a:spcAft>
                  <a:spcPct val="0"/>
                </a:spcAft>
              </a:pPr>
              <a:t>6</a:t>
            </a:fld>
            <a:endParaRPr lang="en-US" altLang="en-US">
              <a:solidFill>
                <a:schemeClr val="bg1"/>
              </a:solidFill>
              <a:latin typeface="Times New Roman" panose="02020603050405020304" pitchFamily="18" charset="0"/>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1&quot;/&gt;&lt;/TableIndex&gt;&lt;/ShapeTextInfo&gt;"/>
  <p:tag name="HTML_SHAPEINFO" val="&lt;ThreeDShapeInfo&gt;&lt;uuid val=&quot;{75EE3614-07D8-4AAE-B917-14B191468C84}&quot;/&gt;&lt;isInvalidForFieldText val=&quot;0&quot;/&gt;&lt;Image&gt;&lt;filename val=&quot;C:\Users\rscald\AppData\Local\Temp\CP17840208789421Session\CPTrustFolder17840208789421\PPTImport17840209059609\data\asimages\{75EE3614-07D8-4AAE-B917-14B191468C84}_2.png&quot;/&gt;&lt;left val=&quot;24&quot;/&gt;&lt;top val=&quot;35&quot;/&gt;&lt;width val=&quot;743&quot;/&gt;&lt;height val=&quot;160&quot;/&gt;&lt;hasText val=&quot;1&quot;/&gt;&lt;/Image&gt;&lt;/ThreeDShapeInfo&gt;"/>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1&quot;/&gt;&lt;/TableIndex&gt;&lt;/ShapeTextInfo&gt;"/>
  <p:tag name="HTML_SHAPEINFO" val="&lt;ThreeDShapeInfo&gt;&lt;uuid val=&quot;{6C87F7CB-B7D7-43EC-BCF9-79784539B080}&quot;/&gt;&lt;isInvalidForFieldText val=&quot;0&quot;/&gt;&lt;Image&gt;&lt;filename val=&quot;C:\Users\rscald\AppData\Local\Temp\CP17840208789421Session\CPTrustFolder17840208789421\PPTImport17840209059609\data\asimages\{6C87F7CB-B7D7-43EC-BCF9-79784539B080}_47.png&quot;/&gt;&lt;left val=&quot;24&quot;/&gt;&lt;top val=&quot;35&quot;/&gt;&lt;width val=&quot;743&quot;/&gt;&lt;height val=&quot;160&quot;/&gt;&lt;hasText val=&quot;1&quot;/&gt;&lt;/Image&gt;&lt;/ThreeDShape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46&quot;/&gt;&lt;lineCharCount val=&quot;44&quot;/&gt;&lt;lineCharCount val=&quot;8&quot;/&gt;&lt;/TableIndex&gt;&lt;/ShapeTextInfo&gt;"/>
  <p:tag name="HTML_SHAPEINFO" val="&lt;ThreeDShapeInfo&gt;&lt;uuid val=&quot;{425AB8AA-0CBB-43DC-BA47-A7EB4F2EE726}&quot;/&gt;&lt;isInvalidForFieldText val=&quot;0&quot;/&gt;&lt;Image&gt;&lt;filename val=&quot;C:\Users\rscald\AppData\Local\Temp\CP17840208789421Session\CPTrustFolder17840208789421\PPTImport17840209059609\data\asimages\{425AB8AA-0CBB-43DC-BA47-A7EB4F2EE726}_47.png&quot;/&gt;&lt;left val=&quot;36&quot;/&gt;&lt;top val=&quot;192&quot;/&gt;&lt;width val=&quot;876&quot;/&gt;&lt;height val=&quot;444&quot;/&gt;&lt;hasText val=&quot;1&quot;/&gt;&lt;/Image&gt;&lt;/ThreeDShape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042C4241-2849-4847-A5EF-E9561A7B5BF3}&quot;/&gt;&lt;isInvalidForFieldText val=&quot;0&quot;/&gt;&lt;Image&gt;&lt;filename val=&quot;C:\Users\rscald\AppData\Local\Temp\CP17840208789421Session\CPTrustFolder17840208789421\PPTImport17840209059609\data\asimages\{042C4241-2849-4847-A5EF-E9561A7B5BF3}_47.png&quot;/&gt;&lt;left val=&quot;864&quot;/&gt;&lt;top val=&quot;674&quot;/&gt;&lt;width val=&quot;47&quot;/&gt;&lt;height val=&quot;39&quot;/&gt;&lt;hasText val=&quot;1&quot;/&gt;&lt;/Image&gt;&lt;/ThreeDShape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EEDDC6F3-C15A-4073-82D1-085419F38130}&quot;/&gt;&lt;isInvalidForFieldText val=&quot;0&quot;/&gt;&lt;Image&gt;&lt;filename val=&quot;C:\Users\rscald\AppData\Local\Temp\CP17840208789421Session\CPTrustFolder17840208789421\PPTImport17840209059609\data\asimages\{EEDDC6F3-C15A-4073-82D1-085419F38130}_54.png&quot;/&gt;&lt;left val=&quot;864&quot;/&gt;&lt;top val=&quot;674&quot;/&gt;&lt;width val=&quot;47&quot;/&gt;&lt;height val=&quot;39&quot;/&gt;&lt;hasText val=&quot;1&quot;/&gt;&lt;/Image&gt;&lt;/ThreeDShape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7&quot;/&gt;&lt;lineCharCount val=&quot;54&quot;/&gt;&lt;lineCharCount val=&quot;55&quot;/&gt;&lt;lineCharCount val=&quot;50&quot;/&gt;&lt;lineCharCount val=&quot;55&quot;/&gt;&lt;lineCharCount val=&quot;56&quot;/&gt;&lt;lineCharCount val=&quot;52&quot;/&gt;&lt;lineCharCount val=&quot;14&quot;/&gt;&lt;/TableIndex&gt;&lt;/ShapeTextInfo&gt;"/>
  <p:tag name="HTML_SHAPEINFO" val="&lt;ThreeDShapeInfo&gt;&lt;uuid val=&quot;{F6F99E53-1F04-426D-96BD-CD8026AB026E}&quot;/&gt;&lt;isInvalidForFieldText val=&quot;0&quot;/&gt;&lt;Image&gt;&lt;filename val=&quot;C:\Users\rscald\AppData\Local\Temp\CP17840208789421Session\CPTrustFolder17840208789421\PPTImport17840209059609\data\asimages\{F6F99E53-1F04-426D-96BD-CD8026AB026E}_2.png&quot;/&gt;&lt;left val=&quot;34&quot;/&gt;&lt;top val=&quot;192&quot;/&gt;&lt;width val=&quot;893&quot;/&gt;&lt;height val=&quot;444&quot;/&gt;&lt;hasText val=&quot;1&quot;/&gt;&lt;/Image&gt;&lt;/ThreeDShape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3F51B50C-43FB-4184-830C-8E0A6C82764F}&quot;/&gt;&lt;isInvalidForFieldText val=&quot;0&quot;/&gt;&lt;Image&gt;&lt;filename val=&quot;C:\Users\rscald\AppData\Local\Temp\CP17840208789421Session\CPTrustFolder17840208789421\PPTImport17840209059609\data\asimages\{3F51B50C-43FB-4184-830C-8E0A6C82764F}_2.png&quot;/&gt;&lt;left val=&quot;864&quot;/&gt;&lt;top val=&quot;674&quot;/&gt;&lt;width val=&quot;47&quot;/&gt;&lt;height val=&quot;39&quot;/&gt;&lt;hasText val=&quot;1&quot;/&gt;&lt;/Image&gt;&lt;/ThreeDShape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HTML_SHAPEINFO" val="&lt;ThreeDShapeInfo&gt;&lt;uuid val=&quot;{19C4A201-8F7E-432A-ADF0-A539E2ECF7F2}&quot;/&gt;&lt;isInvalidForFieldText val=&quot;0&quot;/&gt;&lt;Image&gt;&lt;filename val=&quot;C:\Users\rscald\AppData\Local\Temp\CP17840208789421Session\CPTrustFolder17840208789421\PPTImport17840209059609\data\asimages\{19C4A201-8F7E-432A-ADF0-A539E2ECF7F2}_44.png&quot;/&gt;&lt;left val=&quot;24&quot;/&gt;&lt;top val=&quot;35&quot;/&gt;&lt;width val=&quot;743&quot;/&gt;&lt;height val=&quot;160&quot;/&gt;&lt;hasText val=&quot;1&quot;/&gt;&lt;/Image&gt;&lt;/ThreeDShape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6&quot;/&gt;&lt;lineCharCount val=&quot;53&quot;/&gt;&lt;lineCharCount val=&quot;16&quot;/&gt;&lt;lineCharCount val=&quot;22&quot;/&gt;&lt;lineCharCount val=&quot;31&quot;/&gt;&lt;lineCharCount val=&quot;46&quot;/&gt;&lt;lineCharCount val=&quot;43&quot;/&gt;&lt;/TableIndex&gt;&lt;/ShapeTextInfo&gt;"/>
  <p:tag name="HTML_SHAPEINFO" val="&lt;ThreeDShapeInfo&gt;&lt;uuid val=&quot;{D42C2264-5D6F-4A3D-BC5F-7E618EC51BFB}&quot;/&gt;&lt;isInvalidForFieldText val=&quot;0&quot;/&gt;&lt;Image&gt;&lt;filename val=&quot;C:\Users\rscald\AppData\Local\Temp\CP17840208789421Session\CPTrustFolder17840208789421\PPTImport17840209059609\data\asimages\{D42C2264-5D6F-4A3D-BC5F-7E618EC51BFB}_44.png&quot;/&gt;&lt;left val=&quot;36&quot;/&gt;&lt;top val=&quot;192&quot;/&gt;&lt;width val=&quot;876&quot;/&gt;&lt;height val=&quot;444&quot;/&gt;&lt;hasText val=&quot;1&quot;/&gt;&lt;/Image&gt;&lt;/ThreeDShape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BD963346-89FA-413D-BAFA-1D38F1F8680F}&quot;/&gt;&lt;isInvalidForFieldText val=&quot;0&quot;/&gt;&lt;Image&gt;&lt;filename val=&quot;C:\Users\rscald\AppData\Local\Temp\CP17840208789421Session\CPTrustFolder17840208789421\PPTImport17840209059609\data\asimages\{BD963346-89FA-413D-BAFA-1D38F1F8680F}_44.png&quot;/&gt;&lt;left val=&quot;864&quot;/&gt;&lt;top val=&quot;674&quot;/&gt;&lt;width val=&quot;47&quot;/&gt;&lt;height val=&quot;39&quot;/&gt;&lt;hasText val=&quot;1&quot;/&gt;&lt;/Image&gt;&lt;/ThreeDShape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4&quot;/&gt;&lt;lineCharCount val=&quot;6&quot;/&gt;&lt;/TableIndex&gt;&lt;/ShapeTextInfo&gt;"/>
  <p:tag name="HTML_SHAPEINFO" val="&lt;ThreeDShapeInfo&gt;&lt;uuid val=&quot;{5922784B-3C06-4FA8-BD5B-BEB2EFF4A0CE}&quot;/&gt;&lt;isInvalidForFieldText val=&quot;0&quot;/&gt;&lt;Image&gt;&lt;filename val=&quot;C:\Users\rscald\AppData\Local\Temp\CP17840208789421Session\CPTrustFolder17840208789421\PPTImport17840209059609\data\asimages\{5922784B-3C06-4FA8-BD5B-BEB2EFF4A0CE}_46.png&quot;/&gt;&lt;left val=&quot;24&quot;/&gt;&lt;top val=&quot;24&quot;/&gt;&lt;width val=&quot;743&quot;/&gt;&lt;height val=&quot;170&quot;/&gt;&lt;hasText val=&quot;1&quot;/&gt;&lt;/Image&gt;&lt;/ThreeDShape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38&quot;/&gt;&lt;lineCharCount val=&quot;46&quot;/&gt;&lt;lineCharCount val=&quot;10&quot;/&gt;&lt;lineCharCount val=&quot;49&quot;/&gt;&lt;lineCharCount val=&quot;49&quot;/&gt;&lt;/TableIndex&gt;&lt;/ShapeTextInfo&gt;"/>
  <p:tag name="HTML_SHAPEINFO" val="&lt;ThreeDShapeInfo&gt;&lt;uuid val=&quot;{EDB957F8-4876-4B3F-9520-67252C4A4805}&quot;/&gt;&lt;isInvalidForFieldText val=&quot;0&quot;/&gt;&lt;Image&gt;&lt;filename val=&quot;C:\Users\rscald\AppData\Local\Temp\CP17840208789421Session\CPTrustFolder17840208789421\PPTImport17840209059609\data\asimages\{EDB957F8-4876-4B3F-9520-67252C4A4805}_46.png&quot;/&gt;&lt;left val=&quot;36&quot;/&gt;&lt;top val=&quot;192&quot;/&gt;&lt;width val=&quot;876&quot;/&gt;&lt;height val=&quot;444&quot;/&gt;&lt;hasText val=&quot;1&quot;/&gt;&lt;/Image&gt;&lt;/ThreeDShape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12412ADB-DCC9-49F5-AAA8-DA18D91F51F3}&quot;/&gt;&lt;isInvalidForFieldText val=&quot;0&quot;/&gt;&lt;Image&gt;&lt;filename val=&quot;C:\Users\rscald\AppData\Local\Temp\CP17840208789421Session\CPTrustFolder17840208789421\PPTImport17840209059609\data\asimages\{12412ADB-DCC9-49F5-AAA8-DA18D91F51F3}_46.png&quot;/&gt;&lt;left val=&quot;864&quot;/&gt;&lt;top val=&quot;674&quot;/&gt;&lt;width val=&quot;47&quot;/&gt;&lt;height val=&quot;39&quot;/&gt;&lt;hasText val=&quot;1&quot;/&gt;&lt;/Image&gt;&lt;/ThreeDShapeInfo&gt;"/>
</p:tagLst>
</file>

<file path=ppt/theme/theme1.xml><?xml version="1.0" encoding="utf-8"?>
<a:theme xmlns:a="http://schemas.openxmlformats.org/drawingml/2006/main" name="Office Theme">
  <a:themeElements>
    <a:clrScheme name="PEBA 2020 - white">
      <a:dk1>
        <a:srgbClr val="1260A7"/>
      </a:dk1>
      <a:lt1>
        <a:srgbClr val="FFFFFF"/>
      </a:lt1>
      <a:dk2>
        <a:srgbClr val="063A68"/>
      </a:dk2>
      <a:lt2>
        <a:srgbClr val="B2B2B2"/>
      </a:lt2>
      <a:accent1>
        <a:srgbClr val="568EC1"/>
      </a:accent1>
      <a:accent2>
        <a:srgbClr val="412049"/>
      </a:accent2>
      <a:accent3>
        <a:srgbClr val="8D1F4A"/>
      </a:accent3>
      <a:accent4>
        <a:srgbClr val="0087B0"/>
      </a:accent4>
      <a:accent5>
        <a:srgbClr val="007A77"/>
      </a:accent5>
      <a:accent6>
        <a:srgbClr val="A50000"/>
      </a:accent6>
      <a:hlink>
        <a:srgbClr val="568EC1"/>
      </a:hlink>
      <a:folHlink>
        <a:srgbClr val="568EC1"/>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D9960687-C75A-420D-8DDD-D4595019A51F}" vid="{44207126-CA13-42C3-9B79-86376552E6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PEBA Academy Presentation Template</Template>
  <TotalTime>2213</TotalTime>
  <Words>256</Words>
  <Application>Microsoft Office PowerPoint</Application>
  <PresentationFormat>On-screen Show (4:3)</PresentationFormat>
  <Paragraphs>35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Times New Roman</vt:lpstr>
      <vt:lpstr>Tw Cen MT Condensed</vt:lpstr>
      <vt:lpstr>Office Theme</vt:lpstr>
      <vt:lpstr>Enrollment and premiums</vt:lpstr>
      <vt:lpstr>Important information</vt:lpstr>
      <vt:lpstr>Administration of benefits</vt:lpstr>
      <vt:lpstr>Initial premium payment period</vt:lpstr>
      <vt:lpstr>After initial payment</vt:lpstr>
      <vt:lpstr>PowerPoint Presentation</vt:lpstr>
    </vt:vector>
  </TitlesOfParts>
  <Company>PEBA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COBRA</dc:title>
  <dc:creator>Jessica Moak</dc:creator>
  <cp:lastModifiedBy>Jessica Moak</cp:lastModifiedBy>
  <cp:revision>74</cp:revision>
  <cp:lastPrinted>2019-12-11T18:59:44Z</cp:lastPrinted>
  <dcterms:created xsi:type="dcterms:W3CDTF">2020-07-07T16:41:29Z</dcterms:created>
  <dcterms:modified xsi:type="dcterms:W3CDTF">2023-11-30T20:11:36Z</dcterms:modified>
</cp:coreProperties>
</file>