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9" r:id="rId2"/>
    <p:sldId id="414" r:id="rId3"/>
    <p:sldId id="384" r:id="rId4"/>
    <p:sldId id="421" r:id="rId5"/>
    <p:sldId id="263" r:id="rId6"/>
    <p:sldId id="268"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6"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Jennifer S. Dolder" initials="JSD" lastIdx="7"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hyperlink" Target="https://www.peba.sc.gov/sites/default/files/comparing_dental_2024.pdf"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peba.sc.gov/monthly-premium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Dental coverage</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2715"/>
    </mc:Choice>
    <mc:Fallback xmlns="">
      <p:transition spd="slow" advTm="1271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3654"/>
    </mc:Choice>
    <mc:Fallback xmlns="">
      <p:transition spd="slow" advTm="1365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Dental Plus and Basic Dental</a:t>
            </a:r>
          </a:p>
        </p:txBody>
      </p:sp>
      <p:sp>
        <p:nvSpPr>
          <p:cNvPr id="3" name="Content Placeholder 2"/>
          <p:cNvSpPr>
            <a:spLocks noGrp="1"/>
          </p:cNvSpPr>
          <p:nvPr>
            <p:ph idx="1"/>
            <p:custDataLst>
              <p:tags r:id="rId2"/>
            </p:custDataLst>
          </p:nvPr>
        </p:nvSpPr>
        <p:spPr/>
        <p:txBody>
          <a:bodyPr>
            <a:normAutofit/>
          </a:bodyPr>
          <a:lstStyle/>
          <a:p>
            <a:r>
              <a:rPr lang="en-US" dirty="0"/>
              <a:t>Coverage is the same as active subscriber coverage.</a:t>
            </a:r>
          </a:p>
          <a:p>
            <a:pPr lvl="1"/>
            <a:r>
              <a:rPr lang="en-US" dirty="0"/>
              <a:t>Learn more in the </a:t>
            </a:r>
            <a:r>
              <a:rPr lang="en-US" i="1" dirty="0">
                <a:solidFill>
                  <a:srgbClr val="FF0000"/>
                </a:solidFill>
                <a:hlinkClick r:id="rId5"/>
              </a:rPr>
              <a:t>Comparing Dental Plus and Basic Dental</a:t>
            </a:r>
            <a:r>
              <a:rPr lang="en-US" i="1" dirty="0">
                <a:solidFill>
                  <a:srgbClr val="FF0000"/>
                </a:solidFill>
              </a:rPr>
              <a:t> </a:t>
            </a:r>
            <a:r>
              <a:rPr lang="en-US" dirty="0"/>
              <a:t>flyer. </a:t>
            </a:r>
          </a:p>
          <a:p>
            <a:r>
              <a:rPr lang="en-US" dirty="0"/>
              <a:t>Enroll within 31 days of retirement or special eligibility situation, or during open enrollment in odd-numbered years.</a:t>
            </a:r>
          </a:p>
          <a:p>
            <a:pPr lvl="0"/>
            <a:r>
              <a:rPr lang="en-US" dirty="0"/>
              <a:t>Once enrolled, you must remain enrolled until next odd-numbered year open enrollment period or within 31 days of a special eligibility situation.</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650869883"/>
      </p:ext>
    </p:extLst>
  </p:cSld>
  <p:clrMapOvr>
    <a:masterClrMapping/>
  </p:clrMapOvr>
  <mc:AlternateContent xmlns:mc="http://schemas.openxmlformats.org/markup-compatibility/2006" xmlns:p14="http://schemas.microsoft.com/office/powerpoint/2010/main">
    <mc:Choice Requires="p14">
      <p:transition spd="slow" p14:dur="2000" advTm="32298"/>
    </mc:Choice>
    <mc:Fallback xmlns="">
      <p:transition spd="slow" advTm="3229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76ED-7F12-44F8-BF03-3B0014CC917E}"/>
              </a:ext>
            </a:extLst>
          </p:cNvPr>
          <p:cNvSpPr>
            <a:spLocks noGrp="1"/>
          </p:cNvSpPr>
          <p:nvPr>
            <p:ph type="title"/>
          </p:nvPr>
        </p:nvSpPr>
        <p:spPr/>
        <p:txBody>
          <a:bodyPr/>
          <a:lstStyle/>
          <a:p>
            <a:r>
              <a:rPr lang="en-US" dirty="0"/>
              <a:t>2024 Dental coverage premiums</a:t>
            </a:r>
          </a:p>
        </p:txBody>
      </p:sp>
      <p:sp>
        <p:nvSpPr>
          <p:cNvPr id="3" name="Content Placeholder 2">
            <a:extLst>
              <a:ext uri="{FF2B5EF4-FFF2-40B4-BE49-F238E27FC236}">
                <a16:creationId xmlns:a16="http://schemas.microsoft.com/office/drawing/2014/main" id="{555D3FC9-987D-4D40-BD2D-755C0B431A05}"/>
              </a:ext>
            </a:extLst>
          </p:cNvPr>
          <p:cNvSpPr>
            <a:spLocks noGrp="1"/>
          </p:cNvSpPr>
          <p:nvPr>
            <p:ph idx="1"/>
          </p:nvPr>
        </p:nvSpPr>
        <p:spPr/>
        <p:txBody>
          <a:bodyPr/>
          <a:lstStyle/>
          <a:p>
            <a:r>
              <a:rPr lang="en-US" dirty="0"/>
              <a:t>Premium is determined by your coverage level:</a:t>
            </a:r>
          </a:p>
          <a:p>
            <a:pPr lvl="1"/>
            <a:r>
              <a:rPr lang="en-US" dirty="0"/>
              <a:t>Retiree;</a:t>
            </a:r>
          </a:p>
          <a:p>
            <a:pPr lvl="1"/>
            <a:r>
              <a:rPr lang="en-US" dirty="0"/>
              <a:t>Retiree/spouse;</a:t>
            </a:r>
          </a:p>
          <a:p>
            <a:pPr lvl="1"/>
            <a:r>
              <a:rPr lang="en-US" dirty="0"/>
              <a:t>Retiree/children; and</a:t>
            </a:r>
          </a:p>
          <a:p>
            <a:pPr lvl="1"/>
            <a:r>
              <a:rPr lang="en-US" dirty="0"/>
              <a:t>Full family.</a:t>
            </a:r>
          </a:p>
          <a:p>
            <a:r>
              <a:rPr lang="en-US" dirty="0"/>
              <a:t>Visit </a:t>
            </a:r>
            <a:r>
              <a:rPr lang="en-US" dirty="0">
                <a:hlinkClick r:id="rId2"/>
              </a:rPr>
              <a:t>peba.sc.gov/monthly-premiums</a:t>
            </a:r>
            <a:r>
              <a:rPr lang="en-US" dirty="0"/>
              <a:t> for details.</a:t>
            </a:r>
          </a:p>
          <a:p>
            <a:r>
              <a:rPr lang="en-US" dirty="0"/>
              <a:t>Rates may vary for optional employers</a:t>
            </a:r>
            <a:r>
              <a:rPr lang="en-US" altLang="en-US" dirty="0"/>
              <a:t>, charter schools that participate in insurance only and employers that do not participate in the trust fund</a:t>
            </a:r>
            <a:r>
              <a:rPr lang="en-US" dirty="0"/>
              <a:t>. Contact your benefits administrator for your premiums.</a:t>
            </a:r>
          </a:p>
          <a:p>
            <a:endParaRPr lang="en-US" dirty="0"/>
          </a:p>
        </p:txBody>
      </p:sp>
      <p:sp>
        <p:nvSpPr>
          <p:cNvPr id="4" name="Slide Number Placeholder 3">
            <a:extLst>
              <a:ext uri="{FF2B5EF4-FFF2-40B4-BE49-F238E27FC236}">
                <a16:creationId xmlns:a16="http://schemas.microsoft.com/office/drawing/2014/main" id="{7AB322BF-C85C-4A2E-ACB0-A67591EB8083}"/>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1313051601"/>
      </p:ext>
    </p:extLst>
  </p:cSld>
  <p:clrMapOvr>
    <a:masterClrMapping/>
  </p:clrMapOvr>
  <mc:AlternateContent xmlns:mc="http://schemas.openxmlformats.org/markup-compatibility/2006" xmlns:p14="http://schemas.microsoft.com/office/powerpoint/2010/main">
    <mc:Choice Requires="p14">
      <p:transition spd="slow" p14:dur="2000" advTm="14832"/>
    </mc:Choice>
    <mc:Fallback xmlns="">
      <p:transition spd="slow" advTm="148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559282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3FEBDD02-C594-416E-9207-F637E2657490}&quot;/&gt;&lt;isInvalidForFieldText val=&quot;0&quot;/&gt;&lt;Image&gt;&lt;filename val=&quot;C:\Users\rscald\AppData\Local\Temp\CP16132381501937Session\CPTrustFolder16132381501953\PPTImport16132381587437\data\asimages\{3FEBDD02-C594-416E-9207-F637E2657490}_20.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2&quot;/&gt;&lt;lineCharCount val=&quot;51&quot;/&gt;&lt;lineCharCount val=&quot;54&quot;/&gt;&lt;lineCharCount val=&quot;44&quot;/&gt;&lt;lineCharCount val=&quot;45&quot;/&gt;&lt;lineCharCount val=&quot;23&quot;/&gt;&lt;lineCharCount val=&quot;36&quot;/&gt;&lt;/TableIndex&gt;&lt;/ShapeTextInfo&gt;"/>
  <p:tag name="HTML_SHAPEINFO" val="&lt;ThreeDShapeInfo&gt;&lt;uuid val=&quot;{779F4D44-79C0-4F9A-B265-9C0F55D3D19D}&quot;/&gt;&lt;isInvalidForFieldText val=&quot;0&quot;/&gt;&lt;Image&gt;&lt;filename val=&quot;C:\Users\rscald\AppData\Local\Temp\CP16132381501937Session\CPTrustFolder16132381501953\PPTImport16132381587437\data\asimages\{779F4D44-79C0-4F9A-B265-9C0F55D3D19D}_20.png&quot;/&gt;&lt;left val=&quot;36&quot;/&gt;&lt;top val=&quot;192&quot;/&gt;&lt;width val=&quot;876&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351F4B5-F9D8-452E-9A08-22F90017073E}&quot;/&gt;&lt;isInvalidForFieldText val=&quot;0&quot;/&gt;&lt;Image&gt;&lt;filename val=&quot;C:\Users\rscald\AppData\Local\Temp\CP16132381501937Session\CPTrustFolder16132381501953\PPTImport16132381587437\data\asimages\{9351F4B5-F9D8-452E-9A08-22F90017073E}_20.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7619</TotalTime>
  <Words>187</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Tw Cen MT Condensed</vt:lpstr>
      <vt:lpstr>Office Theme</vt:lpstr>
      <vt:lpstr>Dental coverage</vt:lpstr>
      <vt:lpstr>Important information</vt:lpstr>
      <vt:lpstr>Dental Plus and Basic Dental</vt:lpstr>
      <vt:lpstr>2024 Dental coverage premiums</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123</cp:revision>
  <cp:lastPrinted>2019-12-11T18:59:44Z</cp:lastPrinted>
  <dcterms:created xsi:type="dcterms:W3CDTF">2020-02-04T21:24:40Z</dcterms:created>
  <dcterms:modified xsi:type="dcterms:W3CDTF">2023-12-13T14:32:18Z</dcterms:modified>
</cp:coreProperties>
</file>