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handoutMasterIdLst>
    <p:handoutMasterId r:id="rId12"/>
  </p:handoutMasterIdLst>
  <p:sldIdLst>
    <p:sldId id="256" r:id="rId2"/>
    <p:sldId id="265" r:id="rId3"/>
    <p:sldId id="361" r:id="rId4"/>
    <p:sldId id="363" r:id="rId5"/>
    <p:sldId id="291" r:id="rId6"/>
    <p:sldId id="292" r:id="rId7"/>
    <p:sldId id="474" r:id="rId8"/>
    <p:sldId id="505" r:id="rId9"/>
    <p:sldId id="264" r:id="rId10"/>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211EDD33-86DB-4CFD-A41B-7B88B073EF7A}" name="Jessica Moak" initials="JM" userId="S::rmoakj@peba.sc.gov::00fb72e6-3ecd-44d5-a8cb-95d2c3bab7d4"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15" clrIdx="0">
    <p:extLst>
      <p:ext uri="{19B8F6BF-5375-455C-9EA6-DF929625EA0E}">
        <p15:presenceInfo xmlns:p15="http://schemas.microsoft.com/office/powerpoint/2012/main" userId="S::ryounh@peba.sc.gov::9a85b619-8fd1-4dec-b439-2514df7fe89a" providerId="AD"/>
      </p:ext>
    </p:extLst>
  </p:cmAuthor>
  <p:cmAuthor id="2" name="Jennifer S. Dolder" initials="JSD" lastIdx="8" clrIdx="1">
    <p:extLst>
      <p:ext uri="{19B8F6BF-5375-455C-9EA6-DF929625EA0E}">
        <p15:presenceInfo xmlns:p15="http://schemas.microsoft.com/office/powerpoint/2012/main" userId="S::rdoldj@peba.sc.gov::adc8f237-6518-4fda-a594-f6aaccffabfd" providerId="AD"/>
      </p:ext>
    </p:extLst>
  </p:cmAuthor>
  <p:cmAuthor id="3" name="Timothy Diamond" initials="TD" lastIdx="23" clrIdx="2">
    <p:extLst>
      <p:ext uri="{19B8F6BF-5375-455C-9EA6-DF929625EA0E}">
        <p15:presenceInfo xmlns:p15="http://schemas.microsoft.com/office/powerpoint/2012/main" userId="S::rdiamt@peba.sc.gov::baf4c6ec-7996-4d54-b3a5-3175a43b8b0c" providerId="AD"/>
      </p:ext>
    </p:extLst>
  </p:cmAuthor>
  <p:cmAuthor id="4" name="Jessica Moak" initials="JM" lastIdx="4" clrIdx="3">
    <p:extLst>
      <p:ext uri="{19B8F6BF-5375-455C-9EA6-DF929625EA0E}">
        <p15:presenceInfo xmlns:p15="http://schemas.microsoft.com/office/powerpoint/2012/main" userId="S::rmoakj@peba.sc.gov::aefcb452-2607-4fbc-8c60-dfa075c160aa"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412049"/>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150" autoAdjust="0"/>
    <p:restoredTop sz="95652" autoAdjust="0"/>
  </p:normalViewPr>
  <p:slideViewPr>
    <p:cSldViewPr snapToGrid="0">
      <p:cViewPr varScale="1">
        <p:scale>
          <a:sx n="86" d="100"/>
          <a:sy n="86" d="100"/>
        </p:scale>
        <p:origin x="1056" y="58"/>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65" d="100"/>
          <a:sy n="65" d="100"/>
        </p:scale>
        <p:origin x="3082"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CC20F16F-8811-4B51-BB31-320552CC85AF}" type="datetimeFigureOut">
              <a:rPr lang="en-US" smtClean="0"/>
              <a:t>12/4/2023</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mtClean="0"/>
              <a:t>‹#›</a:t>
            </a:fld>
            <a:endParaRPr lang="en-US"/>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12/4/2023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6" Type="http://schemas.openxmlformats.org/officeDocument/2006/relationships/image" Target="../media/image10.png"/><Relationship Id="rId5" Type="http://schemas.openxmlformats.org/officeDocument/2006/relationships/slideMaster" Target="../slideMasters/slideMaster1.xml"/><Relationship Id="rId4" Type="http://schemas.openxmlformats.org/officeDocument/2006/relationships/tags" Target="../tags/tag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www.peba.sc.gov/contactus.html"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hasCustomPrompt="1"/>
            <p:custDataLst>
              <p:tags r:id="rId1"/>
            </p:custDataLst>
          </p:nvPr>
        </p:nvSpPr>
        <p:spPr>
          <a:xfrm>
            <a:off x="3992336" y="3143252"/>
            <a:ext cx="4684940" cy="1600200"/>
          </a:xfrm>
        </p:spPr>
        <p:txBody>
          <a:bodyPr anchor="b">
            <a:normAutofit/>
          </a:bodyPr>
          <a:lstStyle>
            <a:lvl1pPr>
              <a:defRPr sz="4500" b="1" baseline="0">
                <a:solidFill>
                  <a:schemeClr val="accent3"/>
                </a:solidFill>
                <a:latin typeface="Century Gothic" panose="020B0502020202020204" pitchFamily="34" charset="0"/>
              </a:defRPr>
            </a:lvl1pPr>
          </a:lstStyle>
          <a:p>
            <a:r>
              <a:rPr lang="en-US" dirty="0"/>
              <a:t>Click to section title</a:t>
            </a:r>
          </a:p>
        </p:txBody>
      </p:sp>
      <p:sp>
        <p:nvSpPr>
          <p:cNvPr id="3" name="Text Placeholder 2"/>
          <p:cNvSpPr>
            <a:spLocks noGrp="1"/>
          </p:cNvSpPr>
          <p:nvPr>
            <p:ph type="body" idx="1" hasCustomPrompt="1"/>
            <p:custDataLst>
              <p:tags r:id="rId2"/>
            </p:custDataLst>
          </p:nvPr>
        </p:nvSpPr>
        <p:spPr>
          <a:xfrm>
            <a:off x="3992336" y="4743452"/>
            <a:ext cx="4694464" cy="914400"/>
          </a:xfrm>
        </p:spPr>
        <p:txBody>
          <a:bodyPr>
            <a:normAutofit/>
          </a:bodyPr>
          <a:lstStyle>
            <a:lvl1pPr marL="0" indent="0">
              <a:buNone/>
              <a:defRPr sz="2500">
                <a:solidFill>
                  <a:schemeClr val="bg2">
                    <a:lumMod val="10000"/>
                  </a:schemeClr>
                </a:solidFill>
                <a:latin typeface="Century Gothic" panose="020B0502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section subtitle</a:t>
            </a:r>
          </a:p>
        </p:txBody>
      </p:sp>
      <p:sp>
        <p:nvSpPr>
          <p:cNvPr id="9" name="Oval 8"/>
          <p:cNvSpPr/>
          <p:nvPr userDrawn="1">
            <p:custDataLst>
              <p:tags r:id="rId3"/>
            </p:custDataLst>
          </p:nvPr>
        </p:nvSpPr>
        <p:spPr>
          <a:xfrm>
            <a:off x="8229600" y="6381792"/>
            <a:ext cx="457200" cy="457200"/>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10" name="Slide Number Placeholder 5"/>
          <p:cNvSpPr>
            <a:spLocks noGrp="1"/>
          </p:cNvSpPr>
          <p:nvPr>
            <p:ph type="sldNum" sz="quarter" idx="12"/>
            <p:custDataLst>
              <p:tags r:id="rId4"/>
            </p:custDataLst>
          </p:nvPr>
        </p:nvSpPr>
        <p:spPr>
          <a:xfrm>
            <a:off x="8239125" y="6427829"/>
            <a:ext cx="438150" cy="365125"/>
          </a:xfrm>
        </p:spPr>
        <p:txBody>
          <a:bodyPr/>
          <a:lstStyle>
            <a:lvl1pPr algn="ctr">
              <a:defRPr>
                <a:solidFill>
                  <a:srgbClr val="412049"/>
                </a:solidFill>
                <a:latin typeface="Century Gothic" panose="020B0502020202020204" pitchFamily="34" charset="0"/>
              </a:defRPr>
            </a:lvl1pPr>
          </a:lstStyle>
          <a:p>
            <a:fld id="{83D9B1D2-31E5-4727-860E-1CCC1A3DB9CB}" type="slidenum">
              <a:rPr lang="en-US" smtClean="0"/>
              <a:pPr/>
              <a:t>‹#›</a:t>
            </a:fld>
            <a:endParaRPr lang="en-US" dirty="0"/>
          </a:p>
        </p:txBody>
      </p:sp>
    </p:spTree>
    <p:extLst>
      <p:ext uri="{BB962C8B-B14F-4D97-AF65-F5344CB8AC3E}">
        <p14:creationId xmlns:p14="http://schemas.microsoft.com/office/powerpoint/2010/main" val="1508993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www.peba.sc.gov/contactus.html</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hyperlink" Target="https://www.peba.sc.gov/sites/default/files/2024_ibg.pdf" TargetMode="External"/><Relationship Id="rId5" Type="http://schemas.openxmlformats.org/officeDocument/2006/relationships/hyperlink" Target="https://peba.sc.gov/sites/default/files/ba_manual.pdf" TargetMode="External"/><Relationship Id="rId4"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tags" Target="../tags/tag8.xml"/><Relationship Id="rId4"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tags" Target="../tags/tag13.xml"/><Relationship Id="rId2" Type="http://schemas.openxmlformats.org/officeDocument/2006/relationships/tags" Target="../tags/tag12.xml"/><Relationship Id="rId1" Type="http://schemas.openxmlformats.org/officeDocument/2006/relationships/tags" Target="../tags/tag11.xml"/><Relationship Id="rId6" Type="http://schemas.openxmlformats.org/officeDocument/2006/relationships/hyperlink" Target="https://www.peba.sc.gov/nyb" TargetMode="External"/><Relationship Id="rId5" Type="http://schemas.openxmlformats.org/officeDocument/2006/relationships/hyperlink" Target="http://www.eyemedvisioncare.com/pebaoe" TargetMode="External"/><Relationship Id="rId4"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tags" Target="../tags/tag16.xml"/><Relationship Id="rId2" Type="http://schemas.openxmlformats.org/officeDocument/2006/relationships/tags" Target="../tags/tag15.xml"/><Relationship Id="rId1" Type="http://schemas.openxmlformats.org/officeDocument/2006/relationships/tags" Target="../tags/tag14.xml"/><Relationship Id="rId4"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tags" Target="../tags/tag19.xml"/><Relationship Id="rId2" Type="http://schemas.openxmlformats.org/officeDocument/2006/relationships/tags" Target="../tags/tag18.xml"/><Relationship Id="rId1" Type="http://schemas.openxmlformats.org/officeDocument/2006/relationships/tags" Target="../tags/tag17.xml"/><Relationship Id="rId4"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tags" Target="../tags/tag20.xml"/><Relationship Id="rId4"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tags" Target="../tags/tag25.xml"/><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hyperlink" Target="https://peba.sc.gov/sites/default/files/2024_opt_er_premium_worksheet.pdf" TargetMode="External"/><Relationship Id="rId5" Type="http://schemas.openxmlformats.org/officeDocument/2006/relationships/slideLayout" Target="../slideLayouts/slideLayout3.xml"/><Relationship Id="rId4" Type="http://schemas.openxmlformats.org/officeDocument/2006/relationships/tags" Target="../tags/tag26.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9.xml"/><Relationship Id="rId1" Type="http://schemas.openxmlformats.org/officeDocument/2006/relationships/tags" Target="../tags/tag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0A76B-F8C9-407A-9DC5-396A93772CF0}"/>
              </a:ext>
            </a:extLst>
          </p:cNvPr>
          <p:cNvSpPr>
            <a:spLocks noGrp="1"/>
          </p:cNvSpPr>
          <p:nvPr>
            <p:ph type="ctrTitle"/>
          </p:nvPr>
        </p:nvSpPr>
        <p:spPr/>
        <p:txBody>
          <a:bodyPr/>
          <a:lstStyle/>
          <a:p>
            <a:r>
              <a:rPr lang="en-US" dirty="0"/>
              <a:t>Vision care</a:t>
            </a:r>
          </a:p>
        </p:txBody>
      </p:sp>
      <p:sp>
        <p:nvSpPr>
          <p:cNvPr id="3" name="Subtitle 2">
            <a:extLst>
              <a:ext uri="{FF2B5EF4-FFF2-40B4-BE49-F238E27FC236}">
                <a16:creationId xmlns:a16="http://schemas.microsoft.com/office/drawing/2014/main" id="{90ACF85E-64A5-4C68-AF44-F5E54E32A1E1}"/>
              </a:ext>
            </a:extLst>
          </p:cNvPr>
          <p:cNvSpPr>
            <a:spLocks noGrp="1"/>
          </p:cNvSpPr>
          <p:nvPr>
            <p:ph type="subTitle" idx="1"/>
          </p:nvPr>
        </p:nvSpPr>
        <p:spPr/>
        <p:txBody>
          <a:bodyPr/>
          <a:lstStyle/>
          <a:p>
            <a:r>
              <a:rPr lang="en-US" dirty="0"/>
              <a:t>Insurance Benefits Training</a:t>
            </a:r>
          </a:p>
          <a:p>
            <a:r>
              <a:rPr lang="en-US" dirty="0"/>
              <a:t>2024</a:t>
            </a:r>
            <a:endParaRPr lang="en-US" dirty="0">
              <a:solidFill>
                <a:srgbClr val="FF0000"/>
              </a:solidFill>
            </a:endParaRPr>
          </a:p>
        </p:txBody>
      </p:sp>
    </p:spTree>
    <p:extLst>
      <p:ext uri="{BB962C8B-B14F-4D97-AF65-F5344CB8AC3E}">
        <p14:creationId xmlns:p14="http://schemas.microsoft.com/office/powerpoint/2010/main" val="3567362697"/>
      </p:ext>
    </p:extLst>
  </p:cSld>
  <p:clrMapOvr>
    <a:masterClrMapping/>
  </p:clrMapOvr>
  <mc:AlternateContent xmlns:mc="http://schemas.openxmlformats.org/markup-compatibility/2006" xmlns:p14="http://schemas.microsoft.com/office/powerpoint/2010/main">
    <mc:Choice Requires="p14">
      <p:transition spd="slow" p14:dur="2000" advTm="8299"/>
    </mc:Choice>
    <mc:Fallback xmlns="">
      <p:transition spd="slow" advTm="8299"/>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Important information</a:t>
            </a:r>
            <a:endParaRPr lang="en-US" dirty="0"/>
          </a:p>
        </p:txBody>
      </p:sp>
      <p:sp>
        <p:nvSpPr>
          <p:cNvPr id="3" name="Content Placeholder 2"/>
          <p:cNvSpPr>
            <a:spLocks noGrp="1"/>
          </p:cNvSpPr>
          <p:nvPr>
            <p:ph idx="1"/>
            <p:custDataLst>
              <p:tags r:id="rId2"/>
            </p:custDataLst>
          </p:nvPr>
        </p:nvSpPr>
        <p:spPr/>
        <p:txBody>
          <a:bodyPr/>
          <a:lstStyle/>
          <a:p>
            <a:r>
              <a:rPr lang="en-US" altLang="en-US" dirty="0"/>
              <a:t>This overview is not meant to serve as a comprehensive description of the insurance benefits offered by PEBA.</a:t>
            </a:r>
          </a:p>
          <a:p>
            <a:r>
              <a:rPr lang="en-US" altLang="en-US" dirty="0"/>
              <a:t>More information can be found in the following:</a:t>
            </a:r>
          </a:p>
          <a:p>
            <a:pPr lvl="1"/>
            <a:r>
              <a:rPr lang="en-US" altLang="en-US" i="1" dirty="0">
                <a:hlinkClick r:id="rId5"/>
              </a:rPr>
              <a:t>Benefits Administrator Manual</a:t>
            </a:r>
            <a:r>
              <a:rPr lang="en-US" altLang="en-US" dirty="0"/>
              <a:t>; and</a:t>
            </a:r>
          </a:p>
          <a:p>
            <a:pPr lvl="1"/>
            <a:r>
              <a:rPr lang="en-US" altLang="en-US" i="1" dirty="0">
                <a:hlinkClick r:id="rId6"/>
              </a:rPr>
              <a:t>Insurance Benefits Guide</a:t>
            </a:r>
            <a:r>
              <a:rPr lang="en-US" altLang="en-US" dirty="0"/>
              <a:t>.</a:t>
            </a:r>
          </a:p>
          <a:p>
            <a:r>
              <a:rPr lang="en-US" dirty="0">
                <a:effectLst/>
                <a:cs typeface="Segoe UI" panose="020B0502040204020203" pitchFamily="34" charset="0"/>
              </a:rPr>
              <a:t>The plan of benefits documents, certificates of coverage and benefits contracts contain complete descriptions of the insurance benefits offered by or through PEBA. Their terms and conditions govern all of these benefits.</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2</a:t>
            </a:fld>
            <a:endParaRPr lang="en-US" dirty="0"/>
          </a:p>
        </p:txBody>
      </p:sp>
    </p:spTree>
    <p:extLst>
      <p:ext uri="{BB962C8B-B14F-4D97-AF65-F5344CB8AC3E}">
        <p14:creationId xmlns:p14="http://schemas.microsoft.com/office/powerpoint/2010/main" val="2211761758"/>
      </p:ext>
    </p:extLst>
  </p:cSld>
  <p:clrMapOvr>
    <a:masterClrMapping/>
  </p:clrMapOvr>
  <mc:AlternateContent xmlns:mc="http://schemas.openxmlformats.org/markup-compatibility/2006" xmlns:p14="http://schemas.microsoft.com/office/powerpoint/2010/main">
    <mc:Choice Requires="p14">
      <p:transition spd="slow" p14:dur="2000" advTm="28780"/>
    </mc:Choice>
    <mc:Fallback xmlns="">
      <p:transition spd="slow" advTm="2878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State Vision Plan</a:t>
            </a:r>
            <a:endParaRPr lang="en-US" dirty="0"/>
          </a:p>
        </p:txBody>
      </p:sp>
      <p:sp>
        <p:nvSpPr>
          <p:cNvPr id="3" name="Content Placeholder 2"/>
          <p:cNvSpPr>
            <a:spLocks noGrp="1"/>
          </p:cNvSpPr>
          <p:nvPr>
            <p:ph idx="1"/>
            <p:custDataLst>
              <p:tags r:id="rId2"/>
            </p:custDataLst>
          </p:nvPr>
        </p:nvSpPr>
        <p:spPr/>
        <p:txBody>
          <a:bodyPr/>
          <a:lstStyle/>
          <a:p>
            <a:r>
              <a:rPr lang="en-US" altLang="en-US" dirty="0"/>
              <a:t>Coverage includes:	</a:t>
            </a:r>
          </a:p>
          <a:p>
            <a:pPr lvl="1"/>
            <a:r>
              <a:rPr lang="en-US" altLang="en-US" dirty="0"/>
              <a:t>Comprehensive eye exams;</a:t>
            </a:r>
          </a:p>
          <a:p>
            <a:pPr lvl="1"/>
            <a:r>
              <a:rPr lang="en-US" altLang="en-US" dirty="0"/>
              <a:t>Frames;</a:t>
            </a:r>
          </a:p>
          <a:p>
            <a:pPr lvl="1"/>
            <a:r>
              <a:rPr lang="en-US" altLang="en-US" dirty="0"/>
              <a:t>Lenses and lens options; and</a:t>
            </a:r>
          </a:p>
          <a:p>
            <a:pPr lvl="1"/>
            <a:r>
              <a:rPr lang="en-US" altLang="en-US" dirty="0"/>
              <a:t>Contact lens services and materials.</a:t>
            </a:r>
          </a:p>
          <a:p>
            <a:pPr lvl="0"/>
            <a:r>
              <a:rPr lang="en-US" dirty="0"/>
              <a:t>Discounts on extra pairs of eyeglasses, contact lenses, and LASIK and PRK vision correction.</a:t>
            </a:r>
          </a:p>
          <a:p>
            <a:pPr lvl="0"/>
            <a:r>
              <a:rPr lang="en-US" dirty="0"/>
              <a:t>Additional benefits available for diabetics.</a:t>
            </a:r>
          </a:p>
          <a:p>
            <a:pPr lvl="0"/>
            <a:r>
              <a:rPr lang="en-US" dirty="0"/>
              <a:t>Either frames/lenses or contact lenses, but not both, in the same plan year.</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3</a:t>
            </a:fld>
            <a:endParaRPr lang="en-US" dirty="0"/>
          </a:p>
        </p:txBody>
      </p:sp>
    </p:spTree>
    <p:extLst>
      <p:ext uri="{BB962C8B-B14F-4D97-AF65-F5344CB8AC3E}">
        <p14:creationId xmlns:p14="http://schemas.microsoft.com/office/powerpoint/2010/main" val="2866129334"/>
      </p:ext>
    </p:extLst>
  </p:cSld>
  <p:clrMapOvr>
    <a:masterClrMapping/>
  </p:clrMapOvr>
  <mc:AlternateContent xmlns:mc="http://schemas.openxmlformats.org/markup-compatibility/2006" xmlns:p14="http://schemas.microsoft.com/office/powerpoint/2010/main">
    <mc:Choice Requires="p14">
      <p:transition spd="slow" p14:dur="2000" advTm="40061"/>
    </mc:Choice>
    <mc:Fallback xmlns="">
      <p:transition spd="slow" advTm="4006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altLang="en-US" dirty="0"/>
              <a:t>State Vision Plan</a:t>
            </a:r>
            <a:endParaRPr lang="en-US" dirty="0"/>
          </a:p>
        </p:txBody>
      </p:sp>
      <p:sp>
        <p:nvSpPr>
          <p:cNvPr id="3" name="Content Placeholder 2"/>
          <p:cNvSpPr>
            <a:spLocks noGrp="1"/>
          </p:cNvSpPr>
          <p:nvPr>
            <p:ph idx="1"/>
            <p:custDataLst>
              <p:tags r:id="rId2"/>
            </p:custDataLst>
          </p:nvPr>
        </p:nvSpPr>
        <p:spPr/>
        <p:txBody>
          <a:bodyPr/>
          <a:lstStyle/>
          <a:p>
            <a:r>
              <a:rPr lang="en-US" dirty="0"/>
              <a:t>No claims to file at network providers.</a:t>
            </a:r>
          </a:p>
          <a:p>
            <a:pPr lvl="1"/>
            <a:r>
              <a:rPr lang="en-US" dirty="0"/>
              <a:t>Subscriber responsible for copayments and any charges remaining after allowances and discounts have been applied.</a:t>
            </a:r>
          </a:p>
          <a:p>
            <a:r>
              <a:rPr lang="en-US" dirty="0"/>
              <a:t>Subscriber pays for services at out-of-network providers.</a:t>
            </a:r>
          </a:p>
          <a:p>
            <a:pPr lvl="1"/>
            <a:r>
              <a:rPr lang="en-US" dirty="0"/>
              <a:t>EyeMed will reimburse for portion of expenses for certain services.</a:t>
            </a:r>
          </a:p>
          <a:p>
            <a:r>
              <a:rPr lang="en-US" dirty="0"/>
              <a:t>List of network providers at </a:t>
            </a:r>
            <a:r>
              <a:rPr lang="en-US" dirty="0">
                <a:hlinkClick r:id="rId5"/>
              </a:rPr>
              <a:t>eyemedvisioncare.com/pebaoe</a:t>
            </a:r>
            <a:r>
              <a:rPr lang="en-US" dirty="0"/>
              <a:t>. </a:t>
            </a:r>
          </a:p>
          <a:p>
            <a:r>
              <a:rPr lang="en-US" i="1" dirty="0"/>
              <a:t>Your Vision Coverage at a Glance </a:t>
            </a:r>
            <a:r>
              <a:rPr lang="en-US" dirty="0"/>
              <a:t>flyer available at </a:t>
            </a:r>
            <a:r>
              <a:rPr lang="en-US" dirty="0">
                <a:hlinkClick r:id="rId6"/>
              </a:rPr>
              <a:t>peba.sc.gov/</a:t>
            </a:r>
            <a:r>
              <a:rPr lang="en-US" dirty="0" err="1">
                <a:hlinkClick r:id="rId6"/>
              </a:rPr>
              <a:t>nyb</a:t>
            </a:r>
            <a:r>
              <a:rPr lang="en-US" dirty="0"/>
              <a:t>.</a:t>
            </a:r>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4</a:t>
            </a:fld>
            <a:endParaRPr lang="en-US" dirty="0"/>
          </a:p>
        </p:txBody>
      </p:sp>
    </p:spTree>
    <p:extLst>
      <p:ext uri="{BB962C8B-B14F-4D97-AF65-F5344CB8AC3E}">
        <p14:creationId xmlns:p14="http://schemas.microsoft.com/office/powerpoint/2010/main" val="4072722872"/>
      </p:ext>
    </p:extLst>
  </p:cSld>
  <p:clrMapOvr>
    <a:masterClrMapping/>
  </p:clrMapOvr>
  <mc:AlternateContent xmlns:mc="http://schemas.openxmlformats.org/markup-compatibility/2006" xmlns:p14="http://schemas.microsoft.com/office/powerpoint/2010/main">
    <mc:Choice Requires="p14">
      <p:transition spd="slow" p14:dur="2000" advTm="56286"/>
    </mc:Choice>
    <mc:Fallback xmlns="">
      <p:transition spd="slow" advTm="56286"/>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Exams</a:t>
            </a:r>
          </a:p>
        </p:txBody>
      </p:sp>
      <p:graphicFrame>
        <p:nvGraphicFramePr>
          <p:cNvPr id="8" name="Content Placeholder 10"/>
          <p:cNvGraphicFramePr>
            <a:graphicFrameLocks noGrp="1"/>
          </p:cNvGraphicFramePr>
          <p:nvPr>
            <p:ph idx="1"/>
            <p:custDataLst>
              <p:tags r:id="rId2"/>
            </p:custDataLst>
            <p:extLst>
              <p:ext uri="{D42A27DB-BD31-4B8C-83A1-F6EECF244321}">
                <p14:modId xmlns:p14="http://schemas.microsoft.com/office/powerpoint/2010/main" val="2525367734"/>
              </p:ext>
            </p:extLst>
          </p:nvPr>
        </p:nvGraphicFramePr>
        <p:xfrm>
          <a:off x="457200" y="1262063"/>
          <a:ext cx="8229600" cy="2026920"/>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70840">
                <a:tc>
                  <a:txBody>
                    <a:bodyPr/>
                    <a:lstStyle/>
                    <a:p>
                      <a:endParaRPr lang="en-US" sz="1800"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a:r>
                        <a:rPr lang="en-US" sz="1800" b="1" dirty="0">
                          <a:solidFill>
                            <a:schemeClr val="bg1"/>
                          </a:solidFill>
                          <a:latin typeface="+mn-lt"/>
                        </a:rPr>
                        <a:t>In-network</a:t>
                      </a:r>
                      <a:r>
                        <a:rPr lang="en-US" sz="1800" b="1" baseline="0" dirty="0">
                          <a:solidFill>
                            <a:schemeClr val="bg1"/>
                          </a:solidFill>
                          <a:latin typeface="+mn-lt"/>
                        </a:rPr>
                        <a:t> member cost</a:t>
                      </a:r>
                      <a:endParaRPr lang="en-US" sz="1800" b="1" dirty="0">
                        <a:solidFill>
                          <a:schemeClr val="bg1"/>
                        </a:solidFill>
                        <a:latin typeface="+mn-lt"/>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algn="ctr"/>
                      <a:r>
                        <a:rPr lang="en-US" sz="1800" b="1" dirty="0">
                          <a:solidFill>
                            <a:schemeClr val="bg1"/>
                          </a:solidFill>
                          <a:latin typeface="+mn-lt"/>
                        </a:rPr>
                        <a:t>Out-of-network</a:t>
                      </a:r>
                      <a:r>
                        <a:rPr lang="en-US" sz="1800" b="1" baseline="0" dirty="0">
                          <a:solidFill>
                            <a:schemeClr val="bg1"/>
                          </a:solidFill>
                          <a:latin typeface="+mn-lt"/>
                        </a:rPr>
                        <a:t> reimbursement</a:t>
                      </a:r>
                      <a:endParaRPr lang="en-US" sz="1800" b="1" dirty="0">
                        <a:solidFill>
                          <a:schemeClr val="bg1"/>
                        </a:solidFill>
                        <a:latin typeface="+mn-lt"/>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extLst>
                  <a:ext uri="{0D108BD9-81ED-4DB2-BD59-A6C34878D82A}">
                    <a16:rowId xmlns:a16="http://schemas.microsoft.com/office/drawing/2014/main" val="10000"/>
                  </a:ext>
                </a:extLst>
              </a:tr>
              <a:tr h="370840">
                <a:tc>
                  <a:txBody>
                    <a:bodyPr/>
                    <a:lstStyle/>
                    <a:p>
                      <a:pPr lvl="0"/>
                      <a:endParaRPr lang="en-US" sz="1800" b="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pay:</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You receive:</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1"/>
                  </a:ext>
                </a:extLst>
              </a:tr>
              <a:tr h="370840">
                <a:tc>
                  <a:txBody>
                    <a:bodyPr/>
                    <a:lstStyle/>
                    <a:p>
                      <a:pPr lvl="0"/>
                      <a:r>
                        <a:rPr lang="en-US" sz="1800" b="1" kern="1200" dirty="0">
                          <a:solidFill>
                            <a:schemeClr val="tx2"/>
                          </a:solidFill>
                          <a:effectLst/>
                          <a:latin typeface="+mn-lt"/>
                          <a:ea typeface="+mn-ea"/>
                          <a:cs typeface="+mn-cs"/>
                        </a:rPr>
                        <a:t>Exam,</a:t>
                      </a:r>
                      <a:r>
                        <a:rPr lang="en-US" sz="1800" b="1" kern="1200" baseline="0" dirty="0">
                          <a:solidFill>
                            <a:schemeClr val="tx2"/>
                          </a:solidFill>
                          <a:effectLst/>
                          <a:latin typeface="+mn-lt"/>
                          <a:ea typeface="+mn-ea"/>
                          <a:cs typeface="+mn-cs"/>
                        </a:rPr>
                        <a:t> with dilation if necessary</a:t>
                      </a:r>
                      <a:endParaRPr lang="en-US" sz="1800" b="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$10 </a:t>
                      </a:r>
                      <a:r>
                        <a:rPr lang="en-US" sz="1800" dirty="0">
                          <a:solidFill>
                            <a:schemeClr val="tx2"/>
                          </a:solidFill>
                          <a:effectLst/>
                          <a:latin typeface="+mn-lt"/>
                          <a:ea typeface="Calibri" panose="020F0502020204030204" pitchFamily="34" charset="0"/>
                          <a:cs typeface="Times New Roman" panose="02020603050405020304" pitchFamily="18" charset="0"/>
                        </a:rPr>
                        <a:t>copay.</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$35.</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2"/>
                          </a:solidFill>
                          <a:latin typeface="+mn-lt"/>
                        </a:rPr>
                        <a:t>Retinal imaging</a:t>
                      </a:r>
                      <a:endParaRPr lang="en-US" sz="1800"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a:t>
                      </a:r>
                      <a:r>
                        <a:rPr lang="en-US" sz="1800" b="1" dirty="0">
                          <a:solidFill>
                            <a:schemeClr val="tx2"/>
                          </a:solidFill>
                          <a:effectLst/>
                          <a:latin typeface="+mn-lt"/>
                          <a:ea typeface="Calibri" panose="020F0502020204030204" pitchFamily="34" charset="0"/>
                          <a:cs typeface="Times New Roman" panose="02020603050405020304" pitchFamily="18" charset="0"/>
                        </a:rPr>
                        <a:t>$39</a:t>
                      </a:r>
                      <a:r>
                        <a:rPr lang="en-US" sz="180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No reimbursement.</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488877858"/>
      </p:ext>
    </p:extLst>
  </p:cSld>
  <p:clrMapOvr>
    <a:masterClrMapping/>
  </p:clrMapOvr>
  <mc:AlternateContent xmlns:mc="http://schemas.openxmlformats.org/markup-compatibility/2006" xmlns:p14="http://schemas.microsoft.com/office/powerpoint/2010/main">
    <mc:Choice Requires="p14">
      <p:transition spd="slow" p14:dur="2000" advTm="9493"/>
    </mc:Choice>
    <mc:Fallback xmlns="">
      <p:transition spd="slow" advTm="949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Frames and lenses</a:t>
            </a:r>
          </a:p>
        </p:txBody>
      </p:sp>
      <p:graphicFrame>
        <p:nvGraphicFramePr>
          <p:cNvPr id="8" name="Content Placeholder 10"/>
          <p:cNvGraphicFramePr>
            <a:graphicFrameLocks noGrp="1"/>
          </p:cNvGraphicFramePr>
          <p:nvPr>
            <p:ph idx="1"/>
            <p:custDataLst>
              <p:tags r:id="rId2"/>
            </p:custDataLst>
            <p:extLst>
              <p:ext uri="{D42A27DB-BD31-4B8C-83A1-F6EECF244321}">
                <p14:modId xmlns:p14="http://schemas.microsoft.com/office/powerpoint/2010/main" val="1982551224"/>
              </p:ext>
            </p:extLst>
          </p:nvPr>
        </p:nvGraphicFramePr>
        <p:xfrm>
          <a:off x="457200" y="1262063"/>
          <a:ext cx="8229600" cy="3737611"/>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70840">
                <a:tc>
                  <a:txBody>
                    <a:bodyPr/>
                    <a:lstStyle/>
                    <a:p>
                      <a:endParaRPr lang="en-US" sz="1800"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a:r>
                        <a:rPr lang="en-US" sz="1800" b="1" dirty="0">
                          <a:solidFill>
                            <a:schemeClr val="bg1"/>
                          </a:solidFill>
                          <a:latin typeface="+mn-lt"/>
                        </a:rPr>
                        <a:t>In-network</a:t>
                      </a:r>
                      <a:r>
                        <a:rPr lang="en-US" sz="1800" b="1" baseline="0" dirty="0">
                          <a:solidFill>
                            <a:schemeClr val="bg1"/>
                          </a:solidFill>
                          <a:latin typeface="+mn-lt"/>
                        </a:rPr>
                        <a:t> member cost</a:t>
                      </a:r>
                      <a:endParaRPr lang="en-US" sz="1800" b="1" dirty="0">
                        <a:solidFill>
                          <a:schemeClr val="bg1"/>
                        </a:solidFill>
                        <a:latin typeface="+mn-lt"/>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algn="ctr"/>
                      <a:r>
                        <a:rPr lang="en-US" sz="1800" b="1" dirty="0">
                          <a:solidFill>
                            <a:schemeClr val="bg1"/>
                          </a:solidFill>
                          <a:latin typeface="+mn-lt"/>
                        </a:rPr>
                        <a:t>Out-of-network</a:t>
                      </a:r>
                      <a:r>
                        <a:rPr lang="en-US" sz="1800" b="1" baseline="0" dirty="0">
                          <a:solidFill>
                            <a:schemeClr val="bg1"/>
                          </a:solidFill>
                          <a:latin typeface="+mn-lt"/>
                        </a:rPr>
                        <a:t> reimbursement</a:t>
                      </a:r>
                      <a:endParaRPr lang="en-US" sz="1800" b="1" dirty="0">
                        <a:solidFill>
                          <a:schemeClr val="bg1"/>
                        </a:solidFill>
                        <a:latin typeface="+mn-lt"/>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extLst>
                  <a:ext uri="{0D108BD9-81ED-4DB2-BD59-A6C34878D82A}">
                    <a16:rowId xmlns:a16="http://schemas.microsoft.com/office/drawing/2014/main" val="10000"/>
                  </a:ext>
                </a:extLst>
              </a:tr>
              <a:tr h="370840">
                <a:tc>
                  <a:txBody>
                    <a:bodyPr/>
                    <a:lstStyle/>
                    <a:p>
                      <a:pPr lvl="0"/>
                      <a:endParaRPr lang="en-US" sz="1800" b="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pay:</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You receive:</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1"/>
                  </a:ext>
                </a:extLst>
              </a:tr>
              <a:tr h="370840">
                <a:tc>
                  <a:txBody>
                    <a:bodyPr/>
                    <a:lstStyle/>
                    <a:p>
                      <a:pPr lvl="0"/>
                      <a:r>
                        <a:rPr lang="en-US" sz="1800" b="1" kern="1200" dirty="0">
                          <a:solidFill>
                            <a:schemeClr val="tx2"/>
                          </a:solidFill>
                          <a:effectLst/>
                          <a:latin typeface="+mn-lt"/>
                          <a:ea typeface="+mn-ea"/>
                          <a:cs typeface="+mn-cs"/>
                        </a:rPr>
                        <a:t>Frames</a:t>
                      </a:r>
                      <a:endParaRPr lang="en-US" sz="1800" b="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80%</a:t>
                      </a:r>
                      <a:r>
                        <a:rPr lang="en-US" sz="1800" dirty="0">
                          <a:solidFill>
                            <a:schemeClr val="tx2"/>
                          </a:solidFill>
                          <a:effectLst/>
                          <a:latin typeface="+mn-lt"/>
                          <a:ea typeface="Calibri" panose="020F0502020204030204" pitchFamily="34" charset="0"/>
                          <a:cs typeface="Times New Roman" panose="02020603050405020304" pitchFamily="18" charset="0"/>
                        </a:rPr>
                        <a:t> of balance over </a:t>
                      </a:r>
                      <a:r>
                        <a:rPr lang="en-US" sz="1800" b="1" dirty="0">
                          <a:solidFill>
                            <a:schemeClr val="tx2"/>
                          </a:solidFill>
                          <a:effectLst/>
                          <a:latin typeface="+mn-lt"/>
                          <a:ea typeface="Calibri" panose="020F0502020204030204" pitchFamily="34" charset="0"/>
                          <a:cs typeface="Times New Roman" panose="02020603050405020304" pitchFamily="18" charset="0"/>
                        </a:rPr>
                        <a:t>$150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$75.</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2"/>
                          </a:solidFill>
                          <a:latin typeface="+mn-lt"/>
                        </a:rPr>
                        <a:t>Standard plastic lenses</a:t>
                      </a:r>
                      <a:endParaRPr lang="en-US" sz="1800"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$10</a:t>
                      </a:r>
                      <a:r>
                        <a:rPr lang="en-US" sz="1800" dirty="0">
                          <a:solidFill>
                            <a:schemeClr val="tx2"/>
                          </a:solidFill>
                          <a:effectLst/>
                          <a:latin typeface="+mn-lt"/>
                          <a:ea typeface="Calibri" panose="020F0502020204030204" pitchFamily="34" charset="0"/>
                          <a:cs typeface="Times New Roman" panose="02020603050405020304" pitchFamily="18" charset="0"/>
                        </a:rPr>
                        <a:t> copay.</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$55.</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a:solidFill>
                            <a:schemeClr val="tx2"/>
                          </a:solidFill>
                          <a:latin typeface="+mn-lt"/>
                        </a:rPr>
                        <a:t>Standard progressive lenses</a:t>
                      </a: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$35 </a:t>
                      </a:r>
                      <a:r>
                        <a:rPr lang="en-US" sz="1800" b="0" dirty="0">
                          <a:solidFill>
                            <a:schemeClr val="tx2"/>
                          </a:solidFill>
                          <a:effectLst/>
                          <a:latin typeface="+mn-lt"/>
                          <a:ea typeface="Calibri" panose="020F0502020204030204" pitchFamily="34" charset="0"/>
                          <a:cs typeface="Times New Roman" panose="02020603050405020304" pitchFamily="18" charset="0"/>
                        </a:rPr>
                        <a:t>copay</a:t>
                      </a:r>
                      <a:r>
                        <a:rPr lang="en-US" sz="1800" dirty="0">
                          <a:solidFill>
                            <a:schemeClr val="tx2"/>
                          </a:solidFill>
                          <a:effectLst/>
                          <a:latin typeface="+mn-lt"/>
                          <a:ea typeface="Calibri" panose="020F0502020204030204" pitchFamily="34" charset="0"/>
                          <a:cs typeface="Times New Roman" panose="02020603050405020304" pitchFamily="18" charset="0"/>
                        </a:rPr>
                        <a:t>.</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$55.</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Premium progressive lenses</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$35</a:t>
                      </a:r>
                      <a:r>
                        <a:rPr lang="en-US" sz="1800" b="0" dirty="0">
                          <a:solidFill>
                            <a:schemeClr val="tx2"/>
                          </a:solidFill>
                          <a:effectLst/>
                          <a:latin typeface="+mn-lt"/>
                          <a:ea typeface="Calibri" panose="020F0502020204030204" pitchFamily="34" charset="0"/>
                          <a:cs typeface="Times New Roman" panose="02020603050405020304" pitchFamily="18" charset="0"/>
                        </a:rPr>
                        <a:t>-</a:t>
                      </a:r>
                      <a:r>
                        <a:rPr lang="en-US" sz="1800" b="1" dirty="0">
                          <a:solidFill>
                            <a:schemeClr val="tx2"/>
                          </a:solidFill>
                          <a:effectLst/>
                          <a:latin typeface="+mn-lt"/>
                          <a:ea typeface="Calibri" panose="020F0502020204030204" pitchFamily="34" charset="0"/>
                          <a:cs typeface="Times New Roman" panose="02020603050405020304" pitchFamily="18" charset="0"/>
                        </a:rPr>
                        <a:t>$80</a:t>
                      </a:r>
                      <a:r>
                        <a:rPr lang="en-US" sz="1800" dirty="0">
                          <a:solidFill>
                            <a:schemeClr val="tx2"/>
                          </a:solidFill>
                          <a:effectLst/>
                          <a:latin typeface="+mn-lt"/>
                          <a:ea typeface="Calibri" panose="020F0502020204030204" pitchFamily="34" charset="0"/>
                          <a:cs typeface="Times New Roman" panose="02020603050405020304" pitchFamily="18" charset="0"/>
                        </a:rPr>
                        <a:t> for Tiers 1-3. For Tier 4, you pay copay and 80% of cost less </a:t>
                      </a:r>
                      <a:r>
                        <a:rPr lang="en-US" sz="1800" b="1" dirty="0">
                          <a:solidFill>
                            <a:schemeClr val="tx2"/>
                          </a:solidFill>
                          <a:effectLst/>
                          <a:latin typeface="+mn-lt"/>
                          <a:ea typeface="Calibri" panose="020F0502020204030204" pitchFamily="34" charset="0"/>
                          <a:cs typeface="Times New Roman" panose="02020603050405020304" pitchFamily="18" charset="0"/>
                        </a:rPr>
                        <a:t>$120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$55.</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1000670748"/>
      </p:ext>
    </p:extLst>
  </p:cSld>
  <p:clrMapOvr>
    <a:masterClrMapping/>
  </p:clrMapOvr>
  <mc:AlternateContent xmlns:mc="http://schemas.openxmlformats.org/markup-compatibility/2006" xmlns:p14="http://schemas.microsoft.com/office/powerpoint/2010/main">
    <mc:Choice Requires="p14">
      <p:transition spd="slow" p14:dur="2000" advTm="37768"/>
    </mc:Choice>
    <mc:Fallback xmlns="">
      <p:transition spd="slow" advTm="3776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lstStyle/>
          <a:p>
            <a:r>
              <a:rPr lang="en-US" dirty="0"/>
              <a:t>Contact lenses</a:t>
            </a:r>
          </a:p>
        </p:txBody>
      </p:sp>
      <p:graphicFrame>
        <p:nvGraphicFramePr>
          <p:cNvPr id="8" name="Content Placeholder 10"/>
          <p:cNvGraphicFramePr>
            <a:graphicFrameLocks noGrp="1"/>
          </p:cNvGraphicFramePr>
          <p:nvPr>
            <p:ph idx="1"/>
            <p:custDataLst>
              <p:tags r:id="rId2"/>
            </p:custDataLst>
            <p:extLst>
              <p:ext uri="{D42A27DB-BD31-4B8C-83A1-F6EECF244321}">
                <p14:modId xmlns:p14="http://schemas.microsoft.com/office/powerpoint/2010/main" val="4072201461"/>
              </p:ext>
            </p:extLst>
          </p:nvPr>
        </p:nvGraphicFramePr>
        <p:xfrm>
          <a:off x="457200" y="1262063"/>
          <a:ext cx="8229600" cy="3918079"/>
        </p:xfrm>
        <a:graphic>
          <a:graphicData uri="http://schemas.openxmlformats.org/drawingml/2006/table">
            <a:tbl>
              <a:tblPr firstRow="1" bandRow="1">
                <a:tableStyleId>{2D5ABB26-0587-4C30-8999-92F81FD0307C}</a:tableStyleId>
              </a:tblPr>
              <a:tblGrid>
                <a:gridCol w="1828800">
                  <a:extLst>
                    <a:ext uri="{9D8B030D-6E8A-4147-A177-3AD203B41FA5}">
                      <a16:colId xmlns:a16="http://schemas.microsoft.com/office/drawing/2014/main" val="20000"/>
                    </a:ext>
                  </a:extLst>
                </a:gridCol>
                <a:gridCol w="3200400">
                  <a:extLst>
                    <a:ext uri="{9D8B030D-6E8A-4147-A177-3AD203B41FA5}">
                      <a16:colId xmlns:a16="http://schemas.microsoft.com/office/drawing/2014/main" val="20001"/>
                    </a:ext>
                  </a:extLst>
                </a:gridCol>
                <a:gridCol w="3200400">
                  <a:extLst>
                    <a:ext uri="{9D8B030D-6E8A-4147-A177-3AD203B41FA5}">
                      <a16:colId xmlns:a16="http://schemas.microsoft.com/office/drawing/2014/main" val="20002"/>
                    </a:ext>
                  </a:extLst>
                </a:gridCol>
              </a:tblGrid>
              <a:tr h="370840">
                <a:tc>
                  <a:txBody>
                    <a:bodyPr/>
                    <a:lstStyle/>
                    <a:p>
                      <a:endParaRPr lang="en-US" sz="1800"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tcPr>
                </a:tc>
                <a:tc>
                  <a:txBody>
                    <a:bodyPr/>
                    <a:lstStyle/>
                    <a:p>
                      <a:pPr algn="ctr"/>
                      <a:r>
                        <a:rPr lang="en-US" sz="1800" b="1" dirty="0">
                          <a:solidFill>
                            <a:schemeClr val="bg1"/>
                          </a:solidFill>
                          <a:latin typeface="+mn-lt"/>
                        </a:rPr>
                        <a:t>In-network</a:t>
                      </a:r>
                      <a:r>
                        <a:rPr lang="en-US" sz="1800" b="1" baseline="0" dirty="0">
                          <a:solidFill>
                            <a:schemeClr val="bg1"/>
                          </a:solidFill>
                          <a:latin typeface="+mn-lt"/>
                        </a:rPr>
                        <a:t> member cost</a:t>
                      </a:r>
                      <a:endParaRPr lang="en-US" sz="1800" b="1" dirty="0">
                        <a:solidFill>
                          <a:schemeClr val="bg1"/>
                        </a:solidFill>
                        <a:latin typeface="+mn-lt"/>
                      </a:endParaRPr>
                    </a:p>
                  </a:txBody>
                  <a:tcPr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tc>
                  <a:txBody>
                    <a:bodyPr/>
                    <a:lstStyle/>
                    <a:p>
                      <a:pPr algn="ctr"/>
                      <a:r>
                        <a:rPr lang="en-US" sz="1800" b="1" dirty="0">
                          <a:solidFill>
                            <a:schemeClr val="bg1"/>
                          </a:solidFill>
                          <a:latin typeface="+mn-lt"/>
                        </a:rPr>
                        <a:t>Out-of-network</a:t>
                      </a:r>
                      <a:r>
                        <a:rPr lang="en-US" sz="1800" b="1" baseline="0" dirty="0">
                          <a:solidFill>
                            <a:schemeClr val="bg1"/>
                          </a:solidFill>
                          <a:latin typeface="+mn-lt"/>
                        </a:rPr>
                        <a:t> reimbursement</a:t>
                      </a:r>
                      <a:endParaRPr lang="en-US" sz="1800" b="1" dirty="0">
                        <a:solidFill>
                          <a:schemeClr val="bg1"/>
                        </a:solidFill>
                        <a:latin typeface="+mn-lt"/>
                      </a:endParaRP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rgbClr val="412049"/>
                    </a:solidFill>
                  </a:tcPr>
                </a:tc>
                <a:extLst>
                  <a:ext uri="{0D108BD9-81ED-4DB2-BD59-A6C34878D82A}">
                    <a16:rowId xmlns:a16="http://schemas.microsoft.com/office/drawing/2014/main" val="10000"/>
                  </a:ext>
                </a:extLst>
              </a:tr>
              <a:tr h="370840">
                <a:tc>
                  <a:txBody>
                    <a:bodyPr/>
                    <a:lstStyle/>
                    <a:p>
                      <a:pPr lvl="0"/>
                      <a:endParaRPr lang="en-US" sz="1800" b="1" dirty="0">
                        <a:solidFill>
                          <a:schemeClr val="tx2"/>
                        </a:solidFill>
                        <a:latin typeface="+mn-lt"/>
                      </a:endParaRPr>
                    </a:p>
                  </a:txBody>
                  <a:tcPr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You pay:</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0" dirty="0">
                          <a:solidFill>
                            <a:schemeClr val="tx2"/>
                          </a:solidFill>
                          <a:latin typeface="+mn-lt"/>
                        </a:rPr>
                        <a:t>You receive:</a:t>
                      </a:r>
                    </a:p>
                  </a:txBody>
                  <a:tcPr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bg2">
                        <a:lumMod val="40000"/>
                        <a:lumOff val="60000"/>
                      </a:schemeClr>
                    </a:solidFill>
                  </a:tcPr>
                </a:tc>
                <a:extLst>
                  <a:ext uri="{0D108BD9-81ED-4DB2-BD59-A6C34878D82A}">
                    <a16:rowId xmlns:a16="http://schemas.microsoft.com/office/drawing/2014/main" val="10001"/>
                  </a:ext>
                </a:extLst>
              </a:tr>
              <a:tr h="370840">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Standard contact lenses fit &amp; follow-up</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a:t>
                      </a:r>
                      <a:r>
                        <a:rPr lang="en-US" sz="1800" dirty="0">
                          <a:solidFill>
                            <a:schemeClr val="tx2"/>
                          </a:solidFill>
                          <a:effectLst/>
                          <a:latin typeface="+mn-lt"/>
                          <a:ea typeface="Calibri" panose="020F0502020204030204" pitchFamily="34" charset="0"/>
                          <a:cs typeface="Times New Roman" panose="02020603050405020304" pitchFamily="18" charset="0"/>
                        </a:rPr>
                        <a:t> copay.</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$40.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Premium contact lenses fit &amp; follow-up</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 </a:t>
                      </a:r>
                      <a:r>
                        <a:rPr lang="en-US" sz="1800" dirty="0">
                          <a:solidFill>
                            <a:schemeClr val="tx2"/>
                          </a:solidFill>
                          <a:effectLst/>
                          <a:latin typeface="+mn-lt"/>
                          <a:ea typeface="Calibri" panose="020F0502020204030204" pitchFamily="34" charset="0"/>
                          <a:cs typeface="Times New Roman" panose="02020603050405020304" pitchFamily="18" charset="0"/>
                        </a:rPr>
                        <a:t>copay and receive 10% off retail price less </a:t>
                      </a:r>
                      <a:r>
                        <a:rPr lang="en-US" sz="1800" b="1" dirty="0">
                          <a:solidFill>
                            <a:schemeClr val="tx2"/>
                          </a:solidFill>
                          <a:effectLst/>
                          <a:latin typeface="+mn-lt"/>
                          <a:ea typeface="Calibri" panose="020F0502020204030204" pitchFamily="34" charset="0"/>
                          <a:cs typeface="Times New Roman" panose="02020603050405020304" pitchFamily="18" charset="0"/>
                        </a:rPr>
                        <a:t>$40</a:t>
                      </a:r>
                      <a:r>
                        <a:rPr lang="en-US" sz="1800" dirty="0">
                          <a:solidFill>
                            <a:schemeClr val="tx2"/>
                          </a:solidFill>
                          <a:effectLst/>
                          <a:latin typeface="+mn-lt"/>
                          <a:ea typeface="Calibri" panose="020F0502020204030204" pitchFamily="34" charset="0"/>
                          <a:cs typeface="Times New Roman" panose="02020603050405020304" pitchFamily="18" charset="0"/>
                        </a:rPr>
                        <a:t> allowance.</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$40.</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Conventional contact</a:t>
                      </a:r>
                      <a:endParaRPr lang="en-US" sz="1800" dirty="0">
                        <a:solidFill>
                          <a:schemeClr val="tx2"/>
                        </a:solidFill>
                        <a:effectLst/>
                        <a:latin typeface="+mn-lt"/>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lenses</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a:t>
                      </a:r>
                      <a:r>
                        <a:rPr lang="en-US" sz="1800" dirty="0">
                          <a:solidFill>
                            <a:schemeClr val="tx2"/>
                          </a:solidFill>
                          <a:effectLst/>
                          <a:latin typeface="+mn-lt"/>
                          <a:ea typeface="Calibri" panose="020F0502020204030204" pitchFamily="34" charset="0"/>
                          <a:cs typeface="Times New Roman" panose="02020603050405020304" pitchFamily="18" charset="0"/>
                        </a:rPr>
                        <a:t> copay and 85% of balance over </a:t>
                      </a:r>
                      <a:r>
                        <a:rPr lang="en-US" sz="1800" b="1" dirty="0">
                          <a:solidFill>
                            <a:schemeClr val="tx2"/>
                          </a:solidFill>
                          <a:effectLst/>
                          <a:latin typeface="+mn-lt"/>
                          <a:ea typeface="Calibri" panose="020F0502020204030204" pitchFamily="34" charset="0"/>
                          <a:cs typeface="Times New Roman" panose="02020603050405020304" pitchFamily="18" charset="0"/>
                        </a:rPr>
                        <a:t>$130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$104.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marL="0" marR="0">
                        <a:lnSpc>
                          <a:spcPct val="107000"/>
                        </a:lnSpc>
                        <a:spcBef>
                          <a:spcPts val="0"/>
                        </a:spcBef>
                        <a:spcAft>
                          <a:spcPts val="0"/>
                        </a:spcAft>
                      </a:pPr>
                      <a:r>
                        <a:rPr lang="en-US" sz="1800" b="1" dirty="0">
                          <a:solidFill>
                            <a:schemeClr val="tx2"/>
                          </a:solidFill>
                          <a:effectLst/>
                          <a:latin typeface="+mn-lt"/>
                          <a:ea typeface="Calibri" panose="020F0502020204030204" pitchFamily="34" charset="0"/>
                          <a:cs typeface="Times New Roman" panose="02020603050405020304" pitchFamily="18" charset="0"/>
                        </a:rPr>
                        <a:t>Disposable contact lenses</a:t>
                      </a:r>
                      <a:endParaRPr lang="en-US" sz="1800" dirty="0">
                        <a:solidFill>
                          <a:schemeClr val="tx2"/>
                        </a:solidFill>
                        <a:effectLst/>
                        <a:latin typeface="+mn-lt"/>
                        <a:ea typeface="Calibri" panose="020F0502020204030204" pitchFamily="34" charset="0"/>
                        <a:cs typeface="Times New Roman" panose="02020603050405020304" pitchFamily="18" charset="0"/>
                      </a:endParaRPr>
                    </a:p>
                  </a:txBody>
                  <a:tcPr marL="68580" marR="68580" marT="0" marB="0"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A </a:t>
                      </a:r>
                      <a:r>
                        <a:rPr lang="en-US" sz="1800" b="1" dirty="0">
                          <a:solidFill>
                            <a:schemeClr val="tx2"/>
                          </a:solidFill>
                          <a:effectLst/>
                          <a:latin typeface="+mn-lt"/>
                          <a:ea typeface="Calibri" panose="020F0502020204030204" pitchFamily="34" charset="0"/>
                          <a:cs typeface="Times New Roman" panose="02020603050405020304" pitchFamily="18" charset="0"/>
                        </a:rPr>
                        <a:t>$0</a:t>
                      </a:r>
                      <a:r>
                        <a:rPr lang="en-US" sz="1800" dirty="0">
                          <a:solidFill>
                            <a:schemeClr val="tx2"/>
                          </a:solidFill>
                          <a:effectLst/>
                          <a:latin typeface="+mn-lt"/>
                          <a:ea typeface="Calibri" panose="020F0502020204030204" pitchFamily="34" charset="0"/>
                          <a:cs typeface="Times New Roman" panose="02020603050405020304" pitchFamily="18" charset="0"/>
                        </a:rPr>
                        <a:t> copay and balance over </a:t>
                      </a:r>
                      <a:r>
                        <a:rPr lang="en-US" sz="1800" b="1" dirty="0">
                          <a:solidFill>
                            <a:schemeClr val="tx2"/>
                          </a:solidFill>
                          <a:effectLst/>
                          <a:latin typeface="+mn-lt"/>
                          <a:ea typeface="Calibri" panose="020F0502020204030204" pitchFamily="34" charset="0"/>
                          <a:cs typeface="Times New Roman" panose="02020603050405020304" pitchFamily="18" charset="0"/>
                        </a:rPr>
                        <a:t>$130 </a:t>
                      </a:r>
                      <a:r>
                        <a:rPr lang="en-US" sz="1800" dirty="0">
                          <a:solidFill>
                            <a:schemeClr val="tx2"/>
                          </a:solidFill>
                          <a:effectLst/>
                          <a:latin typeface="+mn-lt"/>
                          <a:ea typeface="Calibri" panose="020F0502020204030204" pitchFamily="34" charset="0"/>
                          <a:cs typeface="Times New Roman" panose="02020603050405020304" pitchFamily="18" charset="0"/>
                        </a:rPr>
                        <a:t>allowance.</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tc>
                  <a:txBody>
                    <a:bodyPr/>
                    <a:lstStyle/>
                    <a:p>
                      <a:pPr marL="0" marR="0">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Up to $104.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4" name="Slide Number Placeholder 3"/>
          <p:cNvSpPr>
            <a:spLocks noGrp="1"/>
          </p:cNvSpPr>
          <p:nvPr>
            <p:ph type="sldNum" sz="quarter" idx="12"/>
            <p:custDataLst>
              <p:tags r:id="rId3"/>
            </p:custDataLst>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729814612"/>
      </p:ext>
    </p:extLst>
  </p:cSld>
  <p:clrMapOvr>
    <a:masterClrMapping/>
  </p:clrMapOvr>
  <mc:AlternateContent xmlns:mc="http://schemas.openxmlformats.org/markup-compatibility/2006" xmlns:p14="http://schemas.microsoft.com/office/powerpoint/2010/main">
    <mc:Choice Requires="p14">
      <p:transition spd="slow" p14:dur="2000" advTm="38072"/>
    </mc:Choice>
    <mc:Fallback xmlns="">
      <p:transition spd="slow" advTm="38072"/>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p:txBody>
          <a:bodyPr>
            <a:normAutofit/>
          </a:bodyPr>
          <a:lstStyle/>
          <a:p>
            <a:r>
              <a:rPr lang="en-US" altLang="en-US" dirty="0"/>
              <a:t>2024 Monthly premiums</a:t>
            </a:r>
            <a:endParaRPr lang="en-US" dirty="0"/>
          </a:p>
        </p:txBody>
      </p:sp>
      <p:sp>
        <p:nvSpPr>
          <p:cNvPr id="3" name="Content Placeholder 2"/>
          <p:cNvSpPr>
            <a:spLocks noGrp="1"/>
          </p:cNvSpPr>
          <p:nvPr>
            <p:ph idx="1"/>
            <p:custDataLst>
              <p:tags r:id="rId2"/>
            </p:custDataLst>
          </p:nvPr>
        </p:nvSpPr>
        <p:spPr/>
        <p:txBody>
          <a:bodyPr/>
          <a:lstStyle/>
          <a:p>
            <a:pPr marL="0" indent="0">
              <a:buNone/>
            </a:pPr>
            <a:r>
              <a:rPr lang="en-US" dirty="0"/>
              <a:t>Premiums for optional employers may vary. Use </a:t>
            </a:r>
            <a:r>
              <a:rPr lang="en-US" dirty="0">
                <a:hlinkClick r:id="rId6"/>
              </a:rPr>
              <a:t>Monthly premium worksheet for optional employers</a:t>
            </a:r>
            <a:r>
              <a:rPr lang="en-US" dirty="0"/>
              <a:t>.</a:t>
            </a:r>
          </a:p>
          <a:p>
            <a:endParaRPr lang="en-US" dirty="0"/>
          </a:p>
        </p:txBody>
      </p:sp>
      <p:sp>
        <p:nvSpPr>
          <p:cNvPr id="4" name="Slide Number Placeholder 3"/>
          <p:cNvSpPr>
            <a:spLocks noGrp="1"/>
          </p:cNvSpPr>
          <p:nvPr>
            <p:ph type="sldNum" sz="quarter" idx="12"/>
            <p:custDataLst>
              <p:tags r:id="rId3"/>
            </p:custDataLst>
          </p:nvPr>
        </p:nvSpPr>
        <p:spPr/>
        <p:txBody>
          <a:bodyPr/>
          <a:lstStyle/>
          <a:p>
            <a:fld id="{83D9B1D2-31E5-4727-860E-1CCC1A3DB9CB}" type="slidenum">
              <a:rPr lang="en-US" smtClean="0"/>
              <a:pPr/>
              <a:t>8</a:t>
            </a:fld>
            <a:endParaRPr lang="en-US" dirty="0"/>
          </a:p>
        </p:txBody>
      </p:sp>
      <p:graphicFrame>
        <p:nvGraphicFramePr>
          <p:cNvPr id="7" name="Table 6">
            <a:extLst>
              <a:ext uri="{FF2B5EF4-FFF2-40B4-BE49-F238E27FC236}">
                <a16:creationId xmlns:a16="http://schemas.microsoft.com/office/drawing/2014/main" id="{6D5FF334-D076-4009-8A81-80C53ACE1E99}"/>
              </a:ext>
            </a:extLst>
          </p:cNvPr>
          <p:cNvGraphicFramePr>
            <a:graphicFrameLocks noGrp="1"/>
          </p:cNvGraphicFramePr>
          <p:nvPr>
            <p:custDataLst>
              <p:tags r:id="rId4"/>
            </p:custDataLst>
            <p:extLst>
              <p:ext uri="{D42A27DB-BD31-4B8C-83A1-F6EECF244321}">
                <p14:modId xmlns:p14="http://schemas.microsoft.com/office/powerpoint/2010/main" val="2408024088"/>
              </p:ext>
            </p:extLst>
          </p:nvPr>
        </p:nvGraphicFramePr>
        <p:xfrm>
          <a:off x="457198" y="2136952"/>
          <a:ext cx="6286806" cy="1143000"/>
        </p:xfrm>
        <a:graphic>
          <a:graphicData uri="http://schemas.openxmlformats.org/drawingml/2006/table">
            <a:tbl>
              <a:tblPr firstRow="1" bandRow="1">
                <a:tableStyleId>{2D5ABB26-0587-4C30-8999-92F81FD0307C}</a:tableStyleId>
              </a:tblPr>
              <a:tblGrid>
                <a:gridCol w="800406">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371600">
                  <a:extLst>
                    <a:ext uri="{9D8B030D-6E8A-4147-A177-3AD203B41FA5}">
                      <a16:colId xmlns:a16="http://schemas.microsoft.com/office/drawing/2014/main" val="20003"/>
                    </a:ext>
                  </a:extLst>
                </a:gridCol>
                <a:gridCol w="1371600">
                  <a:extLst>
                    <a:ext uri="{9D8B030D-6E8A-4147-A177-3AD203B41FA5}">
                      <a16:colId xmlns:a16="http://schemas.microsoft.com/office/drawing/2014/main" val="1556124632"/>
                    </a:ext>
                  </a:extLst>
                </a:gridCol>
              </a:tblGrid>
              <a:tr h="68580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endParaRPr lang="en-US" sz="1800" dirty="0"/>
                    </a:p>
                  </a:txBody>
                  <a:tcPr marL="91444" marR="91444" marT="45660" marB="45660" anchor="b">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no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spouse</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Employee/</a:t>
                      </a:r>
                      <a:br>
                        <a:rPr lang="en-US" sz="1800" b="1" dirty="0">
                          <a:solidFill>
                            <a:schemeClr val="bg1"/>
                          </a:solidFill>
                        </a:rPr>
                      </a:br>
                      <a:r>
                        <a:rPr lang="en-US" sz="1800" b="1" dirty="0">
                          <a:solidFill>
                            <a:schemeClr val="bg1"/>
                          </a:solidFill>
                        </a:rPr>
                        <a:t>children</a:t>
                      </a:r>
                    </a:p>
                  </a:txBody>
                  <a:tcPr marL="91444" marR="91444" marT="45660" marB="4566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ctr"/>
                      <a:r>
                        <a:rPr lang="en-US" sz="1800" b="1" dirty="0">
                          <a:solidFill>
                            <a:schemeClr val="bg1"/>
                          </a:solidFill>
                        </a:rPr>
                        <a:t>Full family</a:t>
                      </a:r>
                    </a:p>
                  </a:txBody>
                  <a:tcPr marL="91444" marR="91444" marT="45660" marB="4566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solidFill>
                      <a:schemeClr val="accent2"/>
                    </a:solidFill>
                  </a:tcPr>
                </a:tc>
                <a:extLst>
                  <a:ext uri="{0D108BD9-81ED-4DB2-BD59-A6C34878D82A}">
                    <a16:rowId xmlns:a16="http://schemas.microsoft.com/office/drawing/2014/main" val="10000"/>
                  </a:ext>
                </a:extLst>
              </a:tr>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r>
                        <a:rPr lang="en-US" sz="1800" b="0" dirty="0">
                          <a:solidFill>
                            <a:schemeClr val="tx2"/>
                          </a:solidFill>
                          <a:latin typeface="+mn-lt"/>
                        </a:rPr>
                        <a:t>Vision</a:t>
                      </a:r>
                    </a:p>
                  </a:txBody>
                  <a:tcPr marL="91434" marR="91434" marT="45659" marB="45659" anchor="ctr">
                    <a:lnL w="6350" cap="flat" cmpd="sng" algn="ctr">
                      <a:no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$6.30</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$12.60</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$13.54</a:t>
                      </a:r>
                    </a:p>
                  </a:txBody>
                  <a:tcPr marL="68580" marR="68580" marT="0" marB="0" anchor="ctr">
                    <a:lnL w="6350" cap="flat" cmpd="sng" algn="ctr">
                      <a:solidFill>
                        <a:schemeClr val="bg2"/>
                      </a:solidFill>
                      <a:prstDash val="solid"/>
                      <a:round/>
                      <a:headEnd type="none" w="med" len="med"/>
                      <a:tailEnd type="none" w="med" len="med"/>
                    </a:lnL>
                    <a:lnR w="6350" cap="flat" cmpd="sng" algn="ctr">
                      <a:solidFill>
                        <a:schemeClr val="bg2"/>
                      </a:solid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800" dirty="0">
                          <a:solidFill>
                            <a:schemeClr val="tx2"/>
                          </a:solidFill>
                          <a:effectLst/>
                          <a:latin typeface="+mn-lt"/>
                          <a:ea typeface="Calibri" panose="020F0502020204030204" pitchFamily="34" charset="0"/>
                          <a:cs typeface="Times New Roman" panose="02020603050405020304" pitchFamily="18" charset="0"/>
                        </a:rPr>
                        <a:t>$19.84</a:t>
                      </a:r>
                    </a:p>
                  </a:txBody>
                  <a:tcPr marL="68580" marR="68580" marT="0" marB="0" anchor="ctr">
                    <a:lnL w="6350" cap="flat" cmpd="sng" algn="ctr">
                      <a:solidFill>
                        <a:schemeClr val="bg2"/>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2"/>
                      </a:solidFill>
                      <a:prstDash val="solid"/>
                      <a:round/>
                      <a:headEnd type="none" w="med" len="med"/>
                      <a:tailEnd type="none" w="med" len="med"/>
                    </a:lnT>
                    <a:lnB w="6350" cap="flat" cmpd="sng" algn="ctr">
                      <a:solidFill>
                        <a:schemeClr val="bg2"/>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199795021"/>
      </p:ext>
    </p:extLst>
  </p:cSld>
  <p:clrMapOvr>
    <a:masterClrMapping/>
  </p:clrMapOvr>
  <mc:AlternateContent xmlns:mc="http://schemas.openxmlformats.org/markup-compatibility/2006" xmlns:p14="http://schemas.microsoft.com/office/powerpoint/2010/main">
    <mc:Choice Requires="p14">
      <p:transition spd="slow" p14:dur="2000" advTm="16116"/>
    </mc:Choice>
    <mc:Fallback xmlns="">
      <p:transition spd="slow" advTm="16116"/>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custDataLst>
              <p:tags r:id="rId1"/>
            </p:custDataLst>
          </p:nvPr>
        </p:nvSpPr>
        <p:spPr/>
        <p:txBody>
          <a:bodyPr/>
          <a:lstStyle/>
          <a:p>
            <a:fld id="{83D9B1D2-31E5-4727-860E-1CCC1A3DB9CB}" type="slidenum">
              <a:rPr lang="en-US" smtClean="0"/>
              <a:pPr/>
              <a:t>9</a:t>
            </a:fld>
            <a:endParaRPr lang="en-US" dirty="0"/>
          </a:p>
        </p:txBody>
      </p:sp>
    </p:spTree>
    <p:extLst>
      <p:ext uri="{BB962C8B-B14F-4D97-AF65-F5344CB8AC3E}">
        <p14:creationId xmlns:p14="http://schemas.microsoft.com/office/powerpoint/2010/main" val="146133714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17&quot;/&gt;&lt;lineCharCount val=&quot;5&quot;/&gt;&lt;/TableIndex&gt;&lt;/ShapeTextInfo&gt;"/>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79615E1F-A728-4875-95A3-5CBD3777B9D7}&quot;/&gt;&lt;isInvalidForFieldText val=&quot;0&quot;/&gt;&lt;Image&gt;&lt;filename val=&quot;C:\Users\rscald\AppData\Local\Temp\CP17684170892406Session\CPTrustFolder17684170892421\PPTImport17684171035750\data\asimages\{79615E1F-A728-4875-95A3-5CBD3777B9D7}_92.png&quot;/&gt;&lt;left val=&quot;864&quot;/&gt;&lt;top val=&quot;674&quot;/&gt;&lt;width val=&quot;47&quot;/&gt;&lt;height val=&quot;39&quot;/&gt;&lt;hasText val=&quot;1&quot;/&gt;&lt;/Image&gt;&lt;/ThreeDShape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F05BF141-CE17-4D98-A5C2-2BA313600D8D}&quot;/&gt;&lt;isInvalidForFieldText val=&quot;0&quot;/&gt;&lt;Image&gt;&lt;filename val=&quot;C:\Users\rscald\AppData\Local\Temp\CP17684170892406Session\CPTrustFolder17684170892421\PPTImport17684171035750\data\asimages\{F05BF141-CE17-4D98-A5C2-2BA313600D8D}_94.png&quot;/&gt;&lt;left val=&quot;24&quot;/&gt;&lt;top val=&quot;35&quot;/&gt;&lt;width val=&quot;743&quot;/&gt;&lt;height val=&quot;160&quot;/&gt;&lt;hasText val=&quot;1&quot;/&gt;&lt;/Image&gt;&lt;/ThreeDShape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7&quot;/&gt;&lt;lineCharCount val=&quot;43&quot;/&gt;&lt;lineCharCount val=&quot;53&quot;/&gt;&lt;lineCharCount val=&quot;58&quot;/&gt;&lt;lineCharCount val=&quot;46&quot;/&gt;&lt;lineCharCount val=&quot;54&quot;/&gt;&lt;lineCharCount val=&quot;18&quot;/&gt;&lt;lineCharCount val=&quot;44&quot;/&gt;&lt;/TableIndex&gt;&lt;/ShapeTextInfo&gt;"/>
  <p:tag name="HTML_SHAPEINFO" val="&lt;ThreeDShapeInfo&gt;&lt;uuid val=&quot;{16E3F48A-738F-42C8-9C0A-99E1972F1D1E}&quot;/&gt;&lt;isInvalidForFieldText val=&quot;0&quot;/&gt;&lt;Image&gt;&lt;filename val=&quot;C:\Users\rscald\AppData\Local\Temp\CP17684170892406Session\CPTrustFolder17684170892421\PPTImport17684171035750\data\asimages\{16E3F48A-738F-42C8-9C0A-99E1972F1D1E}_94.png&quot;/&gt;&lt;left val=&quot;38&quot;/&gt;&lt;top val=&quot;192&quot;/&gt;&lt;width val=&quot;874&quot;/&gt;&lt;height val=&quot;444&quot;/&gt;&lt;hasText val=&quot;1&quot;/&gt;&lt;/Image&gt;&lt;/ThreeDShapeInfo&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B27C43CF-F099-4429-8F42-4FA8D84652F2}&quot;/&gt;&lt;isInvalidForFieldText val=&quot;0&quot;/&gt;&lt;Image&gt;&lt;filename val=&quot;C:\Users\rscald\AppData\Local\Temp\CP17684170892406Session\CPTrustFolder17684170892421\PPTImport17684171035750\data\asimages\{B27C43CF-F099-4429-8F42-4FA8D84652F2}_94.png&quot;/&gt;&lt;left val=&quot;864&quot;/&gt;&lt;top val=&quot;674&quot;/&gt;&lt;width val=&quot;47&quot;/&gt;&lt;height val=&quot;39&quot;/&gt;&lt;hasText val=&quot;1&quot;/&gt;&lt;/Image&gt;&lt;/ThreeDShape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5&quot;/&gt;&lt;/TableIndex&gt;&lt;/ShapeTextInfo&gt;"/>
  <p:tag name="HTML_SHAPEINFO" val="&lt;ThreeDShapeInfo&gt;&lt;uuid val=&quot;{7026CCF8-D1A5-43E5-AAD6-4C26ADF6F990}&quot;/&gt;&lt;isInvalidForFieldText val=&quot;0&quot;/&gt;&lt;Image&gt;&lt;filename val=&quot;C:\Users\rscald\AppData\Local\Temp\CP16132381501937Session\CPTrustFolder16132381501953\PPTImport16132381587437\data\asimages\{7026CCF8-D1A5-43E5-AAD6-4C26ADF6F990}_24.png&quot;/&gt;&lt;left val=&quot;24&quot;/&gt;&lt;top val=&quot;35&quot;/&gt;&lt;width val=&quot;743&quot;/&gt;&lt;height val=&quot;160&quot;/&gt;&lt;hasText val=&quot;1&quot;/&gt;&lt;/Image&gt;&lt;/ThreeDShape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1&quot;/&gt;&lt;lineCharCount val=&quot;22&quot;/&gt;&lt;/TableIndex&gt;&lt;TableIndex row=&quot;1&quot; col=&quot;3&quot;&gt;&lt;linesCount val=&quot;1&quot;/&gt;&lt;lineCharCount val=&quot;28&quot;/&gt;&lt;/TableIndex&gt;&lt;TableIndex row=&quot;2&quot; col=&quot;1&quot;&gt;&lt;linesCount val=&quot;0&quot;/&gt;&lt;/TableIndex&gt;&lt;TableIndex row=&quot;2&quot; col=&quot;2&quot;&gt;&lt;linesCount val=&quot;1&quot;/&gt;&lt;lineCharCount val=&quot;8&quot;/&gt;&lt;/TableIndex&gt;&lt;TableIndex row=&quot;2&quot; col=&quot;3&quot;&gt;&lt;linesCount val=&quot;1&quot;/&gt;&lt;lineCharCount val=&quot;12&quot;/&gt;&lt;/TableIndex&gt;&lt;TableIndex row=&quot;3&quot; col=&quot;1&quot;&gt;&lt;linesCount val=&quot;3&quot;/&gt;&lt;lineCharCount val=&quot;11&quot;/&gt;&lt;lineCharCount val=&quot;12&quot;/&gt;&lt;lineCharCount val=&quot;9&quot;/&gt;&lt;/TableIndex&gt;&lt;TableIndex row=&quot;3&quot; col=&quot;2&quot;&gt;&lt;linesCount val=&quot;1&quot;/&gt;&lt;lineCharCount val=&quot;12&quot;/&gt;&lt;/TableIndex&gt;&lt;TableIndex row=&quot;3&quot; col=&quot;3&quot;&gt;&lt;linesCount val=&quot;1&quot;/&gt;&lt;lineCharCount val=&quot;10&quot;/&gt;&lt;/TableIndex&gt;&lt;TableIndex row=&quot;4&quot; col=&quot;1&quot;&gt;&lt;linesCount val=&quot;1&quot;/&gt;&lt;lineCharCount val=&quot;15&quot;/&gt;&lt;/TableIndex&gt;&lt;TableIndex row=&quot;4&quot; col=&quot;2&quot;&gt;&lt;linesCount val=&quot;1&quot;/&gt;&lt;lineCharCount val=&quot;10&quot;/&gt;&lt;/TableIndex&gt;&lt;TableIndex row=&quot;4&quot; col=&quot;3&quot;&gt;&lt;linesCount val=&quot;1&quot;/&gt;&lt;lineCharCount val=&quot;17&quot;/&gt;&lt;/TableIndex&gt;&lt;/ShapeTextInfo&gt;"/>
  <p:tag name="PRESENTER_SHAPEINFO" val="&lt;ThreeDShapeInfo&gt;&lt;uuid val=&quot;{A1492EB8-BDAC-46B4-B138-909B0C07884E}&quot;/&gt;&lt;isInvalidForFieldText val=&quot;0&quot;/&gt;&lt;Image&gt;&lt;filename val=&quot;C:\Users\rscald\AppData\Local\Temp\CP16132381501937Session\CPTrustFolder16132381501953\PPTImport16132381587437\data\asimages\{A1492EB8-BDAC-46B4-B138-909B0C07884E}_24.png&quot;/&gt;&lt;left val=&quot;47&quot;/&gt;&lt;top val=&quot;201&quot;/&gt;&lt;width val=&quot;865&quot;/&gt;&lt;height val=&quot;226&quot;/&gt;&lt;hasText val=&quot;1&quot;/&gt;&lt;/Image&gt;&lt;/ThreeDShapeInfo&gt;"/>
</p:tagLst>
</file>

<file path=ppt/tags/tag1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E0CE4442-E19A-4E4B-8DE5-7CD7C81921C7}&quot;/&gt;&lt;isInvalidForFieldText val=&quot;0&quot;/&gt;&lt;Image&gt;&lt;filename val=&quot;C:\Users\rscald\AppData\Local\Temp\CP16132381501937Session\CPTrustFolder16132381501953\PPTImport16132381587437\data\asimages\{E0CE4442-E19A-4E4B-8DE5-7CD7C81921C7}_24.png&quot;/&gt;&lt;left val=&quot;864&quot;/&gt;&lt;top val=&quot;670&quot;/&gt;&lt;width val=&quot;47&quot;/&gt;&lt;height val=&quot;39&quot;/&gt;&lt;hasText val=&quot;1&quot;/&gt;&lt;/Image&gt;&lt;/ThreeDShape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8E5FFB5D-B41F-461E-82BE-428B5324DCD4}&quot;/&gt;&lt;isInvalidForFieldText val=&quot;0&quot;/&gt;&lt;Image&gt;&lt;filename val=&quot;C:\Users\rscald\AppData\Local\Temp\CP16132381501937Session\CPTrustFolder16132381501953\PPTImport16132381587437\data\asimages\{8E5FFB5D-B41F-461E-82BE-428B5324DCD4}_25.png&quot;/&gt;&lt;left val=&quot;24&quot;/&gt;&lt;top val=&quot;35&quot;/&gt;&lt;width val=&quot;743&quot;/&gt;&lt;height val=&quot;160&quot;/&gt;&lt;hasText val=&quot;1&quot;/&gt;&lt;/Image&gt;&lt;/ThreeDShape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1&quot;/&gt;&lt;lineCharCount val=&quot;22&quot;/&gt;&lt;/TableIndex&gt;&lt;TableIndex row=&quot;1&quot; col=&quot;3&quot;&gt;&lt;linesCount val=&quot;1&quot;/&gt;&lt;lineCharCount val=&quot;28&quot;/&gt;&lt;/TableIndex&gt;&lt;TableIndex row=&quot;2&quot; col=&quot;1&quot;&gt;&lt;linesCount val=&quot;0&quot;/&gt;&lt;/TableIndex&gt;&lt;TableIndex row=&quot;2&quot; col=&quot;2&quot;&gt;&lt;linesCount val=&quot;1&quot;/&gt;&lt;lineCharCount val=&quot;8&quot;/&gt;&lt;/TableIndex&gt;&lt;TableIndex row=&quot;2&quot; col=&quot;3&quot;&gt;&lt;linesCount val=&quot;1&quot;/&gt;&lt;lineCharCount val=&quot;12&quot;/&gt;&lt;/TableIndex&gt;&lt;TableIndex row=&quot;3&quot; col=&quot;1&quot;&gt;&lt;linesCount val=&quot;1&quot;/&gt;&lt;lineCharCount val=&quot;6&quot;/&gt;&lt;/TableIndex&gt;&lt;TableIndex row=&quot;3&quot; col=&quot;2&quot;&gt;&lt;linesCount val=&quot;2&quot;/&gt;&lt;lineCharCount val=&quot;25&quot;/&gt;&lt;lineCharCount val=&quot;10&quot;/&gt;&lt;/TableIndex&gt;&lt;TableIndex row=&quot;3&quot; col=&quot;3&quot;&gt;&lt;linesCount val=&quot;1&quot;/&gt;&lt;lineCharCount val=&quot;10&quot;/&gt;&lt;/TableIndex&gt;&lt;TableIndex row=&quot;4&quot; col=&quot;1&quot;&gt;&lt;linesCount val=&quot;2&quot;/&gt;&lt;lineCharCount val=&quot;17&quot;/&gt;&lt;lineCharCount val=&quot;6&quot;/&gt;&lt;/TableIndex&gt;&lt;TableIndex row=&quot;4&quot; col=&quot;2&quot;&gt;&lt;linesCount val=&quot;1&quot;/&gt;&lt;lineCharCount val=&quot;12&quot;/&gt;&lt;/TableIndex&gt;&lt;TableIndex row=&quot;4&quot; col=&quot;3&quot;&gt;&lt;linesCount val=&quot;1&quot;/&gt;&lt;lineCharCount val=&quot;10&quot;/&gt;&lt;/TableIndex&gt;&lt;TableIndex row=&quot;5&quot; col=&quot;1&quot;&gt;&lt;linesCount val=&quot;3&quot;/&gt;&lt;lineCharCount val=&quot;9&quot;/&gt;&lt;lineCharCount val=&quot;12&quot;/&gt;&lt;lineCharCount val=&quot;6&quot;/&gt;&lt;/TableIndex&gt;&lt;TableIndex row=&quot;5&quot; col=&quot;2&quot;&gt;&lt;linesCount val=&quot;1&quot;/&gt;&lt;lineCharCount val=&quot;10&quot;/&gt;&lt;/TableIndex&gt;&lt;TableIndex row=&quot;5&quot; col=&quot;3&quot;&gt;&lt;linesCount val=&quot;1&quot;/&gt;&lt;lineCharCount val=&quot;10&quot;/&gt;&lt;/TableIndex&gt;&lt;TableIndex row=&quot;6&quot; col=&quot;1&quot;&gt;&lt;linesCount val=&quot;3&quot;/&gt;&lt;lineCharCount val=&quot;8&quot;/&gt;&lt;lineCharCount val=&quot;12&quot;/&gt;&lt;lineCharCount val=&quot;6&quot;/&gt;&lt;/TableIndex&gt;&lt;TableIndex row=&quot;6&quot; col=&quot;2&quot;&gt;&lt;linesCount val=&quot;3&quot;/&gt;&lt;lineCharCount val=&quot;32&quot;/&gt;&lt;lineCharCount val=&quot;28&quot;/&gt;&lt;lineCharCount val=&quot;25&quot;/&gt;&lt;/TableIndex&gt;&lt;TableIndex row=&quot;6&quot; col=&quot;3&quot;&gt;&lt;linesCount val=&quot;1&quot;/&gt;&lt;lineCharCount val=&quot;10&quot;/&gt;&lt;/TableIndex&gt;&lt;/ShapeTextInfo&gt;"/>
  <p:tag name="PRESENTER_SHAPEINFO" val="&lt;ThreeDShapeInfo&gt;&lt;uuid val=&quot;{9955F5E4-C415-4CAB-8B60-AEA7CB6A283D}&quot;/&gt;&lt;isInvalidForFieldText val=&quot;0&quot;/&gt;&lt;Image&gt;&lt;filename val=&quot;C:\Users\rscald\AppData\Local\Temp\CP16132381501937Session\CPTrustFolder16132381501953\PPTImport16132381587437\data\asimages\{9955F5E4-C415-4CAB-8B60-AEA7CB6A283D}_25.png&quot;/&gt;&lt;left val=&quot;47&quot;/&gt;&lt;top val=&quot;201&quot;/&gt;&lt;width val=&quot;865&quot;/&gt;&lt;height val=&quot;410&quot;/&gt;&lt;hasText val=&quot;1&quot;/&gt;&lt;/Image&gt;&lt;/ThreeDShape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D3688044-2AA7-48AF-B957-2170914335B6}&quot;/&gt;&lt;isInvalidForFieldText val=&quot;0&quot;/&gt;&lt;Image&gt;&lt;filename val=&quot;C:\Users\rscald\AppData\Local\Temp\CP16132381501937Session\CPTrustFolder16132381501953\PPTImport16132381587437\data\asimages\{D3688044-2AA7-48AF-B957-2170914335B6}_25.png&quot;/&gt;&lt;left val=&quot;864&quot;/&gt;&lt;top val=&quot;670&quot;/&gt;&lt;width val=&quot;47&quot;/&gt;&lt;height val=&quot;39&quot;/&gt;&lt;hasText val=&quot;1&quot;/&gt;&lt;/Image&gt;&lt;/ThreeDShapeInfo&gt;"/>
</p:tagLst>
</file>

<file path=ppt/tags/tag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0&quot;/&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4&quot;/&gt;&lt;/TableIndex&gt;&lt;/ShapeTextInfo&gt;"/>
  <p:tag name="HTML_SHAPEINFO" val="&lt;ThreeDShapeInfo&gt;&lt;uuid val=&quot;{E64019AF-2F34-487F-B0AB-1642C9FEEEA5}&quot;/&gt;&lt;isInvalidForFieldText val=&quot;0&quot;/&gt;&lt;Image&gt;&lt;filename val=&quot;C:\Users\rscald\AppData\Local\Temp\CP16132381501937Session\CPTrustFolder16132381501953\PPTImport16132381587437\data\asimages\{E64019AF-2F34-487F-B0AB-1642C9FEEEA5}_26.png&quot;/&gt;&lt;left val=&quot;24&quot;/&gt;&lt;top val=&quot;35&quot;/&gt;&lt;width val=&quot;743&quot;/&gt;&lt;height val=&quot;160&quot;/&gt;&lt;hasText val=&quot;1&quot;/&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1&quot;/&gt;&lt;lineCharCount val=&quot;22&quot;/&gt;&lt;/TableIndex&gt;&lt;TableIndex row=&quot;1&quot; col=&quot;3&quot;&gt;&lt;linesCount val=&quot;1&quot;/&gt;&lt;lineCharCount val=&quot;28&quot;/&gt;&lt;/TableIndex&gt;&lt;TableIndex row=&quot;2&quot; col=&quot;1&quot;&gt;&lt;linesCount val=&quot;0&quot;/&gt;&lt;/TableIndex&gt;&lt;TableIndex row=&quot;2&quot; col=&quot;2&quot;&gt;&lt;linesCount val=&quot;1&quot;/&gt;&lt;lineCharCount val=&quot;8&quot;/&gt;&lt;/TableIndex&gt;&lt;TableIndex row=&quot;2&quot; col=&quot;3&quot;&gt;&lt;linesCount val=&quot;1&quot;/&gt;&lt;lineCharCount val=&quot;12&quot;/&gt;&lt;/TableIndex&gt;&lt;TableIndex row=&quot;3&quot; col=&quot;1&quot;&gt;&lt;linesCount val=&quot;3&quot;/&gt;&lt;lineCharCount val=&quot;17&quot;/&gt;&lt;lineCharCount val=&quot;13&quot;/&gt;&lt;lineCharCount val=&quot;9&quot;/&gt;&lt;/TableIndex&gt;&lt;TableIndex row=&quot;3&quot; col=&quot;2&quot;&gt;&lt;linesCount val=&quot;1&quot;/&gt;&lt;lineCharCount val=&quot;11&quot;/&gt;&lt;/TableIndex&gt;&lt;TableIndex row=&quot;3&quot; col=&quot;3&quot;&gt;&lt;linesCount val=&quot;1&quot;/&gt;&lt;lineCharCount val=&quot;10&quot;/&gt;&lt;/TableIndex&gt;&lt;TableIndex row=&quot;4&quot; col=&quot;1&quot;&gt;&lt;linesCount val=&quot;3&quot;/&gt;&lt;lineCharCount val=&quot;16&quot;/&gt;&lt;lineCharCount val=&quot;13&quot;/&gt;&lt;lineCharCount val=&quot;9&quot;/&gt;&lt;/TableIndex&gt;&lt;TableIndex row=&quot;4&quot; col=&quot;2&quot;&gt;&lt;linesCount val=&quot;2&quot;/&gt;&lt;lineCharCount val=&quot;31&quot;/&gt;&lt;lineCharCount val=&quot;32&quot;/&gt;&lt;/TableIndex&gt;&lt;TableIndex row=&quot;4&quot; col=&quot;3&quot;&gt;&lt;linesCount val=&quot;1&quot;/&gt;&lt;lineCharCount val=&quot;10&quot;/&gt;&lt;/TableIndex&gt;&lt;TableIndex row=&quot;5&quot; col=&quot;1&quot;&gt;&lt;linesCount val=&quot;3&quot;/&gt;&lt;lineCharCount val=&quot;13&quot;/&gt;&lt;lineCharCount val=&quot;8&quot;/&gt;&lt;lineCharCount val=&quot;6&quot;/&gt;&lt;/TableIndex&gt;&lt;TableIndex row=&quot;5&quot; col=&quot;2&quot;&gt;&lt;linesCount val=&quot;2&quot;/&gt;&lt;lineCharCount val=&quot;30&quot;/&gt;&lt;lineCharCount val=&quot;20&quot;/&gt;&lt;/TableIndex&gt;&lt;TableIndex row=&quot;5&quot; col=&quot;3&quot;&gt;&lt;linesCount val=&quot;1&quot;/&gt;&lt;lineCharCount val=&quot;11&quot;/&gt;&lt;/TableIndex&gt;&lt;TableIndex row=&quot;6&quot; col=&quot;1&quot;&gt;&lt;linesCount val=&quot;2&quot;/&gt;&lt;lineCharCount val=&quot;11&quot;/&gt;&lt;lineCharCount val=&quot;14&quot;/&gt;&lt;/TableIndex&gt;&lt;TableIndex row=&quot;6&quot; col=&quot;2&quot;&gt;&lt;linesCount val=&quot;2&quot;/&gt;&lt;lineCharCount val=&quot;28&quot;/&gt;&lt;lineCharCount val=&quot;15&quot;/&gt;&lt;/TableIndex&gt;&lt;TableIndex row=&quot;6&quot; col=&quot;3&quot;&gt;&lt;linesCount val=&quot;1&quot;/&gt;&lt;lineCharCount val=&quot;11&quot;/&gt;&lt;/TableIndex&gt;&lt;/ShapeTextInfo&gt;"/>
  <p:tag name="PRESENTER_SHAPEINFO" val="&lt;ThreeDShapeInfo&gt;&lt;uuid val=&quot;{EAA1CA66-E3C0-40A8-8DA0-509968F568B7}&quot;/&gt;&lt;isInvalidForFieldText val=&quot;0&quot;/&gt;&lt;Image&gt;&lt;filename val=&quot;C:\Users\rscald\AppData\Local\Temp\CP16132381501937Session\CPTrustFolder16132381501953\PPTImport16132381587437\data\asimages\{EAA1CA66-E3C0-40A8-8DA0-509968F568B7}_26.png&quot;/&gt;&lt;left val=&quot;47&quot;/&gt;&lt;top val=&quot;201&quot;/&gt;&lt;width val=&quot;865&quot;/&gt;&lt;height val=&quot;429&quot;/&gt;&lt;hasText val=&quot;1&quot;/&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F1E0063E-8C43-46CA-9655-B83B11F1E836}&quot;/&gt;&lt;isInvalidForFieldText val=&quot;0&quot;/&gt;&lt;Image&gt;&lt;filename val=&quot;C:\Users\rscald\AppData\Local\Temp\CP16132381501937Session\CPTrustFolder16132381501953\PPTImport16132381587437\data\asimages\{F1E0063E-8C43-46CA-9655-B83B11F1E836}_26.png&quot;/&gt;&lt;left val=&quot;864&quot;/&gt;&lt;top val=&quot;670&quot;/&gt;&lt;width val=&quot;47&quot;/&gt;&lt;height val=&quot;39&quot;/&gt;&lt;hasText val=&quot;1&quot;/&gt;&lt;/Image&gt;&lt;/ThreeDShapeInfo&gt;"/>
</p:tagLst>
</file>

<file path=ppt/tags/tag2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gt;&lt;lineCharCount val=&quot;21&quot;/&gt;&lt;lineCharCount val=&quot;16&quot;/&gt;&lt;/TableIndex&gt;&lt;/ShapeTextInfo&gt;"/>
  <p:tag name="HTML_SHAPEINFO" val="&lt;ThreeDShapeInfo&gt;&lt;uuid val=&quot;{4559C445-2FEA-44CE-920A-7A7233D389F4}&quot;/&gt;&lt;isInvalidForFieldText val=&quot;0&quot;/&gt;&lt;Image&gt;&lt;filename val=&quot;C:\Users\rscald\AppData\Local\Temp\CP17684170892406Session\CPTrustFolder17684170892421\PPTImport17684171035750\data\asimages\{4559C445-2FEA-44CE-920A-7A7233D389F4}_41.png&quot;/&gt;&lt;left val=&quot;24&quot;/&gt;&lt;top val=&quot;24&quot;/&gt;&lt;width val=&quot;743&quot;/&gt;&lt;height val=&quot;170&quot;/&gt;&lt;hasText val=&quot;1&quot;/&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42&quot;/&gt;&lt;/TableIndex&gt;&lt;/ShapeTextInfo&gt;"/>
  <p:tag name="HTML_SHAPEINFO" val="&lt;ThreeDShapeInfo&gt;&lt;uuid val=&quot;{CFF5696A-9060-4254-8BDA-9929BBA92F42}&quot;/&gt;&lt;isInvalidForFieldText val=&quot;0&quot;/&gt;&lt;Image&gt;&lt;filename val=&quot;C:\Users\rscald\AppData\Local\Temp\CP17684170892406Session\CPTrustFolder17684170892421\PPTImport17684171035750\data\asimages\{CFF5696A-9060-4254-8BDA-9929BBA92F42}_41.png&quot;/&gt;&lt;left val=&quot;36&quot;/&gt;&lt;top val=&quot;192&quot;/&gt;&lt;width val=&quot;876&quot;/&gt;&lt;height val=&quot;80&quot;/&gt;&lt;hasText val=&quot;1&quot;/&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quot;/&gt;&lt;/TableIndex&gt;&lt;/ShapeTextInfo&gt;"/>
  <p:tag name="HTML_SHAPEINFO" val="&lt;ThreeDShapeInfo&gt;&lt;uuid val=&quot;{5AE8498B-69FB-46DD-8B47-4E50D6AD5E88}&quot;/&gt;&lt;isInvalidForFieldText val=&quot;0&quot;/&gt;&lt;Image&gt;&lt;filename val=&quot;C:\Users\rscald\AppData\Local\Temp\CP17684170892406Session\CPTrustFolder17684170892421\PPTImport17684171035750\data\asimages\{5AE8498B-69FB-46DD-8B47-4E50D6AD5E88}_41.png&quot;/&gt;&lt;left val=&quot;864&quot;/&gt;&lt;top val=&quot;674&quot;/&gt;&lt;width val=&quot;47&quot;/&gt;&lt;height val=&quot;39&quot;/&gt;&lt;hasText val=&quot;1&quot;/&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TableIndex row=&quot;1&quot; col=&quot;2&quot;&gt;&lt;linesCount val=&quot;2&quot;/&gt;&lt;lineCharCount val=&quot;13&quot;/&gt;&lt;lineCharCount val=&quot;4&quot;/&gt;&lt;/TableIndex&gt;&lt;TableIndex row=&quot;1&quot; col=&quot;3&quot;&gt;&lt;linesCount val=&quot;2&quot;/&gt;&lt;lineCharCount val=&quot;13&quot;/&gt;&lt;lineCharCount val=&quot;4&quot;/&gt;&lt;/TableIndex&gt;&lt;TableIndex row=&quot;1&quot; col=&quot;4&quot;&gt;&lt;linesCount val=&quot;2&quot;/&gt;&lt;lineCharCount val=&quot;8&quot;/&gt;&lt;lineCharCount val=&quot;15&quot;/&gt;&lt;/TableIndex&gt;&lt;TableIndex row=&quot;2&quot; col=&quot;1&quot;&gt;&lt;linesCount val=&quot;1&quot;/&gt;&lt;lineCharCount val=&quot;13&quot;/&gt;&lt;/TableIndex&gt;&lt;TableIndex row=&quot;2&quot; col=&quot;2&quot;&gt;&lt;linesCount val=&quot;1&quot;/&gt;&lt;lineCharCount val=&quot;5&quot;/&gt;&lt;/TableIndex&gt;&lt;TableIndex row=&quot;2&quot; col=&quot;3&quot;&gt;&lt;linesCount val=&quot;1&quot;/&gt;&lt;lineCharCount val=&quot;6&quot;/&gt;&lt;/TableIndex&gt;&lt;TableIndex row=&quot;2&quot; col=&quot;4&quot;&gt;&lt;linesCount val=&quot;1&quot;/&gt;&lt;lineCharCount val=&quot;6&quot;/&gt;&lt;/TableIndex&gt;&lt;TableIndex row=&quot;3&quot; col=&quot;1&quot;&gt;&lt;linesCount val=&quot;1&quot;/&gt;&lt;lineCharCount val=&quot;15&quot;/&gt;&lt;/TableIndex&gt;&lt;TableIndex row=&quot;3&quot; col=&quot;2&quot;&gt;&lt;linesCount val=&quot;1&quot;/&gt;&lt;lineCharCount val=&quot;6&quot;/&gt;&lt;/TableIndex&gt;&lt;TableIndex row=&quot;3&quot; col=&quot;3&quot;&gt;&lt;linesCount val=&quot;1&quot;/&gt;&lt;lineCharCount val=&quot;7&quot;/&gt;&lt;/TableIndex&gt;&lt;TableIndex row=&quot;3&quot; col=&quot;4&quot;&gt;&lt;linesCount val=&quot;1&quot;/&gt;&lt;lineCharCount val=&quot;7&quot;/&gt;&lt;/TableIndex&gt;&lt;TableIndex row=&quot;4&quot; col=&quot;1&quot;&gt;&lt;linesCount val=&quot;1&quot;/&gt;&lt;lineCharCount val=&quot;14&quot;/&gt;&lt;/TableIndex&gt;&lt;TableIndex row=&quot;4&quot; col=&quot;2&quot;&gt;&lt;linesCount val=&quot;1&quot;/&gt;&lt;lineCharCount val=&quot;6&quot;/&gt;&lt;/TableIndex&gt;&lt;TableIndex row=&quot;4&quot; col=&quot;3&quot;&gt;&lt;linesCount val=&quot;1&quot;/&gt;&lt;lineCharCount val=&quot;7&quot;/&gt;&lt;/TableIndex&gt;&lt;TableIndex row=&quot;4&quot; col=&quot;4&quot;&gt;&lt;linesCount val=&quot;1&quot;/&gt;&lt;lineCharCount val=&quot;7&quot;/&gt;&lt;/TableIndex&gt;&lt;TableIndex row=&quot;5&quot; col=&quot;1&quot;&gt;&lt;linesCount val=&quot;1&quot;/&gt;&lt;lineCharCount val=&quot;11&quot;/&gt;&lt;/TableIndex&gt;&lt;TableIndex row=&quot;5&quot; col=&quot;2&quot;&gt;&lt;linesCount val=&quot;1&quot;/&gt;&lt;lineCharCount val=&quot;7&quot;/&gt;&lt;/TableIndex&gt;&lt;TableIndex row=&quot;5&quot; col=&quot;3&quot;&gt;&lt;linesCount val=&quot;1&quot;/&gt;&lt;lineCharCount val=&quot;7&quot;/&gt;&lt;/TableIndex&gt;&lt;TableIndex row=&quot;5&quot; col=&quot;4&quot;&gt;&lt;linesCount val=&quot;1&quot;/&gt;&lt;lineCharCount val=&quot;7&quot;/&gt;&lt;/TableIndex&gt;&lt;/ShapeTextInfo&gt;"/>
  <p:tag name="PRESENTER_SHAPEINFO" val="&lt;ThreeDShapeInfo&gt;&lt;uuid val=&quot;{17514842-AA23-4BEE-AF53-62E02AB4D113}&quot;/&gt;&lt;isInvalidForFieldText val=&quot;0&quot;/&gt;&lt;Image&gt;&lt;filename val=&quot;C:\Users\rscald\AppData\Local\Temp\CP17684170892406Session\CPTrustFolder17684170892421\PPTImport17684171035750\data\asimages\{17514842-AA23-4BEE-AF53-62E02AB4D113}_41.png&quot;/&gt;&lt;left val=&quot;34&quot;/&gt;&lt;top val=&quot;276&quot;/&gt;&lt;width val=&quot;892&quot;/&gt;&lt;height val=&quot;298&quot;/&gt;&lt;hasText val=&quot;1&quot;/&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 name="HTML_SHAPEINFO" val="&lt;ThreeDShapeInfo&gt;&lt;uuid val=&quot;{55980011-999D-415D-9866-F1E6440FBE84}&quot;/&gt;&lt;isInvalidForFieldText val=&quot;0&quot;/&gt;&lt;Image&gt;&lt;filename val=&quot;C:\Users\rscald\AppData\Local\Temp\CP17684170892406Session\CPTrustFolder17684170892421\PPTImport17684171035750\data\asimages\{55980011-999D-415D-9866-F1E6440FBE84}_149.png&quot;/&gt;&lt;left val=&quot;864&quot;/&gt;&lt;top val=&quot;674&quot;/&gt;&lt;width val=&quot;47&quot;/&gt;&lt;height val=&quot;39&quot;/&gt;&lt;hasText val=&quot;1&quot;/&gt;&lt;/Image&gt;&lt;/ThreeDShapeInfo&gt;"/>
</p:tagLst>
</file>

<file path=ppt/tags/tag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gt;&lt;/TableIndex&gt;&lt;/ShapeTextInfo&gt;"/>
</p:tagLst>
</file>

<file path=ppt/tags/tag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3&quot;/&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21&quot;/&gt;&lt;/TableIndex&gt;&lt;/ShapeTextInfo&gt;"/>
  <p:tag name="HTML_SHAPEINFO" val="&lt;ThreeDShapeInfo&gt;&lt;uuid val=&quot;{908A4A27-A37E-4A10-B4A7-DF348D187488}&quot;/&gt;&lt;isInvalidForFieldText val=&quot;0&quot;/&gt;&lt;Image&gt;&lt;filename val=&quot;C:\Users\rscald\AppData\Local\Temp\CP17684170892406Session\CPTrustFolder17684170892421\PPTImport17684171035750\data\asimages\{908A4A27-A37E-4A10-B4A7-DF348D187488}_3.png&quot;/&gt;&lt;left val=&quot;24&quot;/&gt;&lt;top val=&quot;35&quot;/&gt;&lt;width val=&quot;743&quot;/&gt;&lt;height val=&quot;160&quot;/&gt;&lt;hasText val=&quot;1&quot;/&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6&quot;/&gt;&lt;lineCharCount val=&quot;41&quot;/&gt;&lt;lineCharCount val=&quot;52&quot;/&gt;&lt;lineCharCount val=&quot;17&quot;/&gt;&lt;lineCharCount val=&quot;48&quot;/&gt;&lt;lineCharCount val=&quot;35&quot;/&gt;&lt;lineCharCount val=&quot;25&quot;/&gt;&lt;/TableIndex&gt;&lt;/ShapeTextInfo&gt;"/>
  <p:tag name="HTML_SHAPEINFO" val="&lt;ThreeDShapeInfo&gt;&lt;uuid val=&quot;{EA0F86D2-68F9-4427-8668-A28D022B6660}&quot;/&gt;&lt;isInvalidForFieldText val=&quot;0&quot;/&gt;&lt;Image&gt;&lt;filename val=&quot;C:\Users\rscald\AppData\Local\Temp\CP17684170892406Session\CPTrustFolder17684170892421\PPTImport17684171035750\data\asimages\{EA0F86D2-68F9-4427-8668-A28D022B6660}_3.png&quot;/&gt;&lt;left val=&quot;36&quot;/&gt;&lt;top val=&quot;192&quot;/&gt;&lt;width val=&quot;876&quot;/&gt;&lt;height val=&quot;444&quot;/&gt;&lt;hasText val=&quot;1&quot;/&gt;&lt;/Image&gt;&lt;/ThreeDShape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quot;/&gt;&lt;/TableIndex&gt;&lt;/ShapeTextInfo&gt;"/>
  <p:tag name="HTML_SHAPEINFO" val="&lt;ThreeDShapeInfo&gt;&lt;uuid val=&quot;{F4BD6C72-53AD-40A4-834C-DC6F4DAF7D3B}&quot;/&gt;&lt;isInvalidForFieldText val=&quot;0&quot;/&gt;&lt;Image&gt;&lt;filename val=&quot;C:\Users\rscald\AppData\Local\Temp\CP17684170892406Session\CPTrustFolder17684170892421\PPTImport17684171035750\data\asimages\{F4BD6C72-53AD-40A4-834C-DC6F4DAF7D3B}_3.png&quot;/&gt;&lt;left val=&quot;864&quot;/&gt;&lt;top val=&quot;674&quot;/&gt;&lt;width val=&quot;47&quot;/&gt;&lt;height val=&quot;39&quot;/&gt;&lt;hasText val=&quot;1&quot;/&gt;&lt;/Image&gt;&lt;/ThreeDShape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gt;&lt;lineCharCount val=&quot;17&quot;/&gt;&lt;/TableIndex&gt;&lt;/ShapeTextInfo&gt;"/>
  <p:tag name="HTML_SHAPEINFO" val="&lt;ThreeDShapeInfo&gt;&lt;uuid val=&quot;{C7FB6209-4DEF-4144-A4AE-F105B49E238F}&quot;/&gt;&lt;isInvalidForFieldText val=&quot;0&quot;/&gt;&lt;Image&gt;&lt;filename val=&quot;C:\Users\rscald\AppData\Local\Temp\CP17684170892406Session\CPTrustFolder17684170892421\PPTImport17684171035750\data\asimages\{C7FB6209-4DEF-4144-A4AE-F105B49E238F}_92.png&quot;/&gt;&lt;left val=&quot;24&quot;/&gt;&lt;top val=&quot;35&quot;/&gt;&lt;width val=&quot;743&quot;/&gt;&lt;height val=&quot;160&quot;/&gt;&lt;hasText val=&quot;1&quot;/&gt;&lt;/Image&gt;&lt;/ThreeDShape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9&quot;/&gt;&lt;lineCharCount val=&quot;27&quot;/&gt;&lt;lineCharCount val=&quot;25&quot;/&gt;&lt;lineCharCount val=&quot;8&quot;/&gt;&lt;lineCharCount val=&quot;29&quot;/&gt;&lt;lineCharCount val=&quot;37&quot;/&gt;&lt;lineCharCount val=&quot;21&quot;/&gt;&lt;lineCharCount val=&quot;27&quot;/&gt;&lt;lineCharCount val=&quot;20&quot;/&gt;&lt;lineCharCount val=&quot;32&quot;/&gt;&lt;/TableIndex&gt;&lt;/ShapeTextInfo&gt;"/>
  <p:tag name="HTML_SHAPEINFO" val="&lt;ThreeDShapeInfo&gt;&lt;uuid val=&quot;{66D2D50A-B0DB-4509-BC3C-A964245973E0}&quot;/&gt;&lt;isInvalidForFieldText val=&quot;0&quot;/&gt;&lt;Image&gt;&lt;filename val=&quot;C:\Users\rscald\AppData\Local\Temp\CP17684170892406Session\CPTrustFolder17684170892421\PPTImport17684171035750\data\asimages\{66D2D50A-B0DB-4509-BC3C-A964245973E0}_92.png&quot;/&gt;&lt;left val=&quot;38&quot;/&gt;&lt;top val=&quot;192&quot;/&gt;&lt;width val=&quot;874&quot;/&gt;&lt;height val=&quot;444&quot;/&gt;&lt;hasText val=&quot;1&quot;/&gt;&lt;/Image&gt;&lt;/ThreeDShapeInfo&gt;"/>
</p:tagLst>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D9960687-C75A-420D-8DDD-D4595019A51F}" vid="{44207126-CA13-42C3-9B79-86376552E61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PEBA Academy Presentation Template</Template>
  <TotalTime>2645</TotalTime>
  <Words>489</Words>
  <Application>Microsoft Office PowerPoint</Application>
  <PresentationFormat>On-screen Show (4:3)</PresentationFormat>
  <Paragraphs>90</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Calibri Light</vt:lpstr>
      <vt:lpstr>Century Gothic</vt:lpstr>
      <vt:lpstr>Times New Roman</vt:lpstr>
      <vt:lpstr>Tw Cen MT Condensed</vt:lpstr>
      <vt:lpstr>Office Theme</vt:lpstr>
      <vt:lpstr>Vision care</vt:lpstr>
      <vt:lpstr>Important information</vt:lpstr>
      <vt:lpstr>State Vision Plan</vt:lpstr>
      <vt:lpstr>State Vision Plan</vt:lpstr>
      <vt:lpstr>Exams</vt:lpstr>
      <vt:lpstr>Frames and lenses</vt:lpstr>
      <vt:lpstr>Contact lenses</vt:lpstr>
      <vt:lpstr>2024 Monthly premiums</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COBRA</dc:title>
  <dc:creator>Jessica Moak</dc:creator>
  <cp:lastModifiedBy>Jessica Moak</cp:lastModifiedBy>
  <cp:revision>151</cp:revision>
  <cp:lastPrinted>2019-12-11T18:59:44Z</cp:lastPrinted>
  <dcterms:created xsi:type="dcterms:W3CDTF">2020-07-07T16:41:29Z</dcterms:created>
  <dcterms:modified xsi:type="dcterms:W3CDTF">2023-12-04T15:27:44Z</dcterms:modified>
</cp:coreProperties>
</file>