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73" r:id="rId3"/>
    <p:sldId id="274" r:id="rId4"/>
    <p:sldId id="290" r:id="rId5"/>
    <p:sldId id="283" r:id="rId6"/>
    <p:sldId id="291" r:id="rId7"/>
    <p:sldId id="292" r:id="rId8"/>
    <p:sldId id="280" r:id="rId9"/>
    <p:sldId id="288" r:id="rId10"/>
    <p:sldId id="282" r:id="rId11"/>
    <p:sldId id="263"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9F3596-F32A-6A11-B93C-60EEA29904A9}" name="Heather H. Young" initials="HHY" userId="S::ryounh@peba.sc.gov::9a85b619-8fd1-4dec-b439-2514df7fe89a" providerId="AD"/>
  <p188:author id="{B85D3BAF-904D-F4A8-18EC-580452BEDF80}" name="Amber Carter" initials="AC" userId="S::rcarta@peba.sc.gov::eb8527e1-b802-446a-ae79-84550f6beab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2"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54F47"/>
    <a:srgbClr val="006D44"/>
    <a:srgbClr val="000000"/>
    <a:srgbClr val="A5000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61929D-A953-4604-A775-6B794130A2B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E37525A-EF8A-4293-87B9-7CD968F1DC9B}">
      <dgm:prSet phldrT="[Text]"/>
      <dgm:spPr>
        <a:solidFill>
          <a:schemeClr val="tx1"/>
        </a:solidFill>
      </dgm:spPr>
      <dgm:t>
        <a:bodyPr/>
        <a:lstStyle/>
        <a:p>
          <a:r>
            <a:rPr lang="en-US" b="1" dirty="0"/>
            <a:t>Annual deductible</a:t>
          </a:r>
        </a:p>
      </dgm:t>
    </dgm:pt>
    <dgm:pt modelId="{FF06236B-996D-473F-829C-9E990D1C62C3}" type="parTrans" cxnId="{23E36B98-57E2-4C40-8B91-DC33800FB1E3}">
      <dgm:prSet/>
      <dgm:spPr/>
      <dgm:t>
        <a:bodyPr/>
        <a:lstStyle/>
        <a:p>
          <a:endParaRPr lang="en-US"/>
        </a:p>
      </dgm:t>
    </dgm:pt>
    <dgm:pt modelId="{815BAC90-392A-43F7-959E-0DF97B7E1DCC}" type="sibTrans" cxnId="{23E36B98-57E2-4C40-8B91-DC33800FB1E3}">
      <dgm:prSet/>
      <dgm:spPr/>
      <dgm:t>
        <a:bodyPr/>
        <a:lstStyle/>
        <a:p>
          <a:endParaRPr lang="en-US"/>
        </a:p>
      </dgm:t>
    </dgm:pt>
    <dgm:pt modelId="{A42DC4D0-F4AC-48AF-B212-CEC74496D9CC}">
      <dgm:prSet phldrT="[Text]"/>
      <dgm:spPr>
        <a:solidFill>
          <a:schemeClr val="accent1">
            <a:lumMod val="20000"/>
            <a:lumOff val="80000"/>
            <a:alpha val="90000"/>
          </a:schemeClr>
        </a:solidFill>
      </dgm:spPr>
      <dgm:t>
        <a:bodyPr/>
        <a:lstStyle/>
        <a:p>
          <a:pPr marL="0">
            <a:buNone/>
          </a:pPr>
          <a:r>
            <a:rPr lang="en-US" dirty="0">
              <a:solidFill>
                <a:schemeClr val="tx2"/>
              </a:solidFill>
            </a:rPr>
            <a:t>The amount you pay for covered services before the health plan begins to pay.</a:t>
          </a:r>
        </a:p>
      </dgm:t>
    </dgm:pt>
    <dgm:pt modelId="{6F263576-53D9-4175-99F4-E1CFACFC1676}" type="parTrans" cxnId="{C7CB9A30-EE28-439B-9848-81E80AB20412}">
      <dgm:prSet/>
      <dgm:spPr/>
      <dgm:t>
        <a:bodyPr/>
        <a:lstStyle/>
        <a:p>
          <a:endParaRPr lang="en-US"/>
        </a:p>
      </dgm:t>
    </dgm:pt>
    <dgm:pt modelId="{9A53C94A-4B9E-4FFC-96C7-A0F26C9AA1F0}" type="sibTrans" cxnId="{C7CB9A30-EE28-439B-9848-81E80AB20412}">
      <dgm:prSet/>
      <dgm:spPr/>
      <dgm:t>
        <a:bodyPr/>
        <a:lstStyle/>
        <a:p>
          <a:endParaRPr lang="en-US"/>
        </a:p>
      </dgm:t>
    </dgm:pt>
    <dgm:pt modelId="{556072A0-F4D9-44AF-94CA-92AF4BCA3BBE}">
      <dgm:prSet phldrT="[Text]"/>
      <dgm:spPr>
        <a:solidFill>
          <a:schemeClr val="tx1"/>
        </a:solidFill>
      </dgm:spPr>
      <dgm:t>
        <a:bodyPr/>
        <a:lstStyle/>
        <a:p>
          <a:r>
            <a:rPr lang="en-US" b="1" dirty="0"/>
            <a:t>Coinsurance</a:t>
          </a:r>
        </a:p>
      </dgm:t>
    </dgm:pt>
    <dgm:pt modelId="{E11BD9F2-3EB0-40E4-81E2-6E971953C63C}" type="parTrans" cxnId="{217DA8DF-8E8C-46EB-877B-30D43F369049}">
      <dgm:prSet/>
      <dgm:spPr/>
      <dgm:t>
        <a:bodyPr/>
        <a:lstStyle/>
        <a:p>
          <a:endParaRPr lang="en-US"/>
        </a:p>
      </dgm:t>
    </dgm:pt>
    <dgm:pt modelId="{C2B322DD-9C58-41F8-8B26-E7005CA13B8B}" type="sibTrans" cxnId="{217DA8DF-8E8C-46EB-877B-30D43F369049}">
      <dgm:prSet/>
      <dgm:spPr/>
      <dgm:t>
        <a:bodyPr/>
        <a:lstStyle/>
        <a:p>
          <a:endParaRPr lang="en-US"/>
        </a:p>
      </dgm:t>
    </dgm:pt>
    <dgm:pt modelId="{65704EE1-428B-4355-81EC-B4C345A2BAB6}">
      <dgm:prSet phldrT="[Text]"/>
      <dgm:spPr>
        <a:solidFill>
          <a:schemeClr val="accent1">
            <a:lumMod val="20000"/>
            <a:lumOff val="80000"/>
            <a:alpha val="90000"/>
          </a:schemeClr>
        </a:solidFill>
      </dgm:spPr>
      <dgm:t>
        <a:bodyPr/>
        <a:lstStyle/>
        <a:p>
          <a:pPr marL="0">
            <a:buNone/>
          </a:pPr>
          <a:r>
            <a:rPr lang="en-US" dirty="0">
              <a:solidFill>
                <a:schemeClr val="tx2"/>
              </a:solidFill>
            </a:rPr>
            <a:t>The percentage of the cost of health care you pay after meeting your deductible.</a:t>
          </a:r>
        </a:p>
      </dgm:t>
    </dgm:pt>
    <dgm:pt modelId="{10BCD3BE-193B-4249-A598-48CFBF2F3795}" type="parTrans" cxnId="{C6E3D7F6-D243-4948-A17B-96C86589CBFE}">
      <dgm:prSet/>
      <dgm:spPr/>
      <dgm:t>
        <a:bodyPr/>
        <a:lstStyle/>
        <a:p>
          <a:endParaRPr lang="en-US"/>
        </a:p>
      </dgm:t>
    </dgm:pt>
    <dgm:pt modelId="{26CFC2F3-FADC-4C0B-BBD2-376B83015E68}" type="sibTrans" cxnId="{C6E3D7F6-D243-4948-A17B-96C86589CBFE}">
      <dgm:prSet/>
      <dgm:spPr/>
      <dgm:t>
        <a:bodyPr/>
        <a:lstStyle/>
        <a:p>
          <a:endParaRPr lang="en-US"/>
        </a:p>
      </dgm:t>
    </dgm:pt>
    <dgm:pt modelId="{8006A5CA-0397-4647-9DBE-24B22DEE7B21}">
      <dgm:prSet phldrT="[Text]"/>
      <dgm:spPr>
        <a:solidFill>
          <a:schemeClr val="tx1"/>
        </a:solidFill>
      </dgm:spPr>
      <dgm:t>
        <a:bodyPr/>
        <a:lstStyle/>
        <a:p>
          <a:r>
            <a:rPr lang="en-US" b="1" dirty="0"/>
            <a:t>Copayments</a:t>
          </a:r>
        </a:p>
      </dgm:t>
    </dgm:pt>
    <dgm:pt modelId="{65E16CE2-3E6E-4733-AFBC-B404F227AADC}" type="parTrans" cxnId="{0A676E81-8147-4043-889E-19E1CEEC8112}">
      <dgm:prSet/>
      <dgm:spPr/>
      <dgm:t>
        <a:bodyPr/>
        <a:lstStyle/>
        <a:p>
          <a:endParaRPr lang="en-US"/>
        </a:p>
      </dgm:t>
    </dgm:pt>
    <dgm:pt modelId="{192C4E58-5803-4715-8C20-B67E57D09599}" type="sibTrans" cxnId="{0A676E81-8147-4043-889E-19E1CEEC8112}">
      <dgm:prSet/>
      <dgm:spPr/>
      <dgm:t>
        <a:bodyPr/>
        <a:lstStyle/>
        <a:p>
          <a:endParaRPr lang="en-US"/>
        </a:p>
      </dgm:t>
    </dgm:pt>
    <dgm:pt modelId="{B7F50249-A287-4D38-B46E-2972C24703A8}">
      <dgm:prSet phldrT="[Text]"/>
      <dgm:spPr>
        <a:solidFill>
          <a:schemeClr val="accent1">
            <a:lumMod val="20000"/>
            <a:lumOff val="80000"/>
            <a:alpha val="90000"/>
          </a:schemeClr>
        </a:solidFill>
      </dgm:spPr>
      <dgm:t>
        <a:bodyPr/>
        <a:lstStyle/>
        <a:p>
          <a:pPr marL="0">
            <a:buNone/>
          </a:pPr>
          <a:r>
            <a:rPr lang="en-US" dirty="0">
              <a:solidFill>
                <a:schemeClr val="tx2"/>
              </a:solidFill>
            </a:rPr>
            <a:t>The fixed amount you pay for a covered health care service.</a:t>
          </a:r>
        </a:p>
      </dgm:t>
    </dgm:pt>
    <dgm:pt modelId="{9BAF1092-C5ED-40A8-A738-3811B11828A1}" type="parTrans" cxnId="{F26A50CE-3518-4026-88CC-EC969D738347}">
      <dgm:prSet/>
      <dgm:spPr/>
      <dgm:t>
        <a:bodyPr/>
        <a:lstStyle/>
        <a:p>
          <a:endParaRPr lang="en-US"/>
        </a:p>
      </dgm:t>
    </dgm:pt>
    <dgm:pt modelId="{9AB68CB0-5BDB-427B-AC9B-74EA75169D6A}" type="sibTrans" cxnId="{F26A50CE-3518-4026-88CC-EC969D738347}">
      <dgm:prSet/>
      <dgm:spPr/>
      <dgm:t>
        <a:bodyPr/>
        <a:lstStyle/>
        <a:p>
          <a:endParaRPr lang="en-US"/>
        </a:p>
      </dgm:t>
    </dgm:pt>
    <dgm:pt modelId="{6BCE2B2B-D2BA-4D7D-9D6B-147427001C69}" type="pres">
      <dgm:prSet presAssocID="{4B61929D-A953-4604-A775-6B794130A2B0}" presName="Name0" presStyleCnt="0">
        <dgm:presLayoutVars>
          <dgm:dir/>
          <dgm:animLvl val="lvl"/>
          <dgm:resizeHandles val="exact"/>
        </dgm:presLayoutVars>
      </dgm:prSet>
      <dgm:spPr/>
    </dgm:pt>
    <dgm:pt modelId="{39025E33-8339-4E42-A386-1C36A78CDB2A}" type="pres">
      <dgm:prSet presAssocID="{CE37525A-EF8A-4293-87B9-7CD968F1DC9B}" presName="composite" presStyleCnt="0"/>
      <dgm:spPr/>
    </dgm:pt>
    <dgm:pt modelId="{E527EDB7-ACF7-480D-B2B2-7AB778A8D0BA}" type="pres">
      <dgm:prSet presAssocID="{CE37525A-EF8A-4293-87B9-7CD968F1DC9B}" presName="parTx" presStyleLbl="alignNode1" presStyleIdx="0" presStyleCnt="3">
        <dgm:presLayoutVars>
          <dgm:chMax val="0"/>
          <dgm:chPref val="0"/>
          <dgm:bulletEnabled val="1"/>
        </dgm:presLayoutVars>
      </dgm:prSet>
      <dgm:spPr/>
    </dgm:pt>
    <dgm:pt modelId="{11186859-3DC1-48E2-B371-E7B2AEA80250}" type="pres">
      <dgm:prSet presAssocID="{CE37525A-EF8A-4293-87B9-7CD968F1DC9B}" presName="desTx" presStyleLbl="alignAccFollowNode1" presStyleIdx="0" presStyleCnt="3">
        <dgm:presLayoutVars>
          <dgm:bulletEnabled val="1"/>
        </dgm:presLayoutVars>
      </dgm:prSet>
      <dgm:spPr/>
    </dgm:pt>
    <dgm:pt modelId="{EB8525D4-3AEF-4556-A7AE-1F39756B3FC9}" type="pres">
      <dgm:prSet presAssocID="{815BAC90-392A-43F7-959E-0DF97B7E1DCC}" presName="space" presStyleCnt="0"/>
      <dgm:spPr/>
    </dgm:pt>
    <dgm:pt modelId="{653319DC-4CC3-4986-9FD1-BD92B45922D6}" type="pres">
      <dgm:prSet presAssocID="{556072A0-F4D9-44AF-94CA-92AF4BCA3BBE}" presName="composite" presStyleCnt="0"/>
      <dgm:spPr/>
    </dgm:pt>
    <dgm:pt modelId="{C5D4304F-61E6-44C8-8319-CA7FD4A71FE3}" type="pres">
      <dgm:prSet presAssocID="{556072A0-F4D9-44AF-94CA-92AF4BCA3BBE}" presName="parTx" presStyleLbl="alignNode1" presStyleIdx="1" presStyleCnt="3">
        <dgm:presLayoutVars>
          <dgm:chMax val="0"/>
          <dgm:chPref val="0"/>
          <dgm:bulletEnabled val="1"/>
        </dgm:presLayoutVars>
      </dgm:prSet>
      <dgm:spPr/>
    </dgm:pt>
    <dgm:pt modelId="{B237D0FF-FBF2-48F1-93AA-D21DB091EB6D}" type="pres">
      <dgm:prSet presAssocID="{556072A0-F4D9-44AF-94CA-92AF4BCA3BBE}" presName="desTx" presStyleLbl="alignAccFollowNode1" presStyleIdx="1" presStyleCnt="3">
        <dgm:presLayoutVars>
          <dgm:bulletEnabled val="1"/>
        </dgm:presLayoutVars>
      </dgm:prSet>
      <dgm:spPr/>
    </dgm:pt>
    <dgm:pt modelId="{80E01F84-E6E1-4C37-9354-10CC2A07955A}" type="pres">
      <dgm:prSet presAssocID="{C2B322DD-9C58-41F8-8B26-E7005CA13B8B}" presName="space" presStyleCnt="0"/>
      <dgm:spPr/>
    </dgm:pt>
    <dgm:pt modelId="{308B6DBF-30A3-441C-BFCC-CF5659558BAF}" type="pres">
      <dgm:prSet presAssocID="{8006A5CA-0397-4647-9DBE-24B22DEE7B21}" presName="composite" presStyleCnt="0"/>
      <dgm:spPr/>
    </dgm:pt>
    <dgm:pt modelId="{E1C4C42D-091D-4CF5-9801-C6FFED4BBA01}" type="pres">
      <dgm:prSet presAssocID="{8006A5CA-0397-4647-9DBE-24B22DEE7B21}" presName="parTx" presStyleLbl="alignNode1" presStyleIdx="2" presStyleCnt="3">
        <dgm:presLayoutVars>
          <dgm:chMax val="0"/>
          <dgm:chPref val="0"/>
          <dgm:bulletEnabled val="1"/>
        </dgm:presLayoutVars>
      </dgm:prSet>
      <dgm:spPr/>
    </dgm:pt>
    <dgm:pt modelId="{746BA26C-76BA-4D3A-9D0C-1F32F3B7EC62}" type="pres">
      <dgm:prSet presAssocID="{8006A5CA-0397-4647-9DBE-24B22DEE7B21}" presName="desTx" presStyleLbl="alignAccFollowNode1" presStyleIdx="2" presStyleCnt="3">
        <dgm:presLayoutVars>
          <dgm:bulletEnabled val="1"/>
        </dgm:presLayoutVars>
      </dgm:prSet>
      <dgm:spPr/>
    </dgm:pt>
  </dgm:ptLst>
  <dgm:cxnLst>
    <dgm:cxn modelId="{75C02003-F8BB-4F5B-97AB-F8D3DB65BC57}" type="presOf" srcId="{CE37525A-EF8A-4293-87B9-7CD968F1DC9B}" destId="{E527EDB7-ACF7-480D-B2B2-7AB778A8D0BA}" srcOrd="0" destOrd="0" presId="urn:microsoft.com/office/officeart/2005/8/layout/hList1"/>
    <dgm:cxn modelId="{A602DB0C-93F2-4D18-974A-CBE5331A4E98}" type="presOf" srcId="{A42DC4D0-F4AC-48AF-B212-CEC74496D9CC}" destId="{11186859-3DC1-48E2-B371-E7B2AEA80250}" srcOrd="0" destOrd="0" presId="urn:microsoft.com/office/officeart/2005/8/layout/hList1"/>
    <dgm:cxn modelId="{C7CB9A30-EE28-439B-9848-81E80AB20412}" srcId="{CE37525A-EF8A-4293-87B9-7CD968F1DC9B}" destId="{A42DC4D0-F4AC-48AF-B212-CEC74496D9CC}" srcOrd="0" destOrd="0" parTransId="{6F263576-53D9-4175-99F4-E1CFACFC1676}" sibTransId="{9A53C94A-4B9E-4FFC-96C7-A0F26C9AA1F0}"/>
    <dgm:cxn modelId="{0A676E81-8147-4043-889E-19E1CEEC8112}" srcId="{4B61929D-A953-4604-A775-6B794130A2B0}" destId="{8006A5CA-0397-4647-9DBE-24B22DEE7B21}" srcOrd="2" destOrd="0" parTransId="{65E16CE2-3E6E-4733-AFBC-B404F227AADC}" sibTransId="{192C4E58-5803-4715-8C20-B67E57D09599}"/>
    <dgm:cxn modelId="{23E36B98-57E2-4C40-8B91-DC33800FB1E3}" srcId="{4B61929D-A953-4604-A775-6B794130A2B0}" destId="{CE37525A-EF8A-4293-87B9-7CD968F1DC9B}" srcOrd="0" destOrd="0" parTransId="{FF06236B-996D-473F-829C-9E990D1C62C3}" sibTransId="{815BAC90-392A-43F7-959E-0DF97B7E1DCC}"/>
    <dgm:cxn modelId="{2A66D4B6-27BD-476B-84D8-E92EDBE9CC78}" type="presOf" srcId="{8006A5CA-0397-4647-9DBE-24B22DEE7B21}" destId="{E1C4C42D-091D-4CF5-9801-C6FFED4BBA01}" srcOrd="0" destOrd="0" presId="urn:microsoft.com/office/officeart/2005/8/layout/hList1"/>
    <dgm:cxn modelId="{EC5483B9-172B-48E7-9497-60EF499425F2}" type="presOf" srcId="{556072A0-F4D9-44AF-94CA-92AF4BCA3BBE}" destId="{C5D4304F-61E6-44C8-8319-CA7FD4A71FE3}" srcOrd="0" destOrd="0" presId="urn:microsoft.com/office/officeart/2005/8/layout/hList1"/>
    <dgm:cxn modelId="{F26A50CE-3518-4026-88CC-EC969D738347}" srcId="{8006A5CA-0397-4647-9DBE-24B22DEE7B21}" destId="{B7F50249-A287-4D38-B46E-2972C24703A8}" srcOrd="0" destOrd="0" parTransId="{9BAF1092-C5ED-40A8-A738-3811B11828A1}" sibTransId="{9AB68CB0-5BDB-427B-AC9B-74EA75169D6A}"/>
    <dgm:cxn modelId="{008CF9D2-0CE4-4D9C-9956-6A311B74902E}" type="presOf" srcId="{4B61929D-A953-4604-A775-6B794130A2B0}" destId="{6BCE2B2B-D2BA-4D7D-9D6B-147427001C69}" srcOrd="0" destOrd="0" presId="urn:microsoft.com/office/officeart/2005/8/layout/hList1"/>
    <dgm:cxn modelId="{47B1AFD6-431F-4109-B514-0081E1C247A0}" type="presOf" srcId="{B7F50249-A287-4D38-B46E-2972C24703A8}" destId="{746BA26C-76BA-4D3A-9D0C-1F32F3B7EC62}" srcOrd="0" destOrd="0" presId="urn:microsoft.com/office/officeart/2005/8/layout/hList1"/>
    <dgm:cxn modelId="{855C69DE-DD90-4A1A-A147-FDB0074620D3}" type="presOf" srcId="{65704EE1-428B-4355-81EC-B4C345A2BAB6}" destId="{B237D0FF-FBF2-48F1-93AA-D21DB091EB6D}" srcOrd="0" destOrd="0" presId="urn:microsoft.com/office/officeart/2005/8/layout/hList1"/>
    <dgm:cxn modelId="{217DA8DF-8E8C-46EB-877B-30D43F369049}" srcId="{4B61929D-A953-4604-A775-6B794130A2B0}" destId="{556072A0-F4D9-44AF-94CA-92AF4BCA3BBE}" srcOrd="1" destOrd="0" parTransId="{E11BD9F2-3EB0-40E4-81E2-6E971953C63C}" sibTransId="{C2B322DD-9C58-41F8-8B26-E7005CA13B8B}"/>
    <dgm:cxn modelId="{C6E3D7F6-D243-4948-A17B-96C86589CBFE}" srcId="{556072A0-F4D9-44AF-94CA-92AF4BCA3BBE}" destId="{65704EE1-428B-4355-81EC-B4C345A2BAB6}" srcOrd="0" destOrd="0" parTransId="{10BCD3BE-193B-4249-A598-48CFBF2F3795}" sibTransId="{26CFC2F3-FADC-4C0B-BBD2-376B83015E68}"/>
    <dgm:cxn modelId="{202984E9-BD17-4D73-A180-A486EDFA6398}" type="presParOf" srcId="{6BCE2B2B-D2BA-4D7D-9D6B-147427001C69}" destId="{39025E33-8339-4E42-A386-1C36A78CDB2A}" srcOrd="0" destOrd="0" presId="urn:microsoft.com/office/officeart/2005/8/layout/hList1"/>
    <dgm:cxn modelId="{13A5B7CB-394A-41C6-80B2-18FCEAB6422E}" type="presParOf" srcId="{39025E33-8339-4E42-A386-1C36A78CDB2A}" destId="{E527EDB7-ACF7-480D-B2B2-7AB778A8D0BA}" srcOrd="0" destOrd="0" presId="urn:microsoft.com/office/officeart/2005/8/layout/hList1"/>
    <dgm:cxn modelId="{B4C88B9C-99FD-418A-80DC-6AB062F9C234}" type="presParOf" srcId="{39025E33-8339-4E42-A386-1C36A78CDB2A}" destId="{11186859-3DC1-48E2-B371-E7B2AEA80250}" srcOrd="1" destOrd="0" presId="urn:microsoft.com/office/officeart/2005/8/layout/hList1"/>
    <dgm:cxn modelId="{94857031-E03E-495A-98B6-C126481D662E}" type="presParOf" srcId="{6BCE2B2B-D2BA-4D7D-9D6B-147427001C69}" destId="{EB8525D4-3AEF-4556-A7AE-1F39756B3FC9}" srcOrd="1" destOrd="0" presId="urn:microsoft.com/office/officeart/2005/8/layout/hList1"/>
    <dgm:cxn modelId="{A18332DF-2D47-4683-BF13-00779DDF8524}" type="presParOf" srcId="{6BCE2B2B-D2BA-4D7D-9D6B-147427001C69}" destId="{653319DC-4CC3-4986-9FD1-BD92B45922D6}" srcOrd="2" destOrd="0" presId="urn:microsoft.com/office/officeart/2005/8/layout/hList1"/>
    <dgm:cxn modelId="{6D077CA8-03C6-4A02-A033-2C877B0D0BDE}" type="presParOf" srcId="{653319DC-4CC3-4986-9FD1-BD92B45922D6}" destId="{C5D4304F-61E6-44C8-8319-CA7FD4A71FE3}" srcOrd="0" destOrd="0" presId="urn:microsoft.com/office/officeart/2005/8/layout/hList1"/>
    <dgm:cxn modelId="{D9D3C583-D89B-4D08-873E-4C6E210D3FC0}" type="presParOf" srcId="{653319DC-4CC3-4986-9FD1-BD92B45922D6}" destId="{B237D0FF-FBF2-48F1-93AA-D21DB091EB6D}" srcOrd="1" destOrd="0" presId="urn:microsoft.com/office/officeart/2005/8/layout/hList1"/>
    <dgm:cxn modelId="{F4D9DCE3-E109-4EF9-8556-F7254FF0A61B}" type="presParOf" srcId="{6BCE2B2B-D2BA-4D7D-9D6B-147427001C69}" destId="{80E01F84-E6E1-4C37-9354-10CC2A07955A}" srcOrd="3" destOrd="0" presId="urn:microsoft.com/office/officeart/2005/8/layout/hList1"/>
    <dgm:cxn modelId="{FCB31E2C-329F-478E-B7F6-C3066D45BD18}" type="presParOf" srcId="{6BCE2B2B-D2BA-4D7D-9D6B-147427001C69}" destId="{308B6DBF-30A3-441C-BFCC-CF5659558BAF}" srcOrd="4" destOrd="0" presId="urn:microsoft.com/office/officeart/2005/8/layout/hList1"/>
    <dgm:cxn modelId="{CCC4D0FD-D6CD-45EC-9D81-C3E5836ECA6D}" type="presParOf" srcId="{308B6DBF-30A3-441C-BFCC-CF5659558BAF}" destId="{E1C4C42D-091D-4CF5-9801-C6FFED4BBA01}" srcOrd="0" destOrd="0" presId="urn:microsoft.com/office/officeart/2005/8/layout/hList1"/>
    <dgm:cxn modelId="{41980CFF-DA78-41FB-9FE5-E5DCC9E95744}" type="presParOf" srcId="{308B6DBF-30A3-441C-BFCC-CF5659558BAF}" destId="{746BA26C-76BA-4D3A-9D0C-1F32F3B7EC6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27EDB7-ACF7-480D-B2B2-7AB778A8D0BA}">
      <dsp:nvSpPr>
        <dsp:cNvPr id="0" name=""/>
        <dsp:cNvSpPr/>
      </dsp:nvSpPr>
      <dsp:spPr>
        <a:xfrm>
          <a:off x="2571" y="66007"/>
          <a:ext cx="2507456" cy="866577"/>
        </a:xfrm>
        <a:prstGeom prst="rect">
          <a:avLst/>
        </a:prstGeom>
        <a:solidFill>
          <a:schemeClr val="tx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t>Annual deductible</a:t>
          </a:r>
        </a:p>
      </dsp:txBody>
      <dsp:txXfrm>
        <a:off x="2571" y="66007"/>
        <a:ext cx="2507456" cy="866577"/>
      </dsp:txXfrm>
    </dsp:sp>
    <dsp:sp modelId="{11186859-3DC1-48E2-B371-E7B2AEA80250}">
      <dsp:nvSpPr>
        <dsp:cNvPr id="0" name=""/>
        <dsp:cNvSpPr/>
      </dsp:nvSpPr>
      <dsp:spPr>
        <a:xfrm>
          <a:off x="2571" y="932585"/>
          <a:ext cx="2507456" cy="2009340"/>
        </a:xfrm>
        <a:prstGeom prst="rect">
          <a:avLst/>
        </a:prstGeom>
        <a:solidFill>
          <a:schemeClr val="accent1">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0" lvl="1" indent="-228600" algn="l" defTabSz="1066800">
            <a:lnSpc>
              <a:spcPct val="90000"/>
            </a:lnSpc>
            <a:spcBef>
              <a:spcPct val="0"/>
            </a:spcBef>
            <a:spcAft>
              <a:spcPct val="15000"/>
            </a:spcAft>
            <a:buNone/>
          </a:pPr>
          <a:r>
            <a:rPr lang="en-US" sz="2400" kern="1200" dirty="0">
              <a:solidFill>
                <a:schemeClr val="tx2"/>
              </a:solidFill>
            </a:rPr>
            <a:t>The amount you pay for covered services before the health plan begins to pay.</a:t>
          </a:r>
        </a:p>
      </dsp:txBody>
      <dsp:txXfrm>
        <a:off x="2571" y="932585"/>
        <a:ext cx="2507456" cy="2009340"/>
      </dsp:txXfrm>
    </dsp:sp>
    <dsp:sp modelId="{C5D4304F-61E6-44C8-8319-CA7FD4A71FE3}">
      <dsp:nvSpPr>
        <dsp:cNvPr id="0" name=""/>
        <dsp:cNvSpPr/>
      </dsp:nvSpPr>
      <dsp:spPr>
        <a:xfrm>
          <a:off x="2861071" y="66007"/>
          <a:ext cx="2507456" cy="866577"/>
        </a:xfrm>
        <a:prstGeom prst="rect">
          <a:avLst/>
        </a:prstGeom>
        <a:solidFill>
          <a:schemeClr val="tx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t>Coinsurance</a:t>
          </a:r>
        </a:p>
      </dsp:txBody>
      <dsp:txXfrm>
        <a:off x="2861071" y="66007"/>
        <a:ext cx="2507456" cy="866577"/>
      </dsp:txXfrm>
    </dsp:sp>
    <dsp:sp modelId="{B237D0FF-FBF2-48F1-93AA-D21DB091EB6D}">
      <dsp:nvSpPr>
        <dsp:cNvPr id="0" name=""/>
        <dsp:cNvSpPr/>
      </dsp:nvSpPr>
      <dsp:spPr>
        <a:xfrm>
          <a:off x="2861071" y="932585"/>
          <a:ext cx="2507456" cy="2009340"/>
        </a:xfrm>
        <a:prstGeom prst="rect">
          <a:avLst/>
        </a:prstGeom>
        <a:solidFill>
          <a:schemeClr val="accent1">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0" lvl="1" indent="-228600" algn="l" defTabSz="1066800">
            <a:lnSpc>
              <a:spcPct val="90000"/>
            </a:lnSpc>
            <a:spcBef>
              <a:spcPct val="0"/>
            </a:spcBef>
            <a:spcAft>
              <a:spcPct val="15000"/>
            </a:spcAft>
            <a:buNone/>
          </a:pPr>
          <a:r>
            <a:rPr lang="en-US" sz="2400" kern="1200" dirty="0">
              <a:solidFill>
                <a:schemeClr val="tx2"/>
              </a:solidFill>
            </a:rPr>
            <a:t>The percentage of the cost of health care you pay after meeting your deductible.</a:t>
          </a:r>
        </a:p>
      </dsp:txBody>
      <dsp:txXfrm>
        <a:off x="2861071" y="932585"/>
        <a:ext cx="2507456" cy="2009340"/>
      </dsp:txXfrm>
    </dsp:sp>
    <dsp:sp modelId="{E1C4C42D-091D-4CF5-9801-C6FFED4BBA01}">
      <dsp:nvSpPr>
        <dsp:cNvPr id="0" name=""/>
        <dsp:cNvSpPr/>
      </dsp:nvSpPr>
      <dsp:spPr>
        <a:xfrm>
          <a:off x="5719571" y="66007"/>
          <a:ext cx="2507456" cy="866577"/>
        </a:xfrm>
        <a:prstGeom prst="rect">
          <a:avLst/>
        </a:prstGeom>
        <a:solidFill>
          <a:schemeClr val="tx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t>Copayments</a:t>
          </a:r>
        </a:p>
      </dsp:txBody>
      <dsp:txXfrm>
        <a:off x="5719571" y="66007"/>
        <a:ext cx="2507456" cy="866577"/>
      </dsp:txXfrm>
    </dsp:sp>
    <dsp:sp modelId="{746BA26C-76BA-4D3A-9D0C-1F32F3B7EC62}">
      <dsp:nvSpPr>
        <dsp:cNvPr id="0" name=""/>
        <dsp:cNvSpPr/>
      </dsp:nvSpPr>
      <dsp:spPr>
        <a:xfrm>
          <a:off x="5719571" y="932585"/>
          <a:ext cx="2507456" cy="2009340"/>
        </a:xfrm>
        <a:prstGeom prst="rect">
          <a:avLst/>
        </a:prstGeom>
        <a:solidFill>
          <a:schemeClr val="accent1">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0" lvl="1" indent="-228600" algn="l" defTabSz="1066800">
            <a:lnSpc>
              <a:spcPct val="90000"/>
            </a:lnSpc>
            <a:spcBef>
              <a:spcPct val="0"/>
            </a:spcBef>
            <a:spcAft>
              <a:spcPct val="15000"/>
            </a:spcAft>
            <a:buNone/>
          </a:pPr>
          <a:r>
            <a:rPr lang="en-US" sz="2400" kern="1200" dirty="0">
              <a:solidFill>
                <a:schemeClr val="tx2"/>
              </a:solidFill>
            </a:rPr>
            <a:t>The fixed amount you pay for a covered health care service.</a:t>
          </a:r>
        </a:p>
      </dsp:txBody>
      <dsp:txXfrm>
        <a:off x="5719571" y="932585"/>
        <a:ext cx="2507456" cy="20093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2</a:t>
            </a:fld>
            <a:endParaRPr lang="en-US"/>
          </a:p>
        </p:txBody>
      </p:sp>
    </p:spTree>
    <p:extLst>
      <p:ext uri="{BB962C8B-B14F-4D97-AF65-F5344CB8AC3E}">
        <p14:creationId xmlns:p14="http://schemas.microsoft.com/office/powerpoint/2010/main" val="53436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3</a:t>
            </a:fld>
            <a:endParaRPr lang="en-US"/>
          </a:p>
        </p:txBody>
      </p:sp>
    </p:spTree>
    <p:extLst>
      <p:ext uri="{BB962C8B-B14F-4D97-AF65-F5344CB8AC3E}">
        <p14:creationId xmlns:p14="http://schemas.microsoft.com/office/powerpoint/2010/main" val="2143838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5</a:t>
            </a:fld>
            <a:endParaRPr lang="en-US"/>
          </a:p>
        </p:txBody>
      </p:sp>
    </p:spTree>
    <p:extLst>
      <p:ext uri="{BB962C8B-B14F-4D97-AF65-F5344CB8AC3E}">
        <p14:creationId xmlns:p14="http://schemas.microsoft.com/office/powerpoint/2010/main" val="117019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6</a:t>
            </a:fld>
            <a:endParaRPr lang="en-US"/>
          </a:p>
        </p:txBody>
      </p:sp>
    </p:spTree>
    <p:extLst>
      <p:ext uri="{BB962C8B-B14F-4D97-AF65-F5344CB8AC3E}">
        <p14:creationId xmlns:p14="http://schemas.microsoft.com/office/powerpoint/2010/main" val="966777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7</a:t>
            </a:fld>
            <a:endParaRPr lang="en-US"/>
          </a:p>
        </p:txBody>
      </p:sp>
    </p:spTree>
    <p:extLst>
      <p:ext uri="{BB962C8B-B14F-4D97-AF65-F5344CB8AC3E}">
        <p14:creationId xmlns:p14="http://schemas.microsoft.com/office/powerpoint/2010/main" val="1075009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9</a:t>
            </a:fld>
            <a:endParaRPr lang="en-US"/>
          </a:p>
        </p:txBody>
      </p:sp>
    </p:spTree>
    <p:extLst>
      <p:ext uri="{BB962C8B-B14F-4D97-AF65-F5344CB8AC3E}">
        <p14:creationId xmlns:p14="http://schemas.microsoft.com/office/powerpoint/2010/main" val="509361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hyperlink" Target="https://www.quitnow.net/SCStateHealthPlan" TargetMode="External"/><Relationship Id="rId5" Type="http://schemas.openxmlformats.org/officeDocument/2006/relationships/hyperlink" Target="https://peba.sc.gov/sites/default/files/tobacco_use.pdf" TargetMode="Externa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peba.sc.gov/facts" TargetMode="External"/><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hyperlink" Target="https://statesc.southcarolinablues.com/web/public/statesc/"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hyperlink" Target="https://www.tricare.mil/DEERS" TargetMode="External"/><Relationship Id="rId5" Type="http://schemas.openxmlformats.org/officeDocument/2006/relationships/hyperlink" Target="https://info.selmanco.com/peba" TargetMode="Externa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Your health plan options</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41025"/>
    </mc:Choice>
    <mc:Fallback xmlns="">
      <p:transition spd="slow" advTm="4102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Tobacco-use premium</a:t>
            </a:r>
          </a:p>
        </p:txBody>
      </p:sp>
      <p:sp>
        <p:nvSpPr>
          <p:cNvPr id="3" name="Content Placeholder 2"/>
          <p:cNvSpPr>
            <a:spLocks noGrp="1"/>
          </p:cNvSpPr>
          <p:nvPr>
            <p:ph idx="1"/>
            <p:custDataLst>
              <p:tags r:id="rId2"/>
            </p:custDataLst>
          </p:nvPr>
        </p:nvSpPr>
        <p:spPr/>
        <p:txBody>
          <a:bodyPr/>
          <a:lstStyle/>
          <a:p>
            <a:pPr lvl="0"/>
            <a:r>
              <a:rPr lang="en-US" dirty="0"/>
              <a:t>Applies to State Health Plan subscribers only.</a:t>
            </a:r>
          </a:p>
          <a:p>
            <a:pPr lvl="0"/>
            <a:r>
              <a:rPr lang="en-US" dirty="0"/>
              <a:t>$40 per month for subscriber-only coverage.</a:t>
            </a:r>
          </a:p>
          <a:p>
            <a:pPr lvl="0"/>
            <a:r>
              <a:rPr lang="en-US" dirty="0"/>
              <a:t>$60 per month for other levels of coverage.</a:t>
            </a:r>
          </a:p>
          <a:p>
            <a:pPr lvl="0"/>
            <a:r>
              <a:rPr lang="en-US" dirty="0"/>
              <a:t>Automatically charged unless subscriber:</a:t>
            </a:r>
          </a:p>
          <a:p>
            <a:pPr lvl="1"/>
            <a:r>
              <a:rPr lang="en-US" dirty="0"/>
              <a:t>Certifies as non-tobacco or e-cigarette user during online enrollment or via </a:t>
            </a:r>
            <a:r>
              <a:rPr lang="en-US" i="1" dirty="0">
                <a:hlinkClick r:id="rId5"/>
              </a:rPr>
              <a:t>Certification Regarding Tobacco or E-cigarette Use</a:t>
            </a:r>
            <a:r>
              <a:rPr lang="en-US" dirty="0"/>
              <a:t> form; or</a:t>
            </a:r>
          </a:p>
          <a:p>
            <a:pPr lvl="1"/>
            <a:r>
              <a:rPr lang="en-US" dirty="0"/>
              <a:t>Certifies that all covered tobacco or e-cigarette users have completed the tobacco cessation program, </a:t>
            </a:r>
            <a:r>
              <a:rPr lang="en-US" dirty="0">
                <a:hlinkClick r:id="rId6"/>
              </a:rPr>
              <a:t>Quit For Life</a:t>
            </a:r>
            <a:r>
              <a:rPr lang="en-US" dirty="0"/>
              <a:t>.®</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10</a:t>
            </a:fld>
            <a:endParaRPr lang="en-US" dirty="0"/>
          </a:p>
        </p:txBody>
      </p:sp>
    </p:spTree>
    <p:extLst>
      <p:ext uri="{BB962C8B-B14F-4D97-AF65-F5344CB8AC3E}">
        <p14:creationId xmlns:p14="http://schemas.microsoft.com/office/powerpoint/2010/main" val="4027359786"/>
      </p:ext>
    </p:extLst>
  </p:cSld>
  <p:clrMapOvr>
    <a:masterClrMapping/>
  </p:clrMapOvr>
  <mc:AlternateContent xmlns:mc="http://schemas.openxmlformats.org/markup-compatibility/2006" xmlns:p14="http://schemas.microsoft.com/office/powerpoint/2010/main">
    <mc:Choice Requires="p14">
      <p:transition spd="slow" p14:dur="2000" advTm="46235"/>
    </mc:Choice>
    <mc:Fallback xmlns="">
      <p:transition spd="slow" advTm="4623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11</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5010"/>
    </mc:Choice>
    <mc:Fallback xmlns="">
      <p:transition spd="slow" advTm="4501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dirty="0"/>
              <a:t>State Health Plan</a:t>
            </a:r>
          </a:p>
        </p:txBody>
      </p:sp>
      <p:sp>
        <p:nvSpPr>
          <p:cNvPr id="3" name="Content Placeholder 2"/>
          <p:cNvSpPr>
            <a:spLocks noGrp="1"/>
          </p:cNvSpPr>
          <p:nvPr>
            <p:ph idx="1"/>
            <p:custDataLst>
              <p:tags r:id="rId2"/>
            </p:custDataLst>
          </p:nvPr>
        </p:nvSpPr>
        <p:spPr/>
        <p:txBody>
          <a:bodyPr/>
          <a:lstStyle/>
          <a:p>
            <a:pPr lvl="0"/>
            <a:r>
              <a:rPr lang="en-US" dirty="0"/>
              <a:t>Self-funded insurance plan:</a:t>
            </a:r>
          </a:p>
          <a:p>
            <a:pPr lvl="1"/>
            <a:r>
              <a:rPr lang="en-US" dirty="0"/>
              <a:t>Members’ and employers’ premiums are held in a trust fund, and these funds are used to pay claims.</a:t>
            </a:r>
          </a:p>
          <a:p>
            <a:pPr lvl="1"/>
            <a:r>
              <a:rPr lang="en-US" dirty="0"/>
              <a:t>BlueCross BlueShield of South Carolina processes health claims.</a:t>
            </a:r>
          </a:p>
          <a:p>
            <a:pPr lvl="1"/>
            <a:r>
              <a:rPr lang="en-US" dirty="0"/>
              <a:t>Express Scripts processes prescription claims.</a:t>
            </a:r>
          </a:p>
          <a:p>
            <a:pPr lvl="0"/>
            <a:r>
              <a:rPr lang="en-US" dirty="0"/>
              <a:t>Cost of the State Health Plan compares favorably to other plans.</a:t>
            </a:r>
          </a:p>
          <a:p>
            <a:pPr lvl="1"/>
            <a:r>
              <a:rPr lang="en-US" dirty="0"/>
              <a:t>Learn more at </a:t>
            </a:r>
            <a:r>
              <a:rPr lang="en-US" dirty="0">
                <a:hlinkClick r:id="rId6"/>
              </a:rPr>
              <a:t>peba.sc.gov/facts</a:t>
            </a:r>
            <a:r>
              <a:rPr lang="en-US" dirty="0"/>
              <a:t>.</a:t>
            </a:r>
          </a:p>
          <a:p>
            <a:pPr lvl="0"/>
            <a:r>
              <a:rPr lang="en-US" dirty="0"/>
              <a:t>Health management is key to maintaining a low cost for the Plan and premiums.</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615962749"/>
      </p:ext>
    </p:extLst>
  </p:cSld>
  <p:clrMapOvr>
    <a:masterClrMapping/>
  </p:clrMapOvr>
  <mc:AlternateContent xmlns:mc="http://schemas.openxmlformats.org/markup-compatibility/2006" xmlns:p14="http://schemas.microsoft.com/office/powerpoint/2010/main">
    <mc:Choice Requires="p14">
      <p:transition spd="slow" p14:dur="2000" advTm="60761"/>
    </mc:Choice>
    <mc:Fallback xmlns="">
      <p:transition spd="slow" advTm="6076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State Health Plan provider network</a:t>
            </a:r>
          </a:p>
        </p:txBody>
      </p:sp>
      <p:sp>
        <p:nvSpPr>
          <p:cNvPr id="3" name="Content Placeholder 2"/>
          <p:cNvSpPr>
            <a:spLocks noGrp="1"/>
          </p:cNvSpPr>
          <p:nvPr>
            <p:ph idx="1"/>
            <p:custDataLst>
              <p:tags r:id="rId2"/>
            </p:custDataLst>
          </p:nvPr>
        </p:nvSpPr>
        <p:spPr/>
        <p:txBody>
          <a:bodyPr/>
          <a:lstStyle/>
          <a:p>
            <a:pPr lvl="0"/>
            <a:r>
              <a:rPr lang="en-US" dirty="0"/>
              <a:t>Worldwide coverage under Standard Plan and Savings Plan.</a:t>
            </a:r>
          </a:p>
          <a:p>
            <a:pPr lvl="0"/>
            <a:r>
              <a:rPr lang="en-US" dirty="0"/>
              <a:t>You pay copayments, deductible and coinsurance.</a:t>
            </a:r>
          </a:p>
          <a:p>
            <a:pPr lvl="0"/>
            <a:r>
              <a:rPr lang="en-US" dirty="0"/>
              <a:t>Network provider files claims and accepts the Plan’s allowed amount, even if its charges are higher.</a:t>
            </a:r>
          </a:p>
          <a:p>
            <a:pPr lvl="1"/>
            <a:r>
              <a:rPr lang="en-US" dirty="0"/>
              <a:t>If you use an out-of-network provider, you may have to file claims and could be balance billed. You pay a higher coinsurance, too.</a:t>
            </a:r>
          </a:p>
          <a:p>
            <a:pPr lvl="0"/>
            <a:r>
              <a:rPr lang="en-US" dirty="0"/>
              <a:t>Use Find Care link under Resources at </a:t>
            </a:r>
            <a:r>
              <a:rPr lang="en-US" dirty="0">
                <a:hlinkClick r:id="rId6"/>
              </a:rPr>
              <a:t>StateSC.SouthCarolinaBlues.com</a:t>
            </a:r>
            <a:r>
              <a:rPr lang="en-US" dirty="0"/>
              <a:t> to find a network provider near you.</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3698788290"/>
      </p:ext>
    </p:extLst>
  </p:cSld>
  <p:clrMapOvr>
    <a:masterClrMapping/>
  </p:clrMapOvr>
  <mc:AlternateContent xmlns:mc="http://schemas.openxmlformats.org/markup-compatibility/2006" xmlns:p14="http://schemas.microsoft.com/office/powerpoint/2010/main">
    <mc:Choice Requires="p14">
      <p:transition spd="slow" p14:dur="2000" advTm="53079"/>
    </mc:Choice>
    <mc:Fallback xmlns="">
      <p:transition spd="slow" advTm="5307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ECC44-4FD8-4910-86BB-3D1995533F87}"/>
              </a:ext>
            </a:extLst>
          </p:cNvPr>
          <p:cNvSpPr>
            <a:spLocks noGrp="1"/>
          </p:cNvSpPr>
          <p:nvPr>
            <p:ph type="title"/>
          </p:nvPr>
        </p:nvSpPr>
        <p:spPr/>
        <p:txBody>
          <a:bodyPr/>
          <a:lstStyle/>
          <a:p>
            <a:r>
              <a:rPr lang="en-US" dirty="0"/>
              <a:t>Terms to know</a:t>
            </a:r>
          </a:p>
        </p:txBody>
      </p:sp>
      <p:sp>
        <p:nvSpPr>
          <p:cNvPr id="4" name="Slide Number Placeholder 3">
            <a:extLst>
              <a:ext uri="{FF2B5EF4-FFF2-40B4-BE49-F238E27FC236}">
                <a16:creationId xmlns:a16="http://schemas.microsoft.com/office/drawing/2014/main" id="{78A439B1-A821-407A-AEB2-1D59F1261C3F}"/>
              </a:ext>
            </a:extLst>
          </p:cNvPr>
          <p:cNvSpPr>
            <a:spLocks noGrp="1"/>
          </p:cNvSpPr>
          <p:nvPr>
            <p:ph type="sldNum" sz="quarter" idx="12"/>
          </p:nvPr>
        </p:nvSpPr>
        <p:spPr/>
        <p:txBody>
          <a:bodyPr/>
          <a:lstStyle/>
          <a:p>
            <a:fld id="{28024367-D536-4F59-B2ED-0E7825EDA9AF}" type="slidenum">
              <a:rPr lang="en-US" smtClean="0"/>
              <a:pPr/>
              <a:t>4</a:t>
            </a:fld>
            <a:endParaRPr lang="en-US" dirty="0"/>
          </a:p>
        </p:txBody>
      </p:sp>
      <p:graphicFrame>
        <p:nvGraphicFramePr>
          <p:cNvPr id="15" name="Content Placeholder 14">
            <a:extLst>
              <a:ext uri="{FF2B5EF4-FFF2-40B4-BE49-F238E27FC236}">
                <a16:creationId xmlns:a16="http://schemas.microsoft.com/office/drawing/2014/main" id="{6F52772E-E45F-41C7-80E3-2732677049A0}"/>
              </a:ext>
            </a:extLst>
          </p:cNvPr>
          <p:cNvGraphicFramePr>
            <a:graphicFrameLocks noGrp="1"/>
          </p:cNvGraphicFramePr>
          <p:nvPr>
            <p:ph idx="1"/>
            <p:extLst>
              <p:ext uri="{D42A27DB-BD31-4B8C-83A1-F6EECF244321}">
                <p14:modId xmlns:p14="http://schemas.microsoft.com/office/powerpoint/2010/main" val="795642413"/>
              </p:ext>
            </p:extLst>
          </p:nvPr>
        </p:nvGraphicFramePr>
        <p:xfrm>
          <a:off x="457200" y="1262063"/>
          <a:ext cx="8229600" cy="3007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5601293"/>
      </p:ext>
    </p:extLst>
  </p:cSld>
  <p:clrMapOvr>
    <a:masterClrMapping/>
  </p:clrMapOvr>
  <mc:AlternateContent xmlns:mc="http://schemas.openxmlformats.org/markup-compatibility/2006" xmlns:p14="http://schemas.microsoft.com/office/powerpoint/2010/main">
    <mc:Choice Requires="p14">
      <p:transition spd="slow" p14:dur="2000" advTm="34795"/>
    </mc:Choice>
    <mc:Fallback xmlns="">
      <p:transition spd="slow" advTm="3479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Standard Plan versus Savings Plan</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5</a:t>
            </a:fld>
            <a:endParaRPr lang="en-US" dirty="0"/>
          </a:p>
        </p:txBody>
      </p:sp>
      <p:sp>
        <p:nvSpPr>
          <p:cNvPr id="5" name="Rectangle 4"/>
          <p:cNvSpPr/>
          <p:nvPr>
            <p:custDataLst>
              <p:tags r:id="rId3"/>
            </p:custDataLst>
          </p:nvPr>
        </p:nvSpPr>
        <p:spPr>
          <a:xfrm>
            <a:off x="457198" y="5066205"/>
            <a:ext cx="8229599" cy="1237647"/>
          </a:xfrm>
          <a:prstGeom prst="rect">
            <a:avLst/>
          </a:prstGeom>
        </p:spPr>
        <p:txBody>
          <a:bodyPr wrap="square">
            <a:spAutoFit/>
          </a:bodyPr>
          <a:lstStyle/>
          <a:p>
            <a:pPr>
              <a:lnSpc>
                <a:spcPct val="107000"/>
              </a:lnSpc>
            </a:pPr>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1</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If more than one family member is covered, no family member will receive benefits, other than preventive benefits, until the $8,000 annual family deductible is met.</a:t>
            </a:r>
          </a:p>
          <a:p>
            <a:pPr>
              <a:lnSpc>
                <a:spcPct val="107000"/>
              </a:lnSpc>
            </a:pPr>
            <a:r>
              <a:rPr lang="en-US" sz="1000" baseline="30000" dirty="0">
                <a:solidFill>
                  <a:schemeClr val="tx2"/>
                </a:solidFill>
                <a:latin typeface="Calibri" panose="020F0502020204030204" pitchFamily="34" charset="0"/>
                <a:cs typeface="Times New Roman" panose="02020603050405020304" pitchFamily="18" charset="0"/>
              </a:rPr>
              <a:t>2</a:t>
            </a:r>
            <a:r>
              <a:rPr lang="en-US" sz="1000" dirty="0">
                <a:solidFill>
                  <a:schemeClr val="tx2"/>
                </a:solidFill>
              </a:rPr>
              <a:t>Out of network, you will pay 40% coinsurance, and your coinsurance maximum is different. An out-of-network provider may bill you more than the Plan’s allowed amount. Learn more about out-of-network benefits at peba.sc.gov/health.</a:t>
            </a:r>
          </a:p>
          <a:p>
            <a:pPr>
              <a:lnSpc>
                <a:spcPct val="107000"/>
              </a:lnSpc>
            </a:pPr>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3</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The $15 copayment is waived for routine mammograms, adult well visits, well woman visits and well-child visits. </a:t>
            </a:r>
            <a:r>
              <a:rPr lang="en-US" altLang="en-US" sz="1000" dirty="0">
                <a:solidFill>
                  <a:schemeClr val="tx2"/>
                </a:solidFill>
                <a:ea typeface="Calibri" panose="020F0502020204030204" pitchFamily="34" charset="0"/>
                <a:cs typeface="Times New Roman" panose="02020603050405020304" pitchFamily="18" charset="0"/>
              </a:rPr>
              <a:t>Standard Plan members who receive in-person care at a BlueCross-affiliated patient-centered medical home (PCMH) provider will not be charged the $15 copayment for a physician’s office visit. </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After Standard Plan and Savings Plan members meet their deductible, they will pay 10% coinsurance, rather than 20%, for in-person care at a PCMH.</a:t>
            </a:r>
            <a:endParaRPr lang="en-US" sz="1000" dirty="0">
              <a:solidFill>
                <a:schemeClr val="tx2"/>
              </a:solidFill>
            </a:endParaRPr>
          </a:p>
        </p:txBody>
      </p:sp>
      <p:graphicFrame>
        <p:nvGraphicFramePr>
          <p:cNvPr id="16" name="Table 8">
            <a:extLst>
              <a:ext uri="{FF2B5EF4-FFF2-40B4-BE49-F238E27FC236}">
                <a16:creationId xmlns:a16="http://schemas.microsoft.com/office/drawing/2014/main" id="{93D027ED-AE2A-42CE-80EC-CB827C6B6675}"/>
              </a:ext>
            </a:extLst>
          </p:cNvPr>
          <p:cNvGraphicFramePr>
            <a:graphicFrameLocks noGrp="1"/>
          </p:cNvGraphicFramePr>
          <p:nvPr>
            <p:ph idx="1"/>
            <p:extLst>
              <p:ext uri="{D42A27DB-BD31-4B8C-83A1-F6EECF244321}">
                <p14:modId xmlns:p14="http://schemas.microsoft.com/office/powerpoint/2010/main" val="2267738686"/>
              </p:ext>
            </p:extLst>
          </p:nvPr>
        </p:nvGraphicFramePr>
        <p:xfrm>
          <a:off x="457200" y="1262063"/>
          <a:ext cx="8229600" cy="3413697"/>
        </p:xfrm>
        <a:graphic>
          <a:graphicData uri="http://schemas.openxmlformats.org/drawingml/2006/table">
            <a:tbl>
              <a:tblPr firstRow="1" bandRow="1">
                <a:tableStyleId>{2D5ABB26-0587-4C30-8999-92F81FD0307C}</a:tableStyleId>
              </a:tblPr>
              <a:tblGrid>
                <a:gridCol w="1463040">
                  <a:extLst>
                    <a:ext uri="{9D8B030D-6E8A-4147-A177-3AD203B41FA5}">
                      <a16:colId xmlns:a16="http://schemas.microsoft.com/office/drawing/2014/main" val="1008908948"/>
                    </a:ext>
                  </a:extLst>
                </a:gridCol>
                <a:gridCol w="3383280">
                  <a:extLst>
                    <a:ext uri="{9D8B030D-6E8A-4147-A177-3AD203B41FA5}">
                      <a16:colId xmlns:a16="http://schemas.microsoft.com/office/drawing/2014/main" val="4150371806"/>
                    </a:ext>
                  </a:extLst>
                </a:gridCol>
                <a:gridCol w="3383280">
                  <a:extLst>
                    <a:ext uri="{9D8B030D-6E8A-4147-A177-3AD203B41FA5}">
                      <a16:colId xmlns:a16="http://schemas.microsoft.com/office/drawing/2014/main" val="1478665342"/>
                    </a:ext>
                  </a:extLst>
                </a:gridCol>
              </a:tblGrid>
              <a:tr h="370840">
                <a:tc>
                  <a:txBody>
                    <a:bodyPr/>
                    <a:lstStyle/>
                    <a:p>
                      <a:pPr algn="l"/>
                      <a:endParaRPr lang="en-US" dirty="0"/>
                    </a:p>
                  </a:txBody>
                  <a:tcPr/>
                </a:tc>
                <a:tc>
                  <a:txBody>
                    <a:bodyPr/>
                    <a:lstStyle/>
                    <a:p>
                      <a:r>
                        <a:rPr lang="en-US" b="1" dirty="0">
                          <a:solidFill>
                            <a:schemeClr val="tx1"/>
                          </a:solidFill>
                        </a:rPr>
                        <a:t>Standard Plan</a:t>
                      </a:r>
                    </a:p>
                  </a:txBody>
                  <a:tcPr>
                    <a:lnB w="28575" cap="flat" cmpd="sng" algn="ctr">
                      <a:solidFill>
                        <a:srgbClr val="A0B810"/>
                      </a:solidFill>
                      <a:prstDash val="solid"/>
                      <a:round/>
                      <a:headEnd type="none" w="med" len="med"/>
                      <a:tailEnd type="none" w="med" len="med"/>
                    </a:lnB>
                  </a:tcPr>
                </a:tc>
                <a:tc>
                  <a:txBody>
                    <a:bodyPr/>
                    <a:lstStyle/>
                    <a:p>
                      <a:r>
                        <a:rPr lang="en-US" b="1" dirty="0">
                          <a:solidFill>
                            <a:schemeClr val="tx1"/>
                          </a:solidFill>
                        </a:rPr>
                        <a:t>Savings Plan</a:t>
                      </a:r>
                    </a:p>
                  </a:txBody>
                  <a:tcP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370840">
                <a:tc>
                  <a:txBody>
                    <a:bodyPr/>
                    <a:lstStyle/>
                    <a:p>
                      <a:pPr lvl="0" algn="l"/>
                      <a:r>
                        <a:rPr lang="en-US" sz="1800" b="1" kern="1200" dirty="0">
                          <a:solidFill>
                            <a:schemeClr val="tx2"/>
                          </a:solidFill>
                          <a:effectLst/>
                          <a:latin typeface="+mn-lt"/>
                          <a:ea typeface="+mn-ea"/>
                          <a:cs typeface="+mn-cs"/>
                        </a:rPr>
                        <a:t>Annual deductible</a:t>
                      </a:r>
                    </a:p>
                  </a:txBody>
                  <a:tcPr anchor="ctr">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You pay up to </a:t>
                      </a:r>
                      <a:r>
                        <a:rPr lang="en-US" sz="1800" b="1" dirty="0">
                          <a:solidFill>
                            <a:schemeClr val="tx2"/>
                          </a:solidFill>
                          <a:effectLst/>
                          <a:latin typeface="+mn-lt"/>
                          <a:ea typeface="Calibri" panose="020F0502020204030204" pitchFamily="34" charset="0"/>
                          <a:cs typeface="Times New Roman" panose="02020603050405020304" pitchFamily="18" charset="0"/>
                        </a:rPr>
                        <a:t>$515</a:t>
                      </a:r>
                      <a:r>
                        <a:rPr lang="en-US" sz="1800" dirty="0">
                          <a:solidFill>
                            <a:schemeClr val="tx2"/>
                          </a:solidFill>
                          <a:effectLst/>
                          <a:latin typeface="+mn-lt"/>
                          <a:ea typeface="Calibri" panose="020F0502020204030204" pitchFamily="34" charset="0"/>
                          <a:cs typeface="Times New Roman" panose="02020603050405020304" pitchFamily="18" charset="0"/>
                        </a:rPr>
                        <a:t> per individual or </a:t>
                      </a:r>
                      <a:r>
                        <a:rPr lang="en-US" sz="1800" b="1" dirty="0">
                          <a:solidFill>
                            <a:schemeClr val="tx2"/>
                          </a:solidFill>
                          <a:effectLst/>
                          <a:latin typeface="+mn-lt"/>
                          <a:ea typeface="Calibri" panose="020F0502020204030204" pitchFamily="34" charset="0"/>
                          <a:cs typeface="Times New Roman" panose="02020603050405020304" pitchFamily="18" charset="0"/>
                        </a:rPr>
                        <a:t>$1,030 </a:t>
                      </a:r>
                      <a:r>
                        <a:rPr lang="en-US" sz="1800" dirty="0">
                          <a:solidFill>
                            <a:schemeClr val="tx2"/>
                          </a:solidFill>
                          <a:effectLst/>
                          <a:latin typeface="+mn-lt"/>
                          <a:ea typeface="Calibri" panose="020F0502020204030204" pitchFamily="34" charset="0"/>
                          <a:cs typeface="Times New Roman" panose="02020603050405020304" pitchFamily="18" charset="0"/>
                        </a:rPr>
                        <a:t>per family.</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You pay up to </a:t>
                      </a:r>
                      <a:r>
                        <a:rPr lang="en-US" sz="1800" b="1" dirty="0">
                          <a:solidFill>
                            <a:schemeClr val="tx2"/>
                          </a:solidFill>
                          <a:latin typeface="+mn-lt"/>
                        </a:rPr>
                        <a:t>$4,000 </a:t>
                      </a:r>
                      <a:r>
                        <a:rPr lang="en-US" sz="1800" b="0" dirty="0">
                          <a:solidFill>
                            <a:schemeClr val="tx2"/>
                          </a:solidFill>
                          <a:latin typeface="+mn-lt"/>
                        </a:rPr>
                        <a:t>per individual or </a:t>
                      </a:r>
                      <a:r>
                        <a:rPr lang="en-US" sz="1800" b="1" dirty="0">
                          <a:solidFill>
                            <a:schemeClr val="tx2"/>
                          </a:solidFill>
                          <a:latin typeface="+mn-lt"/>
                        </a:rPr>
                        <a:t>$8,000 </a:t>
                      </a:r>
                      <a:r>
                        <a:rPr lang="en-US" sz="1800" b="0" dirty="0">
                          <a:solidFill>
                            <a:schemeClr val="tx2"/>
                          </a:solidFill>
                          <a:latin typeface="+mn-lt"/>
                        </a:rPr>
                        <a:t>per family.</a:t>
                      </a:r>
                      <a:r>
                        <a:rPr lang="en-US" sz="1800" b="0" baseline="30000" dirty="0">
                          <a:solidFill>
                            <a:schemeClr val="tx2"/>
                          </a:solidFill>
                          <a:latin typeface="+mn-lt"/>
                        </a:rPr>
                        <a:t>1</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370840">
                <a:tc>
                  <a:txBody>
                    <a:bodyPr/>
                    <a:lstStyle/>
                    <a:p>
                      <a:pPr lvl="0" algn="l"/>
                      <a:r>
                        <a:rPr lang="en-US" sz="1800" b="1" kern="1200" dirty="0">
                          <a:solidFill>
                            <a:schemeClr val="tx2"/>
                          </a:solidFill>
                          <a:effectLst/>
                          <a:latin typeface="+mn-lt"/>
                          <a:ea typeface="+mn-ea"/>
                          <a:cs typeface="+mn-cs"/>
                        </a:rPr>
                        <a:t>Coinsurance</a:t>
                      </a:r>
                      <a:r>
                        <a:rPr lang="en-US" sz="1800" b="1" kern="1200" baseline="30000" dirty="0">
                          <a:solidFill>
                            <a:schemeClr val="tx2"/>
                          </a:solidFill>
                          <a:effectLst/>
                          <a:latin typeface="+mn-lt"/>
                          <a:ea typeface="+mn-ea"/>
                          <a:cs typeface="+mn-cs"/>
                        </a:rPr>
                        <a:t>2</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lvl="0"/>
                      <a:r>
                        <a:rPr lang="en-US" sz="1800" dirty="0">
                          <a:solidFill>
                            <a:schemeClr val="tx2"/>
                          </a:solidFill>
                        </a:rPr>
                        <a:t>In network, you pay </a:t>
                      </a:r>
                      <a:r>
                        <a:rPr lang="en-US" sz="1800" b="1" dirty="0">
                          <a:solidFill>
                            <a:schemeClr val="tx2"/>
                          </a:solidFill>
                        </a:rPr>
                        <a:t>20%</a:t>
                      </a:r>
                      <a:r>
                        <a:rPr lang="en-US" sz="1800" dirty="0">
                          <a:solidFill>
                            <a:schemeClr val="tx2"/>
                          </a:solidFill>
                        </a:rPr>
                        <a:t> up to </a:t>
                      </a:r>
                      <a:r>
                        <a:rPr lang="en-US" sz="1800" b="1" dirty="0">
                          <a:solidFill>
                            <a:schemeClr val="tx2"/>
                          </a:solidFill>
                        </a:rPr>
                        <a:t>$3,000 </a:t>
                      </a:r>
                      <a:r>
                        <a:rPr lang="en-US" sz="1800" dirty="0">
                          <a:solidFill>
                            <a:schemeClr val="tx2"/>
                          </a:solidFill>
                        </a:rPr>
                        <a:t>per individual or </a:t>
                      </a:r>
                      <a:r>
                        <a:rPr lang="en-US" sz="1800" b="1" dirty="0">
                          <a:solidFill>
                            <a:schemeClr val="tx2"/>
                          </a:solidFill>
                        </a:rPr>
                        <a:t>$6,000 </a:t>
                      </a:r>
                      <a:r>
                        <a:rPr lang="en-US" sz="1800" dirty="0">
                          <a:solidFill>
                            <a:schemeClr val="tx2"/>
                          </a:solidFill>
                        </a:rPr>
                        <a:t>per family.</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lvl="0"/>
                      <a:r>
                        <a:rPr lang="en-US" sz="1800" dirty="0">
                          <a:solidFill>
                            <a:schemeClr val="tx2"/>
                          </a:solidFill>
                        </a:rPr>
                        <a:t>In network, you pay </a:t>
                      </a:r>
                      <a:r>
                        <a:rPr lang="en-US" sz="1800" b="1" dirty="0">
                          <a:solidFill>
                            <a:schemeClr val="tx2"/>
                          </a:solidFill>
                        </a:rPr>
                        <a:t>20%</a:t>
                      </a:r>
                      <a:r>
                        <a:rPr lang="en-US" sz="1800" dirty="0">
                          <a:solidFill>
                            <a:schemeClr val="tx2"/>
                          </a:solidFill>
                        </a:rPr>
                        <a:t> up to </a:t>
                      </a:r>
                      <a:r>
                        <a:rPr lang="en-US" sz="1800" b="1" dirty="0">
                          <a:solidFill>
                            <a:schemeClr val="tx2"/>
                          </a:solidFill>
                        </a:rPr>
                        <a:t>$3,000 </a:t>
                      </a:r>
                      <a:r>
                        <a:rPr lang="en-US" sz="1800" dirty="0">
                          <a:solidFill>
                            <a:schemeClr val="tx2"/>
                          </a:solidFill>
                        </a:rPr>
                        <a:t>per individual or </a:t>
                      </a:r>
                      <a:r>
                        <a:rPr lang="en-US" sz="1800" b="1" dirty="0">
                          <a:solidFill>
                            <a:schemeClr val="tx2"/>
                          </a:solidFill>
                        </a:rPr>
                        <a:t>$6,000 </a:t>
                      </a:r>
                      <a:r>
                        <a:rPr lang="en-US" sz="1800" dirty="0">
                          <a:solidFill>
                            <a:schemeClr val="tx2"/>
                          </a:solidFill>
                        </a:rPr>
                        <a:t>per family.</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2"/>
                          </a:solidFill>
                          <a:effectLst/>
                          <a:latin typeface="+mn-lt"/>
                          <a:ea typeface="+mn-ea"/>
                          <a:cs typeface="+mn-cs"/>
                        </a:rPr>
                        <a:t>Physician’s office visit</a:t>
                      </a:r>
                      <a:r>
                        <a:rPr lang="en-US" sz="1800" b="1" kern="1200" baseline="30000" dirty="0">
                          <a:solidFill>
                            <a:schemeClr val="tx2"/>
                          </a:solidFill>
                          <a:effectLst/>
                          <a:latin typeface="+mn-lt"/>
                          <a:ea typeface="+mn-ea"/>
                          <a:cs typeface="+mn-cs"/>
                        </a:rPr>
                        <a:t>3</a:t>
                      </a:r>
                      <a:endParaRPr lang="en-US" sz="1800" i="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2"/>
                          </a:solidFill>
                        </a:rPr>
                        <a:t>You pay a </a:t>
                      </a:r>
                      <a:r>
                        <a:rPr lang="en-US" sz="1800" b="1" dirty="0">
                          <a:solidFill>
                            <a:schemeClr val="tx2"/>
                          </a:solidFill>
                        </a:rPr>
                        <a:t>$15 </a:t>
                      </a:r>
                      <a:r>
                        <a:rPr lang="en-US" sz="1800" dirty="0">
                          <a:solidFill>
                            <a:schemeClr val="tx2"/>
                          </a:solidFill>
                        </a:rPr>
                        <a:t>copayment plus the remaining allowed amount until you meet your deductible. Then, you pay the copayment plus your coinsurance.</a:t>
                      </a:r>
                    </a:p>
                  </a:txBody>
                  <a:tcPr anchor="ctr">
                    <a:lnT w="19050" cap="flat" cmpd="sng" algn="ctr">
                      <a:solidFill>
                        <a:schemeClr val="accent1"/>
                      </a:solidFill>
                      <a:prstDash val="sysDot"/>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You pay the </a:t>
                      </a:r>
                      <a:r>
                        <a:rPr lang="en-US" sz="1800" b="1" dirty="0">
                          <a:solidFill>
                            <a:schemeClr val="tx2"/>
                          </a:solidFill>
                        </a:rPr>
                        <a:t>full allowed amount </a:t>
                      </a:r>
                      <a:r>
                        <a:rPr lang="en-US" sz="1800" b="0" dirty="0">
                          <a:solidFill>
                            <a:schemeClr val="tx2"/>
                          </a:solidFill>
                        </a:rPr>
                        <a:t>until you meet your deductible. Then, you pay your coinsurance.</a:t>
                      </a:r>
                    </a:p>
                  </a:txBody>
                  <a:tcPr anchor="ctr">
                    <a:lnT w="19050" cap="flat" cmpd="sng" algn="ctr">
                      <a:solidFill>
                        <a:schemeClr val="accent1"/>
                      </a:solidFill>
                      <a:prstDash val="sysDot"/>
                      <a:round/>
                      <a:headEnd type="none" w="med" len="med"/>
                      <a:tailEnd type="none" w="med" len="med"/>
                    </a:lnT>
                  </a:tcPr>
                </a:tc>
                <a:extLst>
                  <a:ext uri="{0D108BD9-81ED-4DB2-BD59-A6C34878D82A}">
                    <a16:rowId xmlns:a16="http://schemas.microsoft.com/office/drawing/2014/main" val="1755017730"/>
                  </a:ext>
                </a:extLst>
              </a:tr>
            </a:tbl>
          </a:graphicData>
        </a:graphic>
      </p:graphicFrame>
    </p:spTree>
    <p:extLst>
      <p:ext uri="{BB962C8B-B14F-4D97-AF65-F5344CB8AC3E}">
        <p14:creationId xmlns:p14="http://schemas.microsoft.com/office/powerpoint/2010/main" val="1478288484"/>
      </p:ext>
    </p:extLst>
  </p:cSld>
  <p:clrMapOvr>
    <a:masterClrMapping/>
  </p:clrMapOvr>
  <mc:AlternateContent xmlns:mc="http://schemas.openxmlformats.org/markup-compatibility/2006" xmlns:p14="http://schemas.microsoft.com/office/powerpoint/2010/main">
    <mc:Choice Requires="p14">
      <p:transition spd="slow" p14:dur="2000" advTm="94255"/>
    </mc:Choice>
    <mc:Fallback xmlns="">
      <p:transition spd="slow" advTm="9425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Standard Plan versus Savings Plan</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6</a:t>
            </a:fld>
            <a:endParaRPr lang="en-US" dirty="0"/>
          </a:p>
        </p:txBody>
      </p:sp>
      <p:graphicFrame>
        <p:nvGraphicFramePr>
          <p:cNvPr id="16" name="Table 8">
            <a:extLst>
              <a:ext uri="{FF2B5EF4-FFF2-40B4-BE49-F238E27FC236}">
                <a16:creationId xmlns:a16="http://schemas.microsoft.com/office/drawing/2014/main" id="{93D027ED-AE2A-42CE-80EC-CB827C6B6675}"/>
              </a:ext>
            </a:extLst>
          </p:cNvPr>
          <p:cNvGraphicFramePr>
            <a:graphicFrameLocks noGrp="1"/>
          </p:cNvGraphicFramePr>
          <p:nvPr>
            <p:ph idx="1"/>
            <p:extLst>
              <p:ext uri="{D42A27DB-BD31-4B8C-83A1-F6EECF244321}">
                <p14:modId xmlns:p14="http://schemas.microsoft.com/office/powerpoint/2010/main" val="3608932743"/>
              </p:ext>
            </p:extLst>
          </p:nvPr>
        </p:nvGraphicFramePr>
        <p:xfrm>
          <a:off x="457200" y="1262063"/>
          <a:ext cx="8229600" cy="3711639"/>
        </p:xfrm>
        <a:graphic>
          <a:graphicData uri="http://schemas.openxmlformats.org/drawingml/2006/table">
            <a:tbl>
              <a:tblPr firstRow="1" bandRow="1">
                <a:tableStyleId>{2D5ABB26-0587-4C30-8999-92F81FD0307C}</a:tableStyleId>
              </a:tblPr>
              <a:tblGrid>
                <a:gridCol w="1645920">
                  <a:extLst>
                    <a:ext uri="{9D8B030D-6E8A-4147-A177-3AD203B41FA5}">
                      <a16:colId xmlns:a16="http://schemas.microsoft.com/office/drawing/2014/main" val="1008908948"/>
                    </a:ext>
                  </a:extLst>
                </a:gridCol>
                <a:gridCol w="3291840">
                  <a:extLst>
                    <a:ext uri="{9D8B030D-6E8A-4147-A177-3AD203B41FA5}">
                      <a16:colId xmlns:a16="http://schemas.microsoft.com/office/drawing/2014/main" val="4150371806"/>
                    </a:ext>
                  </a:extLst>
                </a:gridCol>
                <a:gridCol w="3291840">
                  <a:extLst>
                    <a:ext uri="{9D8B030D-6E8A-4147-A177-3AD203B41FA5}">
                      <a16:colId xmlns:a16="http://schemas.microsoft.com/office/drawing/2014/main" val="1478665342"/>
                    </a:ext>
                  </a:extLst>
                </a:gridCol>
              </a:tblGrid>
              <a:tr h="370840">
                <a:tc>
                  <a:txBody>
                    <a:bodyPr/>
                    <a:lstStyle/>
                    <a:p>
                      <a:pPr algn="l"/>
                      <a:endParaRPr lang="en-US" dirty="0"/>
                    </a:p>
                  </a:txBody>
                  <a:tcPr/>
                </a:tc>
                <a:tc>
                  <a:txBody>
                    <a:bodyPr/>
                    <a:lstStyle/>
                    <a:p>
                      <a:r>
                        <a:rPr lang="en-US" b="1" dirty="0">
                          <a:solidFill>
                            <a:schemeClr val="tx1"/>
                          </a:solidFill>
                        </a:rPr>
                        <a:t>Standard Plan</a:t>
                      </a:r>
                    </a:p>
                  </a:txBody>
                  <a:tcPr>
                    <a:lnB w="28575" cap="flat" cmpd="sng" algn="ctr">
                      <a:solidFill>
                        <a:srgbClr val="A0B810"/>
                      </a:solidFill>
                      <a:prstDash val="solid"/>
                      <a:round/>
                      <a:headEnd type="none" w="med" len="med"/>
                      <a:tailEnd type="none" w="med" len="med"/>
                    </a:lnB>
                  </a:tcPr>
                </a:tc>
                <a:tc>
                  <a:txBody>
                    <a:bodyPr/>
                    <a:lstStyle/>
                    <a:p>
                      <a:r>
                        <a:rPr lang="en-US" b="1" dirty="0">
                          <a:solidFill>
                            <a:schemeClr val="tx1"/>
                          </a:solidFill>
                        </a:rPr>
                        <a:t>Savings Plan</a:t>
                      </a:r>
                    </a:p>
                  </a:txBody>
                  <a:tcP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370840">
                <a:tc>
                  <a:txBody>
                    <a:bodyPr/>
                    <a:lstStyle/>
                    <a:p>
                      <a:pPr lvl="0" algn="l"/>
                      <a:r>
                        <a:rPr lang="en-US" sz="1800" b="1" kern="1200" dirty="0">
                          <a:solidFill>
                            <a:schemeClr val="tx2"/>
                          </a:solidFill>
                          <a:effectLst/>
                          <a:latin typeface="+mn-lt"/>
                          <a:ea typeface="+mn-ea"/>
                          <a:cs typeface="+mn-cs"/>
                        </a:rPr>
                        <a:t>Outpatient facility/</a:t>
                      </a:r>
                      <a:br>
                        <a:rPr lang="en-US" sz="1800" b="1" kern="1200" dirty="0">
                          <a:solidFill>
                            <a:schemeClr val="tx2"/>
                          </a:solidFill>
                          <a:effectLst/>
                          <a:latin typeface="+mn-lt"/>
                          <a:ea typeface="+mn-ea"/>
                          <a:cs typeface="+mn-cs"/>
                        </a:rPr>
                      </a:br>
                      <a:r>
                        <a:rPr lang="en-US" sz="1800" b="1" kern="1200" dirty="0">
                          <a:solidFill>
                            <a:schemeClr val="tx2"/>
                          </a:solidFill>
                          <a:effectLst/>
                          <a:latin typeface="+mn-lt"/>
                          <a:ea typeface="+mn-ea"/>
                          <a:cs typeface="+mn-cs"/>
                        </a:rPr>
                        <a:t>emergency care</a:t>
                      </a:r>
                      <a:r>
                        <a:rPr lang="en-US" sz="1800" b="1" kern="1200" baseline="30000" dirty="0">
                          <a:solidFill>
                            <a:schemeClr val="tx2"/>
                          </a:solidFill>
                          <a:effectLst/>
                          <a:latin typeface="+mn-lt"/>
                          <a:ea typeface="+mn-ea"/>
                          <a:cs typeface="+mn-cs"/>
                        </a:rPr>
                        <a:t>1,2</a:t>
                      </a:r>
                      <a:endParaRPr lang="en-US" sz="1800" b="1" kern="1200" dirty="0">
                        <a:solidFill>
                          <a:schemeClr val="tx2"/>
                        </a:solidFill>
                        <a:effectLst/>
                        <a:latin typeface="+mn-lt"/>
                        <a:ea typeface="+mn-ea"/>
                        <a:cs typeface="+mn-cs"/>
                      </a:endParaRPr>
                    </a:p>
                  </a:txBody>
                  <a:tcPr anchor="ctr">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You pay a </a:t>
                      </a:r>
                      <a:r>
                        <a:rPr lang="en-US" sz="1800" b="1" dirty="0">
                          <a:solidFill>
                            <a:schemeClr val="tx2"/>
                          </a:solidFill>
                          <a:effectLst/>
                          <a:latin typeface="+mn-lt"/>
                          <a:ea typeface="Calibri" panose="020F0502020204030204" pitchFamily="34" charset="0"/>
                          <a:cs typeface="Times New Roman" panose="02020603050405020304" pitchFamily="18" charset="0"/>
                        </a:rPr>
                        <a:t>$115</a:t>
                      </a:r>
                      <a:r>
                        <a:rPr lang="en-US" sz="1800" dirty="0">
                          <a:solidFill>
                            <a:schemeClr val="tx2"/>
                          </a:solidFill>
                          <a:effectLst/>
                          <a:latin typeface="+mn-lt"/>
                          <a:ea typeface="Calibri" panose="020F0502020204030204" pitchFamily="34" charset="0"/>
                          <a:cs typeface="Times New Roman" panose="02020603050405020304" pitchFamily="18" charset="0"/>
                        </a:rPr>
                        <a:t> copayment (outpatient services) or </a:t>
                      </a:r>
                      <a:r>
                        <a:rPr lang="en-US" sz="1800" b="1" dirty="0">
                          <a:solidFill>
                            <a:schemeClr val="tx2"/>
                          </a:solidFill>
                          <a:effectLst/>
                          <a:latin typeface="+mn-lt"/>
                          <a:ea typeface="Calibri" panose="020F0502020204030204" pitchFamily="34" charset="0"/>
                          <a:cs typeface="Times New Roman" panose="02020603050405020304" pitchFamily="18" charset="0"/>
                        </a:rPr>
                        <a:t>$193</a:t>
                      </a:r>
                      <a:r>
                        <a:rPr lang="en-US" sz="1800" dirty="0">
                          <a:solidFill>
                            <a:schemeClr val="tx2"/>
                          </a:solidFill>
                          <a:effectLst/>
                          <a:latin typeface="+mn-lt"/>
                          <a:ea typeface="Calibri" panose="020F0502020204030204" pitchFamily="34" charset="0"/>
                          <a:cs typeface="Times New Roman" panose="02020603050405020304" pitchFamily="18" charset="0"/>
                        </a:rPr>
                        <a:t> copayment (emergency care) plus the remaining allowed amount until you meet your deductible. Then, you pay the copayment plus your coinsurance.</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You pay the </a:t>
                      </a:r>
                      <a:r>
                        <a:rPr lang="en-US" sz="1800" b="1" dirty="0">
                          <a:solidFill>
                            <a:schemeClr val="tx2"/>
                          </a:solidFill>
                        </a:rPr>
                        <a:t>full allowed amount </a:t>
                      </a:r>
                      <a:r>
                        <a:rPr lang="en-US" sz="1800" b="0" dirty="0">
                          <a:solidFill>
                            <a:schemeClr val="tx2"/>
                          </a:solidFill>
                        </a:rPr>
                        <a:t>until you meet your deductible. Then, you pay your coinsurance.</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370840">
                <a:tc>
                  <a:txBody>
                    <a:bodyPr/>
                    <a:lstStyle/>
                    <a:p>
                      <a:pPr lvl="0" algn="l"/>
                      <a:r>
                        <a:rPr lang="en-US" sz="1800" b="1" kern="1200" dirty="0">
                          <a:solidFill>
                            <a:schemeClr val="tx2"/>
                          </a:solidFill>
                          <a:effectLst/>
                          <a:latin typeface="+mn-lt"/>
                          <a:ea typeface="+mn-ea"/>
                          <a:cs typeface="+mn-cs"/>
                        </a:rPr>
                        <a:t>Inpatient hospitalization</a:t>
                      </a:r>
                      <a:endParaRPr lang="en-US" sz="1800" b="1" kern="1200" baseline="30000" dirty="0">
                        <a:solidFill>
                          <a:schemeClr val="tx2"/>
                        </a:solidFill>
                        <a:effectLst/>
                        <a:latin typeface="+mn-lt"/>
                        <a:ea typeface="+mn-ea"/>
                        <a:cs typeface="+mn-cs"/>
                      </a:endParaRPr>
                    </a:p>
                  </a:txBody>
                  <a:tcPr anchor="ctr">
                    <a:lnT w="19050" cap="flat" cmpd="sng" algn="ctr">
                      <a:solidFill>
                        <a:schemeClr val="accent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You pay the </a:t>
                      </a:r>
                      <a:r>
                        <a:rPr lang="en-US" sz="1800" b="1" dirty="0">
                          <a:solidFill>
                            <a:schemeClr val="tx2"/>
                          </a:solidFill>
                        </a:rPr>
                        <a:t>full allowed amount </a:t>
                      </a:r>
                      <a:r>
                        <a:rPr lang="en-US" sz="1800" b="0" dirty="0">
                          <a:solidFill>
                            <a:schemeClr val="tx2"/>
                          </a:solidFill>
                        </a:rPr>
                        <a:t>until you meet your deductible. Then, you pay your coinsurance.</a:t>
                      </a:r>
                    </a:p>
                  </a:txBody>
                  <a:tcPr anchor="ctr">
                    <a:lnT w="19050" cap="flat" cmpd="sng" algn="ctr">
                      <a:solidFill>
                        <a:schemeClr val="accent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You pay the </a:t>
                      </a:r>
                      <a:r>
                        <a:rPr lang="en-US" sz="1800" b="1" dirty="0">
                          <a:solidFill>
                            <a:schemeClr val="tx2"/>
                          </a:solidFill>
                        </a:rPr>
                        <a:t>full allowed amount </a:t>
                      </a:r>
                      <a:r>
                        <a:rPr lang="en-US" sz="1800" b="0" dirty="0">
                          <a:solidFill>
                            <a:schemeClr val="tx2"/>
                          </a:solidFill>
                        </a:rPr>
                        <a:t>until you meet your deductible. Then, you pay your coinsurance.</a:t>
                      </a:r>
                    </a:p>
                  </a:txBody>
                  <a:tcPr anchor="ctr">
                    <a:lnT w="19050" cap="flat" cmpd="sng" algn="ctr">
                      <a:solidFill>
                        <a:schemeClr val="accent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165194788"/>
                  </a:ext>
                </a:extLst>
              </a:tr>
            </a:tbl>
          </a:graphicData>
        </a:graphic>
      </p:graphicFrame>
      <p:sp>
        <p:nvSpPr>
          <p:cNvPr id="6" name="Rectangle 5">
            <a:extLst>
              <a:ext uri="{FF2B5EF4-FFF2-40B4-BE49-F238E27FC236}">
                <a16:creationId xmlns:a16="http://schemas.microsoft.com/office/drawing/2014/main" id="{6D898243-B9FD-411C-9434-9FBD14B5A7CE}"/>
              </a:ext>
            </a:extLst>
          </p:cNvPr>
          <p:cNvSpPr/>
          <p:nvPr>
            <p:custDataLst>
              <p:tags r:id="rId3"/>
            </p:custDataLst>
          </p:nvPr>
        </p:nvSpPr>
        <p:spPr>
          <a:xfrm>
            <a:off x="457198" y="5664240"/>
            <a:ext cx="8229599" cy="553998"/>
          </a:xfrm>
          <a:prstGeom prst="rect">
            <a:avLst/>
          </a:prstGeom>
        </p:spPr>
        <p:txBody>
          <a:bodyPr wrap="square">
            <a:spAutoFit/>
          </a:bodyPr>
          <a:lstStyle/>
          <a:p>
            <a:pPr eaLnBrk="1" hangingPunct="1">
              <a:lnSpc>
                <a:spcPct val="100000"/>
              </a:lnSpc>
              <a:spcBef>
                <a:spcPct val="0"/>
              </a:spcBef>
              <a:buFontTx/>
              <a:buNone/>
            </a:pPr>
            <a:r>
              <a:rPr lang="en-US" altLang="en-US" sz="1000" baseline="30000" dirty="0">
                <a:solidFill>
                  <a:schemeClr val="tx2"/>
                </a:solidFill>
              </a:rPr>
              <a:t>1</a:t>
            </a:r>
            <a:r>
              <a:rPr lang="en-US" altLang="en-US" sz="1000" dirty="0">
                <a:solidFill>
                  <a:schemeClr val="tx2"/>
                </a:solidFill>
              </a:rPr>
              <a:t>The $115 copayment for outpatient facility services is waived for dialysis services, partial hospitalizations, intensive outpatient services, electroconvulsive therapy and psychiatric medication management.</a:t>
            </a:r>
          </a:p>
          <a:p>
            <a:pPr eaLnBrk="1" hangingPunct="1">
              <a:lnSpc>
                <a:spcPct val="100000"/>
              </a:lnSpc>
              <a:spcBef>
                <a:spcPct val="0"/>
              </a:spcBef>
              <a:buFontTx/>
              <a:buNone/>
            </a:pPr>
            <a:r>
              <a:rPr lang="en-US" altLang="en-US" sz="1000" baseline="30000" dirty="0">
                <a:solidFill>
                  <a:schemeClr val="tx2"/>
                </a:solidFill>
              </a:rPr>
              <a:t>2</a:t>
            </a:r>
            <a:r>
              <a:rPr lang="en-US" altLang="en-US" sz="1000" dirty="0">
                <a:solidFill>
                  <a:schemeClr val="tx2"/>
                </a:solidFill>
              </a:rPr>
              <a:t>The $193 copayment for emergency care is waived if admitted.</a:t>
            </a:r>
          </a:p>
        </p:txBody>
      </p:sp>
    </p:spTree>
    <p:extLst>
      <p:ext uri="{BB962C8B-B14F-4D97-AF65-F5344CB8AC3E}">
        <p14:creationId xmlns:p14="http://schemas.microsoft.com/office/powerpoint/2010/main" val="2572576380"/>
      </p:ext>
    </p:extLst>
  </p:cSld>
  <p:clrMapOvr>
    <a:masterClrMapping/>
  </p:clrMapOvr>
  <mc:AlternateContent xmlns:mc="http://schemas.openxmlformats.org/markup-compatibility/2006" xmlns:p14="http://schemas.microsoft.com/office/powerpoint/2010/main">
    <mc:Choice Requires="p14">
      <p:transition spd="slow" p14:dur="2000" advTm="48213"/>
    </mc:Choice>
    <mc:Fallback xmlns="">
      <p:transition spd="slow" advTm="4821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Standard Plan versus Savings Plan</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7</a:t>
            </a:fld>
            <a:endParaRPr lang="en-US" dirty="0"/>
          </a:p>
        </p:txBody>
      </p:sp>
      <p:graphicFrame>
        <p:nvGraphicFramePr>
          <p:cNvPr id="16" name="Table 8">
            <a:extLst>
              <a:ext uri="{FF2B5EF4-FFF2-40B4-BE49-F238E27FC236}">
                <a16:creationId xmlns:a16="http://schemas.microsoft.com/office/drawing/2014/main" id="{93D027ED-AE2A-42CE-80EC-CB827C6B6675}"/>
              </a:ext>
            </a:extLst>
          </p:cNvPr>
          <p:cNvGraphicFramePr>
            <a:graphicFrameLocks noGrp="1"/>
          </p:cNvGraphicFramePr>
          <p:nvPr>
            <p:ph idx="1"/>
            <p:extLst>
              <p:ext uri="{D42A27DB-BD31-4B8C-83A1-F6EECF244321}">
                <p14:modId xmlns:p14="http://schemas.microsoft.com/office/powerpoint/2010/main" val="3317750306"/>
              </p:ext>
            </p:extLst>
          </p:nvPr>
        </p:nvGraphicFramePr>
        <p:xfrm>
          <a:off x="457200" y="1262063"/>
          <a:ext cx="8229600" cy="3479800"/>
        </p:xfrm>
        <a:graphic>
          <a:graphicData uri="http://schemas.openxmlformats.org/drawingml/2006/table">
            <a:tbl>
              <a:tblPr firstRow="1" bandRow="1">
                <a:tableStyleId>{2D5ABB26-0587-4C30-8999-92F81FD0307C}</a:tableStyleId>
              </a:tblPr>
              <a:tblGrid>
                <a:gridCol w="1645920">
                  <a:extLst>
                    <a:ext uri="{9D8B030D-6E8A-4147-A177-3AD203B41FA5}">
                      <a16:colId xmlns:a16="http://schemas.microsoft.com/office/drawing/2014/main" val="1008908948"/>
                    </a:ext>
                  </a:extLst>
                </a:gridCol>
                <a:gridCol w="3291840">
                  <a:extLst>
                    <a:ext uri="{9D8B030D-6E8A-4147-A177-3AD203B41FA5}">
                      <a16:colId xmlns:a16="http://schemas.microsoft.com/office/drawing/2014/main" val="4150371806"/>
                    </a:ext>
                  </a:extLst>
                </a:gridCol>
                <a:gridCol w="3291840">
                  <a:extLst>
                    <a:ext uri="{9D8B030D-6E8A-4147-A177-3AD203B41FA5}">
                      <a16:colId xmlns:a16="http://schemas.microsoft.com/office/drawing/2014/main" val="1478665342"/>
                    </a:ext>
                  </a:extLst>
                </a:gridCol>
              </a:tblGrid>
              <a:tr h="370840">
                <a:tc>
                  <a:txBody>
                    <a:bodyPr/>
                    <a:lstStyle/>
                    <a:p>
                      <a:pPr algn="l"/>
                      <a:endParaRPr lang="en-US" dirty="0"/>
                    </a:p>
                  </a:txBody>
                  <a:tcPr/>
                </a:tc>
                <a:tc>
                  <a:txBody>
                    <a:bodyPr/>
                    <a:lstStyle/>
                    <a:p>
                      <a:r>
                        <a:rPr lang="en-US" b="1" dirty="0">
                          <a:solidFill>
                            <a:schemeClr val="tx1"/>
                          </a:solidFill>
                        </a:rPr>
                        <a:t>Standard Plan</a:t>
                      </a:r>
                    </a:p>
                  </a:txBody>
                  <a:tcPr>
                    <a:lnB w="28575" cap="flat" cmpd="sng" algn="ctr">
                      <a:solidFill>
                        <a:srgbClr val="A0B810"/>
                      </a:solidFill>
                      <a:prstDash val="solid"/>
                      <a:round/>
                      <a:headEnd type="none" w="med" len="med"/>
                      <a:tailEnd type="none" w="med" len="med"/>
                    </a:lnB>
                  </a:tcPr>
                </a:tc>
                <a:tc>
                  <a:txBody>
                    <a:bodyPr/>
                    <a:lstStyle/>
                    <a:p>
                      <a:r>
                        <a:rPr lang="en-US" b="1" dirty="0">
                          <a:solidFill>
                            <a:schemeClr val="tx1"/>
                          </a:solidFill>
                        </a:rPr>
                        <a:t>Savings Plan</a:t>
                      </a:r>
                    </a:p>
                  </a:txBody>
                  <a:tcP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370840">
                <a:tc>
                  <a:txBody>
                    <a:bodyPr/>
                    <a:lstStyle/>
                    <a:p>
                      <a:pPr lvl="0" algn="l"/>
                      <a:r>
                        <a:rPr lang="en-US" sz="1800" b="1" kern="1200" dirty="0">
                          <a:solidFill>
                            <a:schemeClr val="tx2"/>
                          </a:solidFill>
                          <a:effectLst/>
                          <a:latin typeface="+mn-lt"/>
                          <a:ea typeface="+mn-ea"/>
                          <a:cs typeface="+mn-cs"/>
                        </a:rPr>
                        <a:t>Prescription drugs</a:t>
                      </a:r>
                      <a:r>
                        <a:rPr lang="en-US" sz="1800" b="1" kern="1200" baseline="30000" dirty="0">
                          <a:solidFill>
                            <a:schemeClr val="tx2"/>
                          </a:solidFill>
                          <a:effectLst/>
                          <a:latin typeface="+mn-lt"/>
                          <a:ea typeface="+mn-ea"/>
                          <a:cs typeface="+mn-cs"/>
                        </a:rPr>
                        <a:t>1</a:t>
                      </a:r>
                      <a:endParaRPr lang="en-US" sz="1800" b="1" strike="sngStrike" kern="1200" baseline="300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i="1" dirty="0">
                          <a:solidFill>
                            <a:schemeClr val="tx2"/>
                          </a:solidFill>
                        </a:rPr>
                        <a:t>30-day supply/90-day supply at network pharmacy.</a:t>
                      </a:r>
                    </a:p>
                  </a:txBody>
                  <a:tcPr anchor="ctr">
                    <a:lnB w="19050" cap="flat" cmpd="sng" algn="ctr">
                      <a:noFill/>
                      <a:prstDash val="sysDot"/>
                      <a:round/>
                      <a:headEnd type="none" w="med" len="med"/>
                      <a:tailEnd type="none" w="med" len="med"/>
                    </a:lnB>
                  </a:tcPr>
                </a:tc>
                <a:tc>
                  <a:txBody>
                    <a:bodyPr/>
                    <a:lstStyle/>
                    <a:p>
                      <a:pPr marL="0" lvl="0" indent="0">
                        <a:buFont typeface="Arial" panose="020B0604020202020204" pitchFamily="34" charset="0"/>
                        <a:buNone/>
                      </a:pPr>
                      <a:r>
                        <a:rPr lang="en-US" sz="1800" kern="1200" dirty="0">
                          <a:solidFill>
                            <a:schemeClr val="tx2"/>
                          </a:solidFill>
                          <a:effectLst/>
                          <a:latin typeface="+mn-lt"/>
                          <a:ea typeface="+mn-ea"/>
                          <a:cs typeface="+mn-cs"/>
                        </a:rPr>
                        <a:t>Tier 1 (generic): </a:t>
                      </a:r>
                      <a:r>
                        <a:rPr lang="en-US" sz="1800" b="1" kern="1200" dirty="0">
                          <a:solidFill>
                            <a:schemeClr val="tx2"/>
                          </a:solidFill>
                          <a:effectLst/>
                          <a:latin typeface="+mn-lt"/>
                          <a:ea typeface="+mn-ea"/>
                          <a:cs typeface="+mn-cs"/>
                        </a:rPr>
                        <a:t>$13/$32</a:t>
                      </a:r>
                      <a:endParaRPr lang="en-US" sz="1800" kern="1200" dirty="0">
                        <a:solidFill>
                          <a:schemeClr val="tx2"/>
                        </a:solidFill>
                        <a:effectLst/>
                        <a:latin typeface="+mn-lt"/>
                        <a:ea typeface="+mn-ea"/>
                        <a:cs typeface="+mn-cs"/>
                      </a:endParaRPr>
                    </a:p>
                    <a:p>
                      <a:pPr marL="0" lvl="0" indent="0">
                        <a:buFont typeface="Arial" panose="020B0604020202020204" pitchFamily="34" charset="0"/>
                        <a:buNone/>
                      </a:pPr>
                      <a:endParaRPr lang="en-US" sz="1800" kern="1200" dirty="0">
                        <a:solidFill>
                          <a:schemeClr val="tx2"/>
                        </a:solidFill>
                        <a:effectLst/>
                        <a:latin typeface="+mn-lt"/>
                        <a:ea typeface="+mn-ea"/>
                        <a:cs typeface="+mn-cs"/>
                      </a:endParaRPr>
                    </a:p>
                    <a:p>
                      <a:pPr marL="0" lvl="0" indent="0">
                        <a:buFont typeface="Arial" panose="020B0604020202020204" pitchFamily="34" charset="0"/>
                        <a:buNone/>
                      </a:pPr>
                      <a:r>
                        <a:rPr lang="en-US" sz="1800" kern="1200" dirty="0">
                          <a:solidFill>
                            <a:schemeClr val="tx2"/>
                          </a:solidFill>
                          <a:effectLst/>
                          <a:latin typeface="+mn-lt"/>
                          <a:ea typeface="+mn-ea"/>
                          <a:cs typeface="+mn-cs"/>
                        </a:rPr>
                        <a:t>Tier 2 (preferred brand): </a:t>
                      </a:r>
                      <a:r>
                        <a:rPr lang="en-US" sz="1800" b="1" kern="1200" dirty="0">
                          <a:solidFill>
                            <a:schemeClr val="tx2"/>
                          </a:solidFill>
                          <a:effectLst/>
                          <a:latin typeface="+mn-lt"/>
                          <a:ea typeface="+mn-ea"/>
                          <a:cs typeface="+mn-cs"/>
                        </a:rPr>
                        <a:t>$46/$115</a:t>
                      </a:r>
                      <a:endParaRPr lang="en-US" sz="1800" kern="1200" dirty="0">
                        <a:solidFill>
                          <a:schemeClr val="tx2"/>
                        </a:solidFill>
                        <a:effectLst/>
                        <a:latin typeface="+mn-lt"/>
                        <a:ea typeface="+mn-ea"/>
                        <a:cs typeface="+mn-cs"/>
                      </a:endParaRPr>
                    </a:p>
                    <a:p>
                      <a:pPr marL="0" lvl="0" indent="0">
                        <a:buFont typeface="Arial" panose="020B0604020202020204" pitchFamily="34" charset="0"/>
                        <a:buNone/>
                      </a:pPr>
                      <a:endParaRPr lang="en-US" sz="1800" kern="1200" dirty="0">
                        <a:solidFill>
                          <a:schemeClr val="tx2"/>
                        </a:solidFill>
                        <a:effectLst/>
                        <a:latin typeface="+mn-lt"/>
                        <a:ea typeface="+mn-ea"/>
                        <a:cs typeface="+mn-cs"/>
                      </a:endParaRPr>
                    </a:p>
                    <a:p>
                      <a:pPr marL="0" lvl="0" indent="0">
                        <a:buFont typeface="Arial" panose="020B0604020202020204" pitchFamily="34" charset="0"/>
                        <a:buNone/>
                      </a:pPr>
                      <a:r>
                        <a:rPr lang="en-US" sz="1800" kern="1200" dirty="0">
                          <a:solidFill>
                            <a:schemeClr val="tx2"/>
                          </a:solidFill>
                          <a:effectLst/>
                          <a:latin typeface="+mn-lt"/>
                          <a:ea typeface="+mn-ea"/>
                          <a:cs typeface="+mn-cs"/>
                        </a:rPr>
                        <a:t>Tier 3 (non-preferred brand): </a:t>
                      </a:r>
                      <a:r>
                        <a:rPr lang="en-US" sz="1800" b="1" kern="1200" dirty="0">
                          <a:solidFill>
                            <a:schemeClr val="tx2"/>
                          </a:solidFill>
                          <a:effectLst/>
                          <a:latin typeface="+mn-lt"/>
                          <a:ea typeface="+mn-ea"/>
                          <a:cs typeface="+mn-cs"/>
                        </a:rPr>
                        <a:t>$77/$192</a:t>
                      </a:r>
                      <a:endParaRPr lang="en-US" sz="1800" kern="1200" dirty="0">
                        <a:solidFill>
                          <a:schemeClr val="tx2"/>
                        </a:solidFill>
                        <a:effectLst/>
                        <a:latin typeface="+mn-lt"/>
                        <a:ea typeface="+mn-ea"/>
                        <a:cs typeface="+mn-cs"/>
                      </a:endParaRPr>
                    </a:p>
                    <a:p>
                      <a:r>
                        <a:rPr lang="en-US" sz="1800" kern="1200" dirty="0">
                          <a:solidFill>
                            <a:schemeClr val="tx2"/>
                          </a:solidFill>
                          <a:effectLst/>
                          <a:latin typeface="+mn-lt"/>
                          <a:ea typeface="+mn-ea"/>
                          <a:cs typeface="+mn-cs"/>
                        </a:rPr>
                        <a:t> </a:t>
                      </a:r>
                    </a:p>
                    <a:p>
                      <a:r>
                        <a:rPr lang="en-US" sz="1800" kern="1200" dirty="0">
                          <a:solidFill>
                            <a:schemeClr val="tx2"/>
                          </a:solidFill>
                          <a:effectLst/>
                          <a:latin typeface="+mn-lt"/>
                          <a:ea typeface="+mn-ea"/>
                          <a:cs typeface="+mn-cs"/>
                        </a:rPr>
                        <a:t>You pay up to </a:t>
                      </a:r>
                      <a:r>
                        <a:rPr lang="en-US" sz="1800" b="1" kern="1200" dirty="0">
                          <a:solidFill>
                            <a:schemeClr val="tx2"/>
                          </a:solidFill>
                          <a:effectLst/>
                          <a:latin typeface="+mn-lt"/>
                          <a:ea typeface="+mn-ea"/>
                          <a:cs typeface="+mn-cs"/>
                        </a:rPr>
                        <a:t>$3,000 </a:t>
                      </a:r>
                      <a:r>
                        <a:rPr lang="en-US" sz="1800" kern="1200" dirty="0">
                          <a:solidFill>
                            <a:schemeClr val="tx2"/>
                          </a:solidFill>
                          <a:effectLst/>
                          <a:latin typeface="+mn-lt"/>
                          <a:ea typeface="+mn-ea"/>
                          <a:cs typeface="+mn-cs"/>
                        </a:rPr>
                        <a:t>in prescription drug copayments. Then, you pay nothing.</a:t>
                      </a:r>
                      <a:endParaRPr lang="en-US" sz="1800" dirty="0">
                        <a:solidFill>
                          <a:schemeClr val="tx2"/>
                        </a:solidFill>
                        <a:latin typeface="+mn-lt"/>
                      </a:endParaRPr>
                    </a:p>
                  </a:txBody>
                  <a:tcPr anchor="ctr">
                    <a:lnT w="28575" cap="flat" cmpd="sng" algn="ctr">
                      <a:solidFill>
                        <a:srgbClr val="A0B810"/>
                      </a:solidFill>
                      <a:prstDash val="solid"/>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You pay the </a:t>
                      </a:r>
                      <a:r>
                        <a:rPr lang="en-US" sz="1800" b="1" dirty="0">
                          <a:solidFill>
                            <a:schemeClr val="tx2"/>
                          </a:solidFill>
                        </a:rPr>
                        <a:t>full allowed amount </a:t>
                      </a:r>
                      <a:r>
                        <a:rPr lang="en-US" sz="1800" b="0" dirty="0">
                          <a:solidFill>
                            <a:schemeClr val="tx2"/>
                          </a:solidFill>
                        </a:rPr>
                        <a:t>until you meet your deductible. Then, you pay your coinsurance. Drug costs are applied to your coinsurance maximum. When you reach the maximum, you pay nothing.</a:t>
                      </a:r>
                    </a:p>
                  </a:txBody>
                  <a:tcPr anchor="ctr">
                    <a:lnT w="28575" cap="flat" cmpd="sng" algn="ctr">
                      <a:solidFill>
                        <a:srgbClr val="A0B810"/>
                      </a:solidFill>
                      <a:prstDash val="solid"/>
                      <a:round/>
                      <a:headEnd type="none" w="med" len="med"/>
                      <a:tailEnd type="none" w="med" len="med"/>
                    </a:lnT>
                    <a:lnB w="19050" cap="flat" cmpd="sng" algn="ctr">
                      <a:noFill/>
                      <a:prstDash val="sysDot"/>
                      <a:round/>
                      <a:headEnd type="none" w="med" len="med"/>
                      <a:tailEnd type="none" w="med" len="med"/>
                    </a:lnB>
                  </a:tcPr>
                </a:tc>
                <a:extLst>
                  <a:ext uri="{0D108BD9-81ED-4DB2-BD59-A6C34878D82A}">
                    <a16:rowId xmlns:a16="http://schemas.microsoft.com/office/drawing/2014/main" val="3680017977"/>
                  </a:ext>
                </a:extLst>
              </a:tr>
            </a:tbl>
          </a:graphicData>
        </a:graphic>
      </p:graphicFrame>
      <p:sp>
        <p:nvSpPr>
          <p:cNvPr id="7" name="Rectangle 6">
            <a:extLst>
              <a:ext uri="{FF2B5EF4-FFF2-40B4-BE49-F238E27FC236}">
                <a16:creationId xmlns:a16="http://schemas.microsoft.com/office/drawing/2014/main" id="{4D6AA609-DA26-4A8E-BA66-D3D38B4DEB56}"/>
              </a:ext>
            </a:extLst>
          </p:cNvPr>
          <p:cNvSpPr/>
          <p:nvPr>
            <p:custDataLst>
              <p:tags r:id="rId3"/>
            </p:custDataLst>
          </p:nvPr>
        </p:nvSpPr>
        <p:spPr>
          <a:xfrm>
            <a:off x="457197" y="5998925"/>
            <a:ext cx="8229599" cy="246221"/>
          </a:xfrm>
          <a:prstGeom prst="rect">
            <a:avLst/>
          </a:prstGeom>
        </p:spPr>
        <p:txBody>
          <a:bodyPr wrap="square">
            <a:spAutoFit/>
          </a:bodyPr>
          <a:lstStyle/>
          <a:p>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1</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Prescription drugs are not covered at out-of-network pharmacies. Specialty medications are limited to a 30-day supply per fill.</a:t>
            </a:r>
          </a:p>
        </p:txBody>
      </p:sp>
    </p:spTree>
    <p:extLst>
      <p:ext uri="{BB962C8B-B14F-4D97-AF65-F5344CB8AC3E}">
        <p14:creationId xmlns:p14="http://schemas.microsoft.com/office/powerpoint/2010/main" val="2540956514"/>
      </p:ext>
    </p:extLst>
  </p:cSld>
  <p:clrMapOvr>
    <a:masterClrMapping/>
  </p:clrMapOvr>
  <mc:AlternateContent xmlns:mc="http://schemas.openxmlformats.org/markup-compatibility/2006" xmlns:p14="http://schemas.microsoft.com/office/powerpoint/2010/main">
    <mc:Choice Requires="p14">
      <p:transition spd="slow" p14:dur="2000" advTm="71731"/>
    </mc:Choice>
    <mc:Fallback xmlns="">
      <p:transition spd="slow" advTm="7173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TRICARE Supplement Plan</a:t>
            </a:r>
          </a:p>
        </p:txBody>
      </p:sp>
      <p:sp>
        <p:nvSpPr>
          <p:cNvPr id="3" name="Content Placeholder 2"/>
          <p:cNvSpPr>
            <a:spLocks noGrp="1"/>
          </p:cNvSpPr>
          <p:nvPr>
            <p:ph idx="1"/>
            <p:custDataLst>
              <p:tags r:id="rId2"/>
            </p:custDataLst>
          </p:nvPr>
        </p:nvSpPr>
        <p:spPr/>
        <p:txBody>
          <a:bodyPr/>
          <a:lstStyle/>
          <a:p>
            <a:pPr lvl="0"/>
            <a:r>
              <a:rPr lang="en-US" dirty="0"/>
              <a:t>Administered by </a:t>
            </a:r>
            <a:r>
              <a:rPr lang="en-US" dirty="0">
                <a:hlinkClick r:id="rId5"/>
              </a:rPr>
              <a:t>Selman &amp; Company</a:t>
            </a:r>
            <a:r>
              <a:rPr lang="en-US" dirty="0"/>
              <a:t>.</a:t>
            </a:r>
          </a:p>
          <a:p>
            <a:pPr lvl="0"/>
            <a:r>
              <a:rPr lang="en-US" dirty="0"/>
              <a:t>Provides secondary coverage to TRICARE.</a:t>
            </a:r>
          </a:p>
          <a:p>
            <a:pPr lvl="1"/>
            <a:r>
              <a:rPr lang="en-US" dirty="0"/>
              <a:t>Must be enrolled in TRICARE. </a:t>
            </a:r>
          </a:p>
          <a:p>
            <a:pPr lvl="0"/>
            <a:r>
              <a:rPr lang="en-US" dirty="0"/>
              <a:t>No deductibles, coinsurance or out-of-pocket expenses for covered services.</a:t>
            </a:r>
          </a:p>
          <a:p>
            <a:pPr lvl="0"/>
            <a:r>
              <a:rPr lang="en-US" dirty="0"/>
              <a:t>PEBA does not confirm eligibility.</a:t>
            </a:r>
          </a:p>
          <a:p>
            <a:pPr lvl="1"/>
            <a:r>
              <a:rPr lang="en-US" dirty="0"/>
              <a:t>Eligible individuals must register with </a:t>
            </a:r>
            <a:r>
              <a:rPr lang="en-US" dirty="0">
                <a:hlinkClick r:id="rId6"/>
              </a:rPr>
              <a:t>Defense Enrollment Eligibility Reporting System</a:t>
            </a:r>
            <a:r>
              <a:rPr lang="en-US" dirty="0"/>
              <a:t> (DEERS). </a:t>
            </a:r>
          </a:p>
          <a:p>
            <a:pPr lvl="1"/>
            <a:r>
              <a:rPr lang="en-US" dirty="0"/>
              <a:t>Must not be eligible for Medicare.</a:t>
            </a:r>
          </a:p>
          <a:p>
            <a:pPr lvl="1"/>
            <a:r>
              <a:rPr lang="en-US" dirty="0"/>
              <a:t>Must drop State Health Plan coverage to enroll.</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4103844720"/>
      </p:ext>
    </p:extLst>
  </p:cSld>
  <p:clrMapOvr>
    <a:masterClrMapping/>
  </p:clrMapOvr>
  <mc:AlternateContent xmlns:mc="http://schemas.openxmlformats.org/markup-compatibility/2006" xmlns:p14="http://schemas.microsoft.com/office/powerpoint/2010/main">
    <mc:Choice Requires="p14">
      <p:transition spd="slow" p14:dur="2000" advTm="46684"/>
    </mc:Choice>
    <mc:Fallback xmlns="">
      <p:transition spd="slow" advTm="4668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Monthly premiums</a:t>
            </a:r>
          </a:p>
        </p:txBody>
      </p:sp>
      <p:graphicFrame>
        <p:nvGraphicFramePr>
          <p:cNvPr id="48" name="Table 8">
            <a:extLst>
              <a:ext uri="{FF2B5EF4-FFF2-40B4-BE49-F238E27FC236}">
                <a16:creationId xmlns:a16="http://schemas.microsoft.com/office/drawing/2014/main" id="{9B532348-833C-4217-9026-3EEB4FC07F81}"/>
              </a:ext>
            </a:extLst>
          </p:cNvPr>
          <p:cNvGraphicFramePr>
            <a:graphicFrameLocks noGrp="1"/>
          </p:cNvGraphicFramePr>
          <p:nvPr>
            <p:ph idx="1"/>
            <p:extLst>
              <p:ext uri="{D42A27DB-BD31-4B8C-83A1-F6EECF244321}">
                <p14:modId xmlns:p14="http://schemas.microsoft.com/office/powerpoint/2010/main" val="4260640987"/>
              </p:ext>
            </p:extLst>
          </p:nvPr>
        </p:nvGraphicFramePr>
        <p:xfrm>
          <a:off x="457200" y="1262063"/>
          <a:ext cx="7718234" cy="2286000"/>
        </p:xfrm>
        <a:graphic>
          <a:graphicData uri="http://schemas.openxmlformats.org/drawingml/2006/table">
            <a:tbl>
              <a:tblPr firstRow="1" bandRow="1">
                <a:tableStyleId>{2D5ABB26-0587-4C30-8999-92F81FD0307C}</a:tableStyleId>
              </a:tblPr>
              <a:tblGrid>
                <a:gridCol w="2011680">
                  <a:extLst>
                    <a:ext uri="{9D8B030D-6E8A-4147-A177-3AD203B41FA5}">
                      <a16:colId xmlns:a16="http://schemas.microsoft.com/office/drawing/2014/main" val="1008908948"/>
                    </a:ext>
                  </a:extLst>
                </a:gridCol>
                <a:gridCol w="1737360">
                  <a:extLst>
                    <a:ext uri="{9D8B030D-6E8A-4147-A177-3AD203B41FA5}">
                      <a16:colId xmlns:a16="http://schemas.microsoft.com/office/drawing/2014/main" val="4150371806"/>
                    </a:ext>
                  </a:extLst>
                </a:gridCol>
                <a:gridCol w="1737360">
                  <a:extLst>
                    <a:ext uri="{9D8B030D-6E8A-4147-A177-3AD203B41FA5}">
                      <a16:colId xmlns:a16="http://schemas.microsoft.com/office/drawing/2014/main" val="2100755374"/>
                    </a:ext>
                  </a:extLst>
                </a:gridCol>
                <a:gridCol w="2231834">
                  <a:extLst>
                    <a:ext uri="{9D8B030D-6E8A-4147-A177-3AD203B41FA5}">
                      <a16:colId xmlns:a16="http://schemas.microsoft.com/office/drawing/2014/main" val="1478665342"/>
                    </a:ext>
                  </a:extLst>
                </a:gridCol>
              </a:tblGrid>
              <a:tr h="457200">
                <a:tc>
                  <a:txBody>
                    <a:bodyPr/>
                    <a:lstStyle/>
                    <a:p>
                      <a:pPr algn="l"/>
                      <a:endParaRPr lang="en-US" dirty="0"/>
                    </a:p>
                  </a:txBody>
                  <a:tcPr anchor="ctr"/>
                </a:tc>
                <a:tc>
                  <a:txBody>
                    <a:bodyPr/>
                    <a:lstStyle/>
                    <a:p>
                      <a:pPr algn="ctr"/>
                      <a:r>
                        <a:rPr lang="en-US" b="1" dirty="0">
                          <a:solidFill>
                            <a:schemeClr val="tx1"/>
                          </a:solidFill>
                        </a:rPr>
                        <a:t>Standard Plan</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Savings Plan</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TRICARE Supplement</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57200">
                <a:tc>
                  <a:txBody>
                    <a:bodyPr/>
                    <a:lstStyle/>
                    <a:p>
                      <a:pPr lvl="0" algn="l"/>
                      <a:r>
                        <a:rPr lang="en-US" sz="1800" b="1" i="0" kern="1200" dirty="0">
                          <a:solidFill>
                            <a:schemeClr val="tx2"/>
                          </a:solidFill>
                          <a:effectLst/>
                          <a:latin typeface="+mn-lt"/>
                          <a:ea typeface="+mn-ea"/>
                          <a:cs typeface="+mn-cs"/>
                        </a:rPr>
                        <a:t>Employee</a:t>
                      </a:r>
                    </a:p>
                  </a:txBody>
                  <a:tcPr anchor="ctr">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$97.68</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$9.70</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$62.50</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57200">
                <a:tc>
                  <a:txBody>
                    <a:bodyPr/>
                    <a:lstStyle/>
                    <a:p>
                      <a:pPr lvl="0" algn="l"/>
                      <a:r>
                        <a:rPr lang="en-US" sz="1800" b="1" i="0" kern="1200" dirty="0">
                          <a:solidFill>
                            <a:schemeClr val="tx2"/>
                          </a:solidFill>
                          <a:effectLst/>
                          <a:latin typeface="+mn-lt"/>
                          <a:ea typeface="+mn-ea"/>
                          <a:cs typeface="+mn-cs"/>
                        </a:rPr>
                        <a:t>Employee/spouse</a:t>
                      </a:r>
                      <a:endParaRPr lang="en-US" sz="1800" b="1" i="0" kern="1200" baseline="30000" dirty="0">
                        <a:solidFill>
                          <a:schemeClr val="tx2"/>
                        </a:solidFill>
                        <a:effectLst/>
                        <a:latin typeface="+mn-lt"/>
                        <a:ea typeface="+mn-ea"/>
                        <a:cs typeface="+mn-cs"/>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$253.36</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$77.40</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$121.50</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2"/>
                          </a:solidFill>
                          <a:effectLst/>
                          <a:latin typeface="+mn-lt"/>
                          <a:ea typeface="+mn-ea"/>
                          <a:cs typeface="+mn-cs"/>
                        </a:rPr>
                        <a:t>Employee/children</a:t>
                      </a:r>
                      <a:endParaRPr lang="en-US" sz="1800" b="1" i="0"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$143.86</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$20.48</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$121.50</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75501773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chemeClr val="tx2"/>
                          </a:solidFill>
                          <a:latin typeface="+mn-lt"/>
                        </a:rPr>
                        <a:t>Full family</a:t>
                      </a:r>
                    </a:p>
                  </a:txBody>
                  <a:tcPr anchor="ctr">
                    <a:lnT w="19050" cap="flat" cmpd="sng" algn="ctr">
                      <a:solidFill>
                        <a:schemeClr val="accent1"/>
                      </a:solidFill>
                      <a:prstDash val="sysDot"/>
                      <a:round/>
                      <a:headEnd type="none" w="med" len="med"/>
                      <a:tailEnd type="none" w="med" len="med"/>
                    </a:lnT>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$306.56</a:t>
                      </a:r>
                    </a:p>
                  </a:txBody>
                  <a:tcPr anchor="ctr">
                    <a:lnT w="19050" cap="flat" cmpd="sng" algn="ctr">
                      <a:solidFill>
                        <a:schemeClr val="accent1"/>
                      </a:solidFill>
                      <a:prstDash val="sysDot"/>
                      <a:round/>
                      <a:headEnd type="none" w="med" len="med"/>
                      <a:tailEnd type="none" w="med" len="med"/>
                    </a:lnT>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$113.00</a:t>
                      </a:r>
                    </a:p>
                  </a:txBody>
                  <a:tcPr anchor="ctr">
                    <a:lnT w="19050" cap="flat" cmpd="sng" algn="ctr">
                      <a:solidFill>
                        <a:schemeClr val="accent1"/>
                      </a:solidFill>
                      <a:prstDash val="sysDot"/>
                      <a:round/>
                      <a:headEnd type="none" w="med" len="med"/>
                      <a:tailEnd type="none" w="med" len="med"/>
                    </a:lnT>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$162.50</a:t>
                      </a:r>
                    </a:p>
                  </a:txBody>
                  <a:tcPr anchor="ctr">
                    <a:lnT w="19050" cap="flat" cmpd="sng" algn="ctr">
                      <a:solidFill>
                        <a:schemeClr val="accent1"/>
                      </a:solidFill>
                      <a:prstDash val="sysDot"/>
                      <a:round/>
                      <a:headEnd type="none" w="med" len="med"/>
                      <a:tailEnd type="none" w="med" len="med"/>
                    </a:lnT>
                  </a:tcPr>
                </a:tc>
                <a:extLst>
                  <a:ext uri="{0D108BD9-81ED-4DB2-BD59-A6C34878D82A}">
                    <a16:rowId xmlns:a16="http://schemas.microsoft.com/office/drawing/2014/main" val="2204309"/>
                  </a:ext>
                </a:extLst>
              </a:tr>
            </a:tbl>
          </a:graphicData>
        </a:graphic>
      </p:graphicFrame>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9</a:t>
            </a:fld>
            <a:endParaRPr lang="en-US" dirty="0"/>
          </a:p>
        </p:txBody>
      </p:sp>
      <p:sp>
        <p:nvSpPr>
          <p:cNvPr id="36" name="TextBox 35">
            <a:extLst>
              <a:ext uri="{FF2B5EF4-FFF2-40B4-BE49-F238E27FC236}">
                <a16:creationId xmlns:a16="http://schemas.microsoft.com/office/drawing/2014/main" id="{61232F6A-8403-4303-8B13-0FDE4A4E9F9A}"/>
              </a:ext>
            </a:extLst>
          </p:cNvPr>
          <p:cNvSpPr txBox="1"/>
          <p:nvPr/>
        </p:nvSpPr>
        <p:spPr>
          <a:xfrm>
            <a:off x="457198" y="3776854"/>
            <a:ext cx="8229599" cy="369332"/>
          </a:xfrm>
          <a:prstGeom prst="rect">
            <a:avLst/>
          </a:prstGeom>
          <a:noFill/>
        </p:spPr>
        <p:txBody>
          <a:bodyPr wrap="square">
            <a:spAutoFit/>
          </a:bodyPr>
          <a:lstStyle/>
          <a:p>
            <a:r>
              <a:rPr lang="en-US" dirty="0">
                <a:solidFill>
                  <a:schemeClr val="tx2"/>
                </a:solidFill>
                <a:latin typeface="Calibri" panose="020F0502020204030204" pitchFamily="34" charset="0"/>
                <a:ea typeface="Calibri" panose="020F0502020204030204" pitchFamily="34" charset="0"/>
                <a:cs typeface="Times New Roman" panose="02020603050405020304" pitchFamily="18" charset="0"/>
              </a:rPr>
              <a:t>If you work for an optional employer, verify your rates with your benefits office.</a:t>
            </a:r>
            <a:endParaRPr lang="en-US" dirty="0">
              <a:solidFill>
                <a:schemeClr val="tx2"/>
              </a:solidFill>
            </a:endParaRPr>
          </a:p>
        </p:txBody>
      </p:sp>
    </p:spTree>
    <p:extLst>
      <p:ext uri="{BB962C8B-B14F-4D97-AF65-F5344CB8AC3E}">
        <p14:creationId xmlns:p14="http://schemas.microsoft.com/office/powerpoint/2010/main" val="1778003445"/>
      </p:ext>
    </p:extLst>
  </p:cSld>
  <p:clrMapOvr>
    <a:masterClrMapping/>
  </p:clrMapOvr>
  <mc:AlternateContent xmlns:mc="http://schemas.openxmlformats.org/markup-compatibility/2006" xmlns:p14="http://schemas.microsoft.com/office/powerpoint/2010/main">
    <mc:Choice Requires="p14">
      <p:transition spd="slow" p14:dur="2000" advTm="26788"/>
    </mc:Choice>
    <mc:Fallback xmlns="">
      <p:transition spd="slow" advTm="26788"/>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8AB15CCC-5019-4C5A-9ACA-776B6241278F}&quot;/&gt;&lt;isInvalidForFieldText val=&quot;0&quot;/&gt;&lt;Image&gt;&lt;filename val=&quot;C:\Users\rscald\AppData\Local\Temp\CP16132381501937Session\CPTrustFolder16132381501953\PPTImport16132381587437\data\asimages\{8AB15CCC-5019-4C5A-9ACA-776B6241278F}_9.png&quot;/&gt;&lt;left val=&quot;864&quot;/&gt;&lt;top val=&quot;670&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41&quot;/&gt;&lt;lineCharCount val=&quot;26&quot;/&gt;&lt;/TableIndex&gt;&lt;/ShapeTextInfo&gt;"/>
  <p:tag name="HTML_SHAPEINFO" val="&lt;ThreeDShapeInfo&gt;&lt;uuid val=&quot;{BF250057-6A68-4212-84DA-BA52FDB21745}&quot;/&gt;&lt;isInvalidForFieldText val=&quot;0&quot;/&gt;&lt;Image&gt;&lt;filename val=&quot;C:\Users\rscald\AppData\Local\Temp\CP16132381501937Session\CPTrustFolder16132381501953\PPTImport16132381587437\data\asimages\{BF250057-6A68-4212-84DA-BA52FDB21745}_10.png&quot;/&gt;&lt;left val=&quot;47&quot;/&gt;&lt;top val=&quot;675&quot;/&gt;&lt;width val=&quot;818&quot;/&gt;&lt;height val=&quot;4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41&quot;/&gt;&lt;lineCharCount val=&quot;26&quot;/&gt;&lt;/TableIndex&gt;&lt;/ShapeTextInfo&gt;"/>
  <p:tag name="HTML_SHAPEINFO" val="&lt;ThreeDShapeInfo&gt;&lt;uuid val=&quot;{BF250057-6A68-4212-84DA-BA52FDB21745}&quot;/&gt;&lt;isInvalidForFieldText val=&quot;0&quot;/&gt;&lt;Image&gt;&lt;filename val=&quot;C:\Users\rscald\AppData\Local\Temp\CP16132381501937Session\CPTrustFolder16132381501953\PPTImport16132381587437\data\asimages\{BF250057-6A68-4212-84DA-BA52FDB21745}_10.png&quot;/&gt;&lt;left val=&quot;47&quot;/&gt;&lt;top val=&quot;675&quot;/&gt;&lt;width val=&quot;818&quot;/&gt;&lt;height val=&quot;4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41&quot;/&gt;&lt;lineCharCount val=&quot;26&quot;/&gt;&lt;/TableIndex&gt;&lt;/ShapeTextInfo&gt;"/>
  <p:tag name="HTML_SHAPEINFO" val="&lt;ThreeDShapeInfo&gt;&lt;uuid val=&quot;{BF250057-6A68-4212-84DA-BA52FDB21745}&quot;/&gt;&lt;isInvalidForFieldText val=&quot;0&quot;/&gt;&lt;Image&gt;&lt;filename val=&quot;C:\Users\rscald\AppData\Local\Temp\CP16132381501937Session\CPTrustFolder16132381501953\PPTImport16132381587437\data\asimages\{BF250057-6A68-4212-84DA-BA52FDB21745}_10.png&quot;/&gt;&lt;left val=&quot;47&quot;/&gt;&lt;top val=&quot;675&quot;/&gt;&lt;width val=&quot;818&quot;/&gt;&lt;height val=&quot;4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932EF81B-8C33-45B3-AADA-5075FB436406}&quot;/&gt;&lt;isInvalidForFieldText val=&quot;0&quot;/&gt;&lt;Image&gt;&lt;filename val=&quot;C:\Users\rscald\AppData\Local\Temp\CP16132381501937Session\CPTrustFolder16132381501953\PPTImport16132381587437\data\asimages\{932EF81B-8C33-45B3-AADA-5075FB436406}_15.png&quot;/&gt;&lt;left val=&quot;24&quot;/&gt;&lt;top val=&quot;35&quot;/&gt;&lt;width val=&quot;743&quot;/&gt;&lt;height val=&quot;160&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4&quot;/&gt;&lt;lineCharCount val=&quot;40&quot;/&gt;&lt;lineCharCount val=&quot;45&quot;/&gt;&lt;lineCharCount val=&quot;31&quot;/&gt;&lt;lineCharCount val=&quot;35&quot;/&gt;&lt;lineCharCount val=&quot;59&quot;/&gt;&lt;lineCharCount val=&quot;39&quot;/&gt;&lt;lineCharCount val=&quot;35&quot;/&gt;&lt;lineCharCount val=&quot;48&quot;/&gt;&lt;/TableIndex&gt;&lt;/ShapeTextInfo&gt;"/>
  <p:tag name="HTML_SHAPEINFO" val="&lt;ThreeDShapeInfo&gt;&lt;uuid val=&quot;{05EF4507-4D7A-49B2-AAD8-957C9583A921}&quot;/&gt;&lt;isInvalidForFieldText val=&quot;0&quot;/&gt;&lt;Image&gt;&lt;filename val=&quot;C:\Users\rscald\AppData\Local\Temp\CP16132381501937Session\CPTrustFolder16132381501953\PPTImport16132381587437\data\asimages\{05EF4507-4D7A-49B2-AAD8-957C9583A921}_15.png&quot;/&gt;&lt;left val=&quot;36&quot;/&gt;&lt;top val=&quot;192&quot;/&gt;&lt;width val=&quot;876&quot;/&gt;&lt;height val=&quot;444&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1A75B409-9C4B-4AD8-B60E-3125C5D8E5B3}&quot;/&gt;&lt;isInvalidForFieldText val=&quot;0&quot;/&gt;&lt;Image&gt;&lt;filename val=&quot;C:\Users\rscald\AppData\Local\Temp\CP16132381501937Session\CPTrustFolder16132381501953\PPTImport16132381587437\data\asimages\{1A75B409-9C4B-4AD8-B60E-3125C5D8E5B3}_15.png&quot;/&gt;&lt;left val=&quot;864&quot;/&gt;&lt;top val=&quot;670&quot;/&gt;&lt;width val=&quot;47&quot;/&gt;&lt;height val=&quot;3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23F0D281-679E-4B55-9F04-E6D0FB456E9B}&quot;/&gt;&lt;isInvalidForFieldText val=&quot;0&quot;/&gt;&lt;Image&gt;&lt;filename val=&quot;C:\Users\rscald\AppData\Local\Temp\CP16132381501937Session\CPTrustFolder16132381501953\PPTImport16132381587437\data\asimages\{23F0D281-679E-4B55-9F04-E6D0FB456E9B}_17.png&quot;/&gt;&lt;left val=&quot;24&quot;/&gt;&lt;top val=&quot;35&quot;/&gt;&lt;width val=&quot;743&quot;/&gt;&lt;height val=&quot;160&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7&quot;/&gt;&lt;lineCharCount val=&quot;44&quot;/&gt;&lt;lineCharCount val=&quot;44&quot;/&gt;&lt;lineCharCount val=&quot;41&quot;/&gt;&lt;lineCharCount val=&quot;59&quot;/&gt;&lt;lineCharCount val=&quot;21&quot;/&gt;&lt;lineCharCount val=&quot;60&quot;/&gt;&lt;lineCharCount val=&quot;43&quot;/&gt;&lt;/TableIndex&gt;&lt;/ShapeTextInfo&gt;"/>
  <p:tag name="HTML_SHAPEINFO" val="&lt;ThreeDShapeInfo&gt;&lt;uuid val=&quot;{AFBDF63D-DC19-4F4C-A198-B0768FE8F9D7}&quot;/&gt;&lt;isInvalidForFieldText val=&quot;0&quot;/&gt;&lt;Image&gt;&lt;filename val=&quot;C:\Users\rscald\AppData\Local\Temp\CP16132381501937Session\CPTrustFolder16132381501953\PPTImport16132381587437\data\asimages\{AFBDF63D-DC19-4F4C-A198-B0768FE8F9D7}_17.png&quot;/&gt;&lt;left val=&quot;36&quot;/&gt;&lt;top val=&quot;192&quot;/&gt;&lt;width val=&quot;888&quot;/&gt;&lt;height val=&quot;444&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AB64400-0E3E-442E-B9A5-793C7C427A26}&quot;/&gt;&lt;isInvalidForFieldText val=&quot;0&quot;/&gt;&lt;Image&gt;&lt;filename val=&quot;C:\Users\rscald\AppData\Local\Temp\CP16132381501937Session\CPTrustFolder16132381501953\PPTImport16132381587437\data\asimages\{AAB64400-0E3E-442E-B9A5-793C7C427A26}_17.png&quot;/&gt;&lt;left val=&quot;864&quot;/&gt;&lt;top val=&quot;670&quot;/&gt;&lt;width val=&quot;47&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17&quot;/&gt;&lt;/TableIndex&gt;&lt;/ShapeTextInfo&gt;"/>
  <p:tag name="HTML_SHAPEINFO" val="&lt;ThreeDShapeInfo&gt;&lt;uuid val=&quot;{6A915556-CB8B-408B-A4BA-AC7AFBADBC6F}&quot;/&gt;&lt;isInvalidForFieldText val=&quot;0&quot;/&gt;&lt;Image&gt;&lt;filename val=&quot;C:\Users\rscald\AppData\Local\Temp\CP16132381501937Session\CPTrustFolder16132381501953\PPTImport16132381587437\data\asimages\{6A915556-CB8B-408B-A4BA-AC7AFBADBC6F}_8.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8&quot;/&gt;&lt;lineCharCount val=&quot;55&quot;/&gt;&lt;lineCharCount val=&quot;29&quot;/&gt;&lt;lineCharCount val=&quot;57&quot;/&gt;&lt;lineCharCount val=&quot;8&quot;/&gt;&lt;lineCharCount val=&quot;52&quot;/&gt;&lt;lineCharCount val=&quot;13&quot;/&gt;&lt;lineCharCount val=&quot;49&quot;/&gt;&lt;lineCharCount val=&quot;51&quot;/&gt;&lt;lineCharCount val=&quot;26&quot;/&gt;&lt;/TableIndex&gt;&lt;/ShapeTextInfo&gt;"/>
  <p:tag name="HTML_SHAPEINFO" val="&lt;ThreeDShapeInfo&gt;&lt;uuid val=&quot;{7399F6CF-DA11-4606-ADB4-35375ECB1F6F}&quot;/&gt;&lt;isInvalidForFieldText val=&quot;0&quot;/&gt;&lt;Image&gt;&lt;filename val=&quot;C:\Users\rscald\AppData\Local\Temp\CP16132381501937Session\CPTrustFolder16132381501953\PPTImport16132381587437\data\asimages\{7399F6CF-DA11-4606-ADB4-35375ECB1F6F}_8.png&quot;/&gt;&lt;left val=&quot;36&quot;/&gt;&lt;top val=&quot;192&quot;/&gt;&lt;width val=&quot;876&quot;/&gt;&lt;height val=&quot;460&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4C28516E-80F5-4D3A-B788-BE6DAECC9F5F}&quot;/&gt;&lt;isInvalidForFieldText val=&quot;0&quot;/&gt;&lt;Image&gt;&lt;filename val=&quot;C:\Users\rscald\AppData\Local\Temp\CP16132381501937Session\CPTrustFolder16132381501953\PPTImport16132381587437\data\asimages\{4C28516E-80F5-4D3A-B788-BE6DAECC9F5F}_8.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7&quot;/&gt;&lt;/TableIndex&gt;&lt;/ShapeTextInfo&gt;"/>
  <p:tag name="HTML_SHAPEINFO" val="&lt;ThreeDShapeInfo&gt;&lt;uuid val=&quot;{571D1816-29E0-4C34-86C2-4B4FE515F6A3}&quot;/&gt;&lt;isInvalidForFieldText val=&quot;0&quot;/&gt;&lt;Image&gt;&lt;filename val=&quot;C:\Users\rscald\AppData\Local\Temp\CP16132381501937Session\CPTrustFolder16132381501953\PPTImport16132381587437\data\asimages\{571D1816-29E0-4C34-86C2-4B4FE515F6A3}_9.png&quot;/&gt;&lt;left val=&quot;24&quot;/&gt;&lt;top val=&quot;24&quot;/&gt;&lt;width val=&quot;746&quot;/&gt;&lt;height val=&quot;17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0&quot;/&gt;&lt;lineCharCount val=&quot;48&quot;/&gt;&lt;lineCharCount val=&quot;53&quot;/&gt;&lt;lineCharCount val=&quot;47&quot;/&gt;&lt;lineCharCount val=&quot;60&quot;/&gt;&lt;lineCharCount val=&quot;52&quot;/&gt;&lt;lineCharCount val=&quot;18&quot;/&gt;&lt;lineCharCount val=&quot;52&quot;/&gt;&lt;lineCharCount val=&quot;37&quot;/&gt;&lt;/TableIndex&gt;&lt;/ShapeTextInfo&gt;"/>
  <p:tag name="HTML_SHAPEINFO" val="&lt;ThreeDShapeInfo&gt;&lt;uuid val=&quot;{7C67236A-823E-42F3-B83A-312BEB98CD1B}&quot;/&gt;&lt;isInvalidForFieldText val=&quot;0&quot;/&gt;&lt;Image&gt;&lt;filename val=&quot;C:\Users\rscald\AppData\Local\Temp\CP16132381501937Session\CPTrustFolder16132381501953\PPTImport16132381587437\data\asimages\{7C67236A-823E-42F3-B83A-312BEB98CD1B}_9.png&quot;/&gt;&lt;left val=&quot;36&quot;/&gt;&lt;top val=&quot;192&quot;/&gt;&lt;width val=&quot;881&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3913</TotalTime>
  <Words>1003</Words>
  <Application>Microsoft Office PowerPoint</Application>
  <PresentationFormat>On-screen Show (4:3)</PresentationFormat>
  <Paragraphs>117</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Century Gothic</vt:lpstr>
      <vt:lpstr>Times New Roman</vt:lpstr>
      <vt:lpstr>Tw Cen MT Condensed</vt:lpstr>
      <vt:lpstr>Office Theme</vt:lpstr>
      <vt:lpstr>Your health plan options</vt:lpstr>
      <vt:lpstr>State Health Plan</vt:lpstr>
      <vt:lpstr>State Health Plan provider network</vt:lpstr>
      <vt:lpstr>Terms to know</vt:lpstr>
      <vt:lpstr>Standard Plan versus Savings Plan</vt:lpstr>
      <vt:lpstr>Standard Plan versus Savings Plan</vt:lpstr>
      <vt:lpstr>Standard Plan versus Savings Plan</vt:lpstr>
      <vt:lpstr>TRICARE Supplement Plan</vt:lpstr>
      <vt:lpstr>2024 Monthly premiums</vt:lpstr>
      <vt:lpstr>Tobacco-use premium</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115</cp:revision>
  <cp:lastPrinted>2020-12-07T16:29:40Z</cp:lastPrinted>
  <dcterms:created xsi:type="dcterms:W3CDTF">2020-04-08T14:06:18Z</dcterms:created>
  <dcterms:modified xsi:type="dcterms:W3CDTF">2023-11-29T14:44:10Z</dcterms:modified>
</cp:coreProperties>
</file>