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302" r:id="rId3"/>
    <p:sldId id="303" r:id="rId4"/>
    <p:sldId id="304" r:id="rId5"/>
    <p:sldId id="263"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hyperlink" Target="https://sites.standard.com/mybenefits/scpeb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long term disability coverage</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27493"/>
    </mc:Choice>
    <mc:Fallback xmlns="">
      <p:transition spd="slow" advTm="2749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Basic Long Term Disability</a:t>
            </a:r>
          </a:p>
        </p:txBody>
      </p:sp>
      <p:sp>
        <p:nvSpPr>
          <p:cNvPr id="3" name="Content Placeholder 2"/>
          <p:cNvSpPr>
            <a:spLocks noGrp="1"/>
          </p:cNvSpPr>
          <p:nvPr>
            <p:ph idx="1"/>
            <p:custDataLst>
              <p:tags r:id="rId2"/>
            </p:custDataLst>
          </p:nvPr>
        </p:nvSpPr>
        <p:spPr/>
        <p:txBody>
          <a:bodyPr/>
          <a:lstStyle/>
          <a:p>
            <a:pPr lvl="0"/>
            <a:r>
              <a:rPr lang="en-US" dirty="0"/>
              <a:t>Automatically enrolled at no cost if you enroll in health insurance.</a:t>
            </a:r>
          </a:p>
          <a:p>
            <a:pPr lvl="0"/>
            <a:r>
              <a:rPr lang="en-US" dirty="0"/>
              <a:t>90-day benefit waiting period.</a:t>
            </a:r>
          </a:p>
          <a:p>
            <a:pPr lvl="0"/>
            <a:r>
              <a:rPr lang="en-US" dirty="0"/>
              <a:t>Monthly benefit up to 62.5% of </a:t>
            </a:r>
            <a:r>
              <a:rPr lang="en-US" dirty="0" err="1"/>
              <a:t>predisability</a:t>
            </a:r>
            <a:r>
              <a:rPr lang="en-US" dirty="0"/>
              <a:t> earnings, reduced by deductible income.</a:t>
            </a:r>
          </a:p>
          <a:p>
            <a:pPr lvl="0"/>
            <a:r>
              <a:rPr lang="en-US" dirty="0"/>
              <a:t>Maximum $800 monthly benefit.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885979595"/>
      </p:ext>
    </p:extLst>
  </p:cSld>
  <p:clrMapOvr>
    <a:masterClrMapping/>
  </p:clrMapOvr>
  <mc:AlternateContent xmlns:mc="http://schemas.openxmlformats.org/markup-compatibility/2006" xmlns:p14="http://schemas.microsoft.com/office/powerpoint/2010/main">
    <mc:Choice Requires="p14">
      <p:transition spd="slow" p14:dur="2000" advTm="26271"/>
    </mc:Choice>
    <mc:Fallback xmlns="">
      <p:transition spd="slow" advTm="262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Supplemental Long Term Disability</a:t>
            </a:r>
          </a:p>
        </p:txBody>
      </p:sp>
      <p:sp>
        <p:nvSpPr>
          <p:cNvPr id="3" name="Content Placeholder 2"/>
          <p:cNvSpPr>
            <a:spLocks noGrp="1"/>
          </p:cNvSpPr>
          <p:nvPr>
            <p:ph idx="1"/>
            <p:custDataLst>
              <p:tags r:id="rId2"/>
            </p:custDataLst>
          </p:nvPr>
        </p:nvSpPr>
        <p:spPr/>
        <p:txBody>
          <a:bodyPr/>
          <a:lstStyle/>
          <a:p>
            <a:pPr lvl="0"/>
            <a:r>
              <a:rPr lang="en-US" dirty="0"/>
              <a:t>Optional coverage with premiums based on employee’s age and benefit </a:t>
            </a:r>
            <a:r>
              <a:rPr lang="en-US"/>
              <a:t>waiting period.</a:t>
            </a:r>
            <a:endParaRPr lang="en-US" dirty="0"/>
          </a:p>
          <a:p>
            <a:pPr lvl="0"/>
            <a:r>
              <a:rPr lang="en-US" dirty="0"/>
              <a:t>Choice of two plans:</a:t>
            </a:r>
          </a:p>
          <a:p>
            <a:pPr lvl="1"/>
            <a:r>
              <a:rPr lang="en-US" dirty="0"/>
              <a:t>90-day benefit waiting period; or </a:t>
            </a:r>
          </a:p>
          <a:p>
            <a:pPr lvl="1"/>
            <a:r>
              <a:rPr lang="en-US" dirty="0"/>
              <a:t>180-day benefit waiting period.</a:t>
            </a:r>
          </a:p>
          <a:p>
            <a:pPr lvl="0"/>
            <a:r>
              <a:rPr lang="en-US" dirty="0"/>
              <a:t>Monthly benefit up to 65% of </a:t>
            </a:r>
            <a:r>
              <a:rPr lang="en-US" dirty="0" err="1"/>
              <a:t>predisability</a:t>
            </a:r>
            <a:r>
              <a:rPr lang="en-US" dirty="0"/>
              <a:t> earnings, reduced by deductible income.</a:t>
            </a:r>
          </a:p>
          <a:p>
            <a:pPr lvl="0"/>
            <a:r>
              <a:rPr lang="en-US" dirty="0"/>
              <a:t>Maximum $8,000 monthly benefit.</a:t>
            </a:r>
          </a:p>
          <a:p>
            <a:pPr lvl="0"/>
            <a:r>
              <a:rPr lang="en-US" dirty="0"/>
              <a:t>Maximum benefit period is determined by employee’s age when disability begins.</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909378913"/>
      </p:ext>
    </p:extLst>
  </p:cSld>
  <p:clrMapOvr>
    <a:masterClrMapping/>
  </p:clrMapOvr>
  <mc:AlternateContent xmlns:mc="http://schemas.openxmlformats.org/markup-compatibility/2006" xmlns:p14="http://schemas.microsoft.com/office/powerpoint/2010/main">
    <mc:Choice Requires="p14">
      <p:transition spd="slow" p14:dur="2000" advTm="48057"/>
    </mc:Choice>
    <mc:Fallback xmlns="">
      <p:transition spd="slow" advTm="4805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SLTD premium factors</a:t>
            </a:r>
          </a:p>
        </p:txBody>
      </p:sp>
      <p:sp>
        <p:nvSpPr>
          <p:cNvPr id="13" name="Content Placeholder 12">
            <a:extLst>
              <a:ext uri="{FF2B5EF4-FFF2-40B4-BE49-F238E27FC236}">
                <a16:creationId xmlns:a16="http://schemas.microsoft.com/office/drawing/2014/main" id="{924673C5-1C10-405B-B253-AA450BF4E13D}"/>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2"/>
                </a:solidFill>
                <a:effectLst/>
                <a:latin typeface="+mn-lt"/>
                <a:ea typeface="+mn-ea"/>
                <a:cs typeface="+mn-cs"/>
              </a:rPr>
              <a:t>Multiply the premium factor for your age and plan selection by your monthly earnings to determine your monthly premium</a:t>
            </a:r>
            <a:r>
              <a:rPr lang="en-US" sz="1800" baseline="0" dirty="0">
                <a:solidFill>
                  <a:schemeClr val="tx2"/>
                </a:solidFill>
                <a:latin typeface="+mn-lt"/>
              </a:rPr>
              <a:t>. You can also calculate your premium at </a:t>
            </a:r>
            <a:r>
              <a:rPr lang="en-US" sz="1800" baseline="0" dirty="0">
                <a:solidFill>
                  <a:schemeClr val="tx2"/>
                </a:solidFill>
                <a:latin typeface="+mn-lt"/>
                <a:hlinkClick r:id="rId4"/>
              </a:rPr>
              <a:t>https://sites.standard.com/mybenefits/scpeba</a:t>
            </a:r>
            <a:r>
              <a:rPr lang="en-US" sz="1800" baseline="0" dirty="0">
                <a:solidFill>
                  <a:schemeClr val="tx2"/>
                </a:solidFill>
                <a:latin typeface="+mn-lt"/>
              </a:rPr>
              <a:t>.</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4</a:t>
            </a:fld>
            <a:endParaRPr lang="en-US" dirty="0"/>
          </a:p>
        </p:txBody>
      </p:sp>
      <p:graphicFrame>
        <p:nvGraphicFramePr>
          <p:cNvPr id="6" name="Table 8">
            <a:extLst>
              <a:ext uri="{FF2B5EF4-FFF2-40B4-BE49-F238E27FC236}">
                <a16:creationId xmlns:a16="http://schemas.microsoft.com/office/drawing/2014/main" id="{55EB07AF-9631-4C4E-9F96-78F8184894E3}"/>
              </a:ext>
            </a:extLst>
          </p:cNvPr>
          <p:cNvGraphicFramePr>
            <a:graphicFrameLocks/>
          </p:cNvGraphicFramePr>
          <p:nvPr>
            <p:extLst>
              <p:ext uri="{D42A27DB-BD31-4B8C-83A1-F6EECF244321}">
                <p14:modId xmlns:p14="http://schemas.microsoft.com/office/powerpoint/2010/main" val="1232935904"/>
              </p:ext>
            </p:extLst>
          </p:nvPr>
        </p:nvGraphicFramePr>
        <p:xfrm>
          <a:off x="457198" y="2336292"/>
          <a:ext cx="4789994" cy="3108960"/>
        </p:xfrm>
        <a:graphic>
          <a:graphicData uri="http://schemas.openxmlformats.org/drawingml/2006/table">
            <a:tbl>
              <a:tblPr firstRow="1" bandRow="1">
                <a:tableStyleId>{2D5ABB26-0587-4C30-8999-92F81FD0307C}</a:tableStyleId>
              </a:tblPr>
              <a:tblGrid>
                <a:gridCol w="1578038">
                  <a:extLst>
                    <a:ext uri="{9D8B030D-6E8A-4147-A177-3AD203B41FA5}">
                      <a16:colId xmlns:a16="http://schemas.microsoft.com/office/drawing/2014/main" val="4150371806"/>
                    </a:ext>
                  </a:extLst>
                </a:gridCol>
                <a:gridCol w="1605978">
                  <a:extLst>
                    <a:ext uri="{9D8B030D-6E8A-4147-A177-3AD203B41FA5}">
                      <a16:colId xmlns:a16="http://schemas.microsoft.com/office/drawing/2014/main" val="1478665342"/>
                    </a:ext>
                  </a:extLst>
                </a:gridCol>
                <a:gridCol w="1605978">
                  <a:extLst>
                    <a:ext uri="{9D8B030D-6E8A-4147-A177-3AD203B41FA5}">
                      <a16:colId xmlns:a16="http://schemas.microsoft.com/office/drawing/2014/main" val="1365315066"/>
                    </a:ext>
                  </a:extLst>
                </a:gridCol>
              </a:tblGrid>
              <a:tr h="411480">
                <a:tc>
                  <a:txBody>
                    <a:bodyPr/>
                    <a:lstStyle/>
                    <a:p>
                      <a:pPr algn="ctr"/>
                      <a:r>
                        <a:rPr lang="en-US" b="1" dirty="0">
                          <a:solidFill>
                            <a:schemeClr val="tx1"/>
                          </a:solidFill>
                        </a:rPr>
                        <a:t>Age preceding</a:t>
                      </a:r>
                      <a:br>
                        <a:rPr lang="en-US" b="1" dirty="0">
                          <a:solidFill>
                            <a:schemeClr val="tx1"/>
                          </a:solidFill>
                        </a:rPr>
                      </a:br>
                      <a:r>
                        <a:rPr lang="en-US" b="1" dirty="0">
                          <a:solidFill>
                            <a:schemeClr val="tx1"/>
                          </a:solidFill>
                        </a:rPr>
                        <a:t>January 1</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90-day</a:t>
                      </a:r>
                      <a:br>
                        <a:rPr lang="en-US" b="1" dirty="0">
                          <a:solidFill>
                            <a:schemeClr val="tx1"/>
                          </a:solidFill>
                        </a:rPr>
                      </a:br>
                      <a:r>
                        <a:rPr lang="en-US" b="1" dirty="0">
                          <a:solidFill>
                            <a:schemeClr val="tx1"/>
                          </a:solidFill>
                        </a:rPr>
                        <a:t>waiting period</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180-day</a:t>
                      </a:r>
                      <a:br>
                        <a:rPr lang="en-US" b="1" dirty="0">
                          <a:solidFill>
                            <a:schemeClr val="tx1"/>
                          </a:solidFill>
                        </a:rPr>
                      </a:br>
                      <a:r>
                        <a:rPr lang="en-US" b="1" dirty="0">
                          <a:solidFill>
                            <a:schemeClr val="tx1"/>
                          </a:solidFill>
                        </a:rPr>
                        <a:t>waiting period</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Under 31</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0.00068</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0.00053</a:t>
                      </a:r>
                    </a:p>
                  </a:txBody>
                  <a:tcPr marL="68580" marR="68580" marT="0" marB="0"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31-40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0.00094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0.00073</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41-50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0.00185</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0.00141</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51-60</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0.00374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0.00287</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2204309"/>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61-65</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0.00449</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0.00344</a:t>
                      </a:r>
                    </a:p>
                  </a:txBody>
                  <a:tcPr marL="68580" marR="68580" marT="0" marB="0"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527294742"/>
                  </a:ext>
                </a:extLst>
              </a:tr>
              <a:tr h="41148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66 and older</a:t>
                      </a:r>
                    </a:p>
                  </a:txBody>
                  <a:tcPr marL="68580" marR="68580" marT="0" marB="0" anchor="ctr">
                    <a:lnT w="19050" cap="flat" cmpd="sng" algn="ctr">
                      <a:solidFill>
                        <a:schemeClr val="accent1"/>
                      </a:solidFill>
                      <a:prstDash val="sysDot"/>
                      <a:round/>
                      <a:headEnd type="none" w="med" len="med"/>
                      <a:tailEnd type="none" w="med" len="med"/>
                    </a:lnT>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0.00549</a:t>
                      </a:r>
                    </a:p>
                  </a:txBody>
                  <a:tcPr marL="68580" marR="68580" marT="0" marB="0" anchor="ctr">
                    <a:lnT w="19050" cap="flat" cmpd="sng" algn="ctr">
                      <a:solidFill>
                        <a:schemeClr val="accent1"/>
                      </a:solidFill>
                      <a:prstDash val="sysDot"/>
                      <a:round/>
                      <a:headEnd type="none" w="med" len="med"/>
                      <a:tailEnd type="none" w="med" len="med"/>
                    </a:lnT>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0.00422</a:t>
                      </a:r>
                    </a:p>
                  </a:txBody>
                  <a:tcPr marL="68580" marR="68580" marT="0" marB="0"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1582819140"/>
                  </a:ext>
                </a:extLst>
              </a:tr>
            </a:tbl>
          </a:graphicData>
        </a:graphic>
      </p:graphicFrame>
    </p:spTree>
    <p:extLst>
      <p:ext uri="{BB962C8B-B14F-4D97-AF65-F5344CB8AC3E}">
        <p14:creationId xmlns:p14="http://schemas.microsoft.com/office/powerpoint/2010/main" val="1098984566"/>
      </p:ext>
    </p:extLst>
  </p:cSld>
  <p:clrMapOvr>
    <a:masterClrMapping/>
  </p:clrMapOvr>
  <mc:AlternateContent xmlns:mc="http://schemas.openxmlformats.org/markup-compatibility/2006" xmlns:p14="http://schemas.microsoft.com/office/powerpoint/2010/main">
    <mc:Choice Requires="p14">
      <p:transition spd="slow" p14:dur="2000" advTm="18757"/>
    </mc:Choice>
    <mc:Fallback xmlns="">
      <p:transition spd="slow" advTm="1875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6474"/>
    </mc:Choice>
    <mc:Fallback xmlns="">
      <p:transition spd="slow" advTm="4647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3C294B1-1B10-4010-A0D8-86B0EC8DDEDC}&quot;/&gt;&lt;isInvalidForFieldText val=&quot;0&quot;/&gt;&lt;Image&gt;&lt;filename val=&quot;C:\Users\rscald\AppData\Local\Temp\CP16132381501937Session\CPTrustFolder16132381501953\PPTImport16132381587437\data\asimages\{53C294B1-1B10-4010-A0D8-86B0EC8DDEDC}_36.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14&quot;/&gt;&lt;/TableIndex&gt;&lt;/ShapeTextInfo&gt;"/>
  <p:tag name="HTML_SHAPEINFO" val="&lt;ThreeDShapeInfo&gt;&lt;uuid val=&quot;{E6DF3462-0055-479B-9B1A-3122897F9DA5}&quot;/&gt;&lt;isInvalidForFieldText val=&quot;0&quot;/&gt;&lt;Image&gt;&lt;filename val=&quot;C:\Users\rscald\AppData\Local\Temp\CP16132381501937Session\CPTrustFolder16132381501953\PPTImport16132381587437\data\asimages\{E6DF3462-0055-479B-9B1A-3122897F9DA5}_37.png&quot;/&gt;&lt;left val=&quot;24&quot;/&gt;&lt;top val=&quot;24&quot;/&gt;&lt;width val=&quot;743&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4F70DF6-268C-4EC1-8258-C39206227BB6}&quot;/&gt;&lt;isInvalidForFieldText val=&quot;0&quot;/&gt;&lt;Image&gt;&lt;filename val=&quot;C:\Users\rscald\AppData\Local\Temp\CP16132381501937Session\CPTrustFolder16132381501953\PPTImport16132381587437\data\asimages\{A4F70DF6-268C-4EC1-8258-C39206227BB6}_37.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215D05F3-AA9D-4C23-9522-F7A201BA0869}&quot;/&gt;&lt;isInvalidForFieldText val=&quot;0&quot;/&gt;&lt;Image&gt;&lt;filename val=&quot;C:\Users\rscald\AppData\Local\Temp\CP16132381501937Session\CPTrustFolder16132381501953\PPTImport16132381587437\data\asimages\{215D05F3-AA9D-4C23-9522-F7A201BA0869}_35.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5&quot;/&gt;&lt;lineCharCount val=&quot;19&quot;/&gt;&lt;lineCharCount val=&quot;31&quot;/&gt;&lt;lineCharCount val=&quot;49&quot;/&gt;&lt;lineCharCount val=&quot;10&quot;/&gt;&lt;lineCharCount val=&quot;29&quot;/&gt;&lt;/TableIndex&gt;&lt;/ShapeTextInfo&gt;"/>
  <p:tag name="HTML_SHAPEINFO" val="&lt;ThreeDShapeInfo&gt;&lt;uuid val=&quot;{469C19C3-587B-461F-9927-70EABD71089F}&quot;/&gt;&lt;isInvalidForFieldText val=&quot;0&quot;/&gt;&lt;Image&gt;&lt;filename val=&quot;C:\Users\rscald\AppData\Local\Temp\CP16132381501937Session\CPTrustFolder16132381501953\PPTImport16132381587437\data\asimages\{469C19C3-587B-461F-9927-70EABD71089F}_35.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D4BD14D-3AF7-4113-8161-A0516B6AFC54}&quot;/&gt;&lt;isInvalidForFieldText val=&quot;0&quot;/&gt;&lt;Image&gt;&lt;filename val=&quot;C:\Users\rscald\AppData\Local\Temp\CP16132381501937Session\CPTrustFolder16132381501953\PPTImport16132381587437\data\asimages\{FD4BD14D-3AF7-4113-8161-A0516B6AFC54}_35.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7&quot;/&gt;&lt;/TableIndex&gt;&lt;/ShapeTextInfo&gt;"/>
  <p:tag name="HTML_SHAPEINFO" val="&lt;ThreeDShapeInfo&gt;&lt;uuid val=&quot;{2666842F-D08D-48EF-9BD2-18AC2453DFF8}&quot;/&gt;&lt;isInvalidForFieldText val=&quot;0&quot;/&gt;&lt;Image&gt;&lt;filename val=&quot;C:\Users\rscald\AppData\Local\Temp\CP16132381501937Session\CPTrustFolder16132381501953\PPTImport16132381587437\data\asimages\{2666842F-D08D-48EF-9BD2-18AC2453DFF8}_36.png&quot;/&gt;&lt;left val=&quot;24&quot;/&gt;&lt;top val=&quot;24&quot;/&gt;&lt;width val=&quot;743&quot;/&gt;&lt;height val=&quot;17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7&quot;/&gt;&lt;lineCharCount val=&quot;21&quot;/&gt;&lt;lineCharCount val=&quot;35&quot;/&gt;&lt;lineCharCount val=&quot;32&quot;/&gt;&lt;lineCharCount val=&quot;47&quot;/&gt;&lt;lineCharCount val=&quot;10&quot;/&gt;&lt;lineCharCount val=&quot;32&quot;/&gt;&lt;lineCharCount val=&quot;51&quot;/&gt;&lt;lineCharCount val=&quot;27&quot;/&gt;&lt;/TableIndex&gt;&lt;/ShapeTextInfo&gt;"/>
  <p:tag name="HTML_SHAPEINFO" val="&lt;ThreeDShapeInfo&gt;&lt;uuid val=&quot;{23348D36-BAB4-421D-A98E-868D41D1FF8D}&quot;/&gt;&lt;isInvalidForFieldText val=&quot;0&quot;/&gt;&lt;Image&gt;&lt;filename val=&quot;C:\Users\rscald\AppData\Local\Temp\CP16132381501937Session\CPTrustFolder16132381501953\PPTImport16132381587437\data\asimages\{23348D36-BAB4-421D-A98E-868D41D1FF8D}_36.png&quot;/&gt;&lt;left val=&quot;36&quot;/&gt;&lt;top val=&quot;192&quot;/&gt;&lt;width val=&quot;897&quot;/&gt;&lt;height val=&quot;457&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1315</TotalTime>
  <Words>200</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Your long term disability coverage</vt:lpstr>
      <vt:lpstr>Basic Long Term Disability</vt:lpstr>
      <vt:lpstr>Supplemental Long Term Disability</vt:lpstr>
      <vt:lpstr>2024 Monthly SLTD premium factors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99</cp:revision>
  <cp:lastPrinted>2020-12-07T16:29:40Z</cp:lastPrinted>
  <dcterms:created xsi:type="dcterms:W3CDTF">2020-04-08T14:06:18Z</dcterms:created>
  <dcterms:modified xsi:type="dcterms:W3CDTF">2023-11-29T14:35:09Z</dcterms:modified>
</cp:coreProperties>
</file>