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66" r:id="rId3"/>
    <p:sldId id="382" r:id="rId4"/>
    <p:sldId id="384" r:id="rId5"/>
    <p:sldId id="264"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3" clrIdx="1">
    <p:extLst>
      <p:ext uri="{19B8F6BF-5375-455C-9EA6-DF929625EA0E}">
        <p15:presenceInfo xmlns:p15="http://schemas.microsoft.com/office/powerpoint/2012/main" userId="S::rjohnm@peba.sc.gov::5f4d155d-f457-4398-83b3-401996ea5b9f" providerId="AD"/>
      </p:ext>
    </p:extLst>
  </p:cmAuthor>
  <p:cmAuthor id="3" name="Kimberley Munteanu" initials="KM" lastIdx="35" clrIdx="2">
    <p:extLst>
      <p:ext uri="{19B8F6BF-5375-455C-9EA6-DF929625EA0E}">
        <p15:presenceInfo xmlns:p15="http://schemas.microsoft.com/office/powerpoint/2012/main" userId="S::rmuntk@peba.sc.gov::6b1f4e66-74aa-4757-aaa1-82cdec2b5630" providerId="AD"/>
      </p:ext>
    </p:extLst>
  </p:cmAuthor>
  <p:cmAuthor id="4" name="Jennifer S. Dolder" initials="JSD" lastIdx="2" clrIdx="3">
    <p:extLst>
      <p:ext uri="{19B8F6BF-5375-455C-9EA6-DF929625EA0E}">
        <p15:presenceInfo xmlns:p15="http://schemas.microsoft.com/office/powerpoint/2012/main" userId="S::rdoldj@peba.sc.gov::adc8f237-6518-4fda-a594-f6aaccffabfd" providerId="AD"/>
      </p:ext>
    </p:extLst>
  </p:cmAuthor>
  <p:cmAuthor id="5" name="Lori A. Black" initials="LAB" lastIdx="1" clrIdx="4">
    <p:extLst>
      <p:ext uri="{19B8F6BF-5375-455C-9EA6-DF929625EA0E}">
        <p15:presenceInfo xmlns:p15="http://schemas.microsoft.com/office/powerpoint/2012/main" userId="S::rblacl@peba.sc.gov::ce3d0310-1744-48c0-ba53-8982576524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4" d="100"/>
          <a:sy n="114" d="100"/>
        </p:scale>
        <p:origin x="156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EBS reports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447"/>
    </mc:Choice>
    <mc:Fallback xmlns="">
      <p:transition spd="slow" advTm="94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Benefits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all these benefits.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4224111305"/>
      </p:ext>
    </p:extLst>
  </p:cSld>
  <p:clrMapOvr>
    <a:masterClrMapping/>
  </p:clrMapOvr>
  <mc:AlternateContent xmlns:mc="http://schemas.openxmlformats.org/markup-compatibility/2006" xmlns:p14="http://schemas.microsoft.com/office/powerpoint/2010/main">
    <mc:Choice Requires="p14">
      <p:transition spd="slow" p14:dur="2000" advTm="39411"/>
    </mc:Choice>
    <mc:Fallback xmlns="">
      <p:transition spd="slow" advTm="3941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30E40-A0F5-40E8-8C24-58DE05C6F8D4}"/>
              </a:ext>
            </a:extLst>
          </p:cNvPr>
          <p:cNvSpPr>
            <a:spLocks noGrp="1"/>
          </p:cNvSpPr>
          <p:nvPr>
            <p:ph type="title"/>
          </p:nvPr>
        </p:nvSpPr>
        <p:spPr>
          <a:xfrm>
            <a:off x="457198" y="228600"/>
            <a:ext cx="8229599" cy="804672"/>
          </a:xfrm>
        </p:spPr>
        <p:txBody>
          <a:bodyPr/>
          <a:lstStyle/>
          <a:p>
            <a:r>
              <a:rPr lang="en-US" dirty="0"/>
              <a:t>EBS reports</a:t>
            </a:r>
          </a:p>
        </p:txBody>
      </p:sp>
      <p:sp>
        <p:nvSpPr>
          <p:cNvPr id="3" name="Content Placeholder 2">
            <a:extLst>
              <a:ext uri="{FF2B5EF4-FFF2-40B4-BE49-F238E27FC236}">
                <a16:creationId xmlns:a16="http://schemas.microsoft.com/office/drawing/2014/main" id="{7DF0ACB7-E809-41B3-AADD-BED9FFA2C422}"/>
              </a:ext>
            </a:extLst>
          </p:cNvPr>
          <p:cNvSpPr>
            <a:spLocks noGrp="1"/>
          </p:cNvSpPr>
          <p:nvPr>
            <p:ph idx="1"/>
          </p:nvPr>
        </p:nvSpPr>
        <p:spPr>
          <a:xfrm>
            <a:off x="457200" y="1261872"/>
            <a:ext cx="8229600" cy="5029200"/>
          </a:xfrm>
        </p:spPr>
        <p:txBody>
          <a:bodyPr/>
          <a:lstStyle/>
          <a:p>
            <a:r>
              <a:rPr lang="en-US" dirty="0"/>
              <a:t>ASIFlex MoneyPlus Year-to-Date Contribution Report (HIS763).</a:t>
            </a:r>
          </a:p>
          <a:p>
            <a:pPr lvl="1"/>
            <a:r>
              <a:rPr lang="en-US" dirty="0"/>
              <a:t>Produced daily (PDF format).</a:t>
            </a:r>
          </a:p>
          <a:p>
            <a:pPr lvl="1"/>
            <a:r>
              <a:rPr lang="en-US" dirty="0"/>
              <a:t>Shows year-to-date contributions for MSA and DCSA participants. </a:t>
            </a:r>
          </a:p>
          <a:p>
            <a:pPr lvl="1"/>
            <a:r>
              <a:rPr lang="en-US" dirty="0"/>
              <a:t>Use to verify the contribution amounts ASIFlex has received.</a:t>
            </a:r>
          </a:p>
          <a:p>
            <a:pPr lvl="1"/>
            <a:r>
              <a:rPr lang="en-US" dirty="0"/>
              <a:t>Employees who transfer employers will also appear on this report once PEBA processes their enrollment.</a:t>
            </a:r>
          </a:p>
          <a:p>
            <a:r>
              <a:rPr lang="en-US" dirty="0"/>
              <a:t>MoneyPlus Enrollment Data (HIS761).</a:t>
            </a:r>
          </a:p>
          <a:p>
            <a:pPr lvl="1"/>
            <a:r>
              <a:rPr lang="en-US" dirty="0"/>
              <a:t>Produced monthly (.csv format).</a:t>
            </a:r>
          </a:p>
          <a:p>
            <a:pPr lvl="1"/>
            <a:r>
              <a:rPr lang="en-US" dirty="0"/>
              <a:t>Shows employees’ annual MoneyPlus elections.</a:t>
            </a:r>
          </a:p>
          <a:p>
            <a:pPr lvl="1"/>
            <a:r>
              <a:rPr lang="en-US" dirty="0"/>
              <a:t>Use to verify the enrollment information PEBA has on file.</a:t>
            </a:r>
          </a:p>
          <a:p>
            <a:pPr lvl="1"/>
            <a:r>
              <a:rPr lang="en-US" dirty="0"/>
              <a:t>Employees who are enrolled in multiple accounts will appear multiple times.</a:t>
            </a:r>
          </a:p>
        </p:txBody>
      </p:sp>
      <p:sp>
        <p:nvSpPr>
          <p:cNvPr id="4" name="Slide Number Placeholder 3">
            <a:extLst>
              <a:ext uri="{FF2B5EF4-FFF2-40B4-BE49-F238E27FC236}">
                <a16:creationId xmlns:a16="http://schemas.microsoft.com/office/drawing/2014/main" id="{3E509137-C714-4E84-B3AC-67523D6EC6BA}"/>
              </a:ext>
            </a:extLst>
          </p:cNvPr>
          <p:cNvSpPr>
            <a:spLocks noGrp="1"/>
          </p:cNvSpPr>
          <p:nvPr>
            <p:ph type="sldNum" sz="quarter" idx="12"/>
          </p:nvPr>
        </p:nvSpPr>
        <p:spPr>
          <a:xfrm>
            <a:off x="8339328" y="6400800"/>
            <a:ext cx="804672" cy="457200"/>
          </a:xfrm>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2649491220"/>
      </p:ext>
    </p:extLst>
  </p:cSld>
  <p:clrMapOvr>
    <a:masterClrMapping/>
  </p:clrMapOvr>
  <mc:AlternateContent xmlns:mc="http://schemas.openxmlformats.org/markup-compatibility/2006" xmlns:p14="http://schemas.microsoft.com/office/powerpoint/2010/main">
    <mc:Choice Requires="p14">
      <p:transition spd="slow" p14:dur="2000" advTm="28510"/>
    </mc:Choice>
    <mc:Fallback xmlns="">
      <p:transition spd="slow" advTm="2851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30E40-A0F5-40E8-8C24-58DE05C6F8D4}"/>
              </a:ext>
            </a:extLst>
          </p:cNvPr>
          <p:cNvSpPr>
            <a:spLocks noGrp="1"/>
          </p:cNvSpPr>
          <p:nvPr>
            <p:ph type="title"/>
          </p:nvPr>
        </p:nvSpPr>
        <p:spPr/>
        <p:txBody>
          <a:bodyPr/>
          <a:lstStyle/>
          <a:p>
            <a:r>
              <a:rPr lang="en-US" dirty="0"/>
              <a:t>EBS reports</a:t>
            </a:r>
          </a:p>
        </p:txBody>
      </p:sp>
      <p:sp>
        <p:nvSpPr>
          <p:cNvPr id="3" name="Content Placeholder 2">
            <a:extLst>
              <a:ext uri="{FF2B5EF4-FFF2-40B4-BE49-F238E27FC236}">
                <a16:creationId xmlns:a16="http://schemas.microsoft.com/office/drawing/2014/main" id="{7DF0ACB7-E809-41B3-AADD-BED9FFA2C422}"/>
              </a:ext>
            </a:extLst>
          </p:cNvPr>
          <p:cNvSpPr>
            <a:spLocks noGrp="1"/>
          </p:cNvSpPr>
          <p:nvPr>
            <p:ph idx="1"/>
          </p:nvPr>
        </p:nvSpPr>
        <p:spPr/>
        <p:txBody>
          <a:bodyPr/>
          <a:lstStyle/>
          <a:p>
            <a:r>
              <a:rPr lang="en-US" dirty="0"/>
              <a:t>MoneyPlus Pretax Feature (HIS912).</a:t>
            </a:r>
          </a:p>
          <a:p>
            <a:pPr lvl="1"/>
            <a:r>
              <a:rPr lang="en-US" dirty="0"/>
              <a:t>Produced monthly (PDF and .csv formats).</a:t>
            </a:r>
          </a:p>
          <a:p>
            <a:pPr lvl="1"/>
            <a:r>
              <a:rPr lang="en-US" dirty="0"/>
              <a:t>Shows employees who participate in and opted out of the Pretax Group Insurance Premium feature.</a:t>
            </a:r>
          </a:p>
          <a:p>
            <a:pPr lvl="1"/>
            <a:r>
              <a:rPr lang="en-US" dirty="0"/>
              <a:t>Use to determine which employees have elected to have their premiums deducted before or after taxes.</a:t>
            </a:r>
          </a:p>
        </p:txBody>
      </p:sp>
      <p:sp>
        <p:nvSpPr>
          <p:cNvPr id="4" name="Slide Number Placeholder 3">
            <a:extLst>
              <a:ext uri="{FF2B5EF4-FFF2-40B4-BE49-F238E27FC236}">
                <a16:creationId xmlns:a16="http://schemas.microsoft.com/office/drawing/2014/main" id="{3E509137-C714-4E84-B3AC-67523D6EC6BA}"/>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1952546831"/>
      </p:ext>
    </p:extLst>
  </p:cSld>
  <p:clrMapOvr>
    <a:masterClrMapping/>
  </p:clrMapOvr>
  <mc:AlternateContent xmlns:mc="http://schemas.openxmlformats.org/markup-compatibility/2006" xmlns:p14="http://schemas.microsoft.com/office/powerpoint/2010/main">
    <mc:Choice Requires="p14">
      <p:transition spd="slow" p14:dur="2000" advTm="17831"/>
    </mc:Choice>
    <mc:Fallback xmlns="">
      <p:transition spd="slow" advTm="1783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461337140"/>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11365</TotalTime>
  <Words>229</Words>
  <Application>Microsoft Office PowerPoint</Application>
  <PresentationFormat>On-screen Show (4:3)</PresentationFormat>
  <Paragraphs>29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Times New Roman</vt:lpstr>
      <vt:lpstr>Tw Cen MT Condensed</vt:lpstr>
      <vt:lpstr>Office Theme</vt:lpstr>
      <vt:lpstr>EBS reports</vt:lpstr>
      <vt:lpstr>Important information</vt:lpstr>
      <vt:lpstr>EBS reports</vt:lpstr>
      <vt:lpstr>EBS reports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91</cp:revision>
  <cp:lastPrinted>2020-09-04T12:49:04Z</cp:lastPrinted>
  <dcterms:created xsi:type="dcterms:W3CDTF">2020-07-07T16:41:29Z</dcterms:created>
  <dcterms:modified xsi:type="dcterms:W3CDTF">2023-12-14T19:41:17Z</dcterms:modified>
</cp:coreProperties>
</file>