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handoutMasterIdLst>
    <p:handoutMasterId r:id="rId12"/>
  </p:handoutMasterIdLst>
  <p:sldIdLst>
    <p:sldId id="256" r:id="rId2"/>
    <p:sldId id="266" r:id="rId3"/>
    <p:sldId id="379" r:id="rId4"/>
    <p:sldId id="326" r:id="rId5"/>
    <p:sldId id="347" r:id="rId6"/>
    <p:sldId id="330" r:id="rId7"/>
    <p:sldId id="334" r:id="rId8"/>
    <p:sldId id="380" r:id="rId9"/>
    <p:sldId id="264" r:id="rId10"/>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697E5F28-656C-8C20-6516-2A2596813B2D}" name="Jennifer S. Dolder" initials="JSD" userId="S::rdoldj@peba.sc.gov::adc8f237-6518-4fda-a594-f6aaccffabfd" providerId="AD"/>
  <p188:author id="{2662FCED-3CB1-522E-15EA-062129AC35EB}" name="Jacalin C. Shealy" initials="JCS" userId="S::rsheaj@peba.sc.gov::f84f2503-b769-474a-82a5-577d56444491"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Heather H. Young" initials="HHY" lastIdx="8" clrIdx="0">
    <p:extLst>
      <p:ext uri="{19B8F6BF-5375-455C-9EA6-DF929625EA0E}">
        <p15:presenceInfo xmlns:p15="http://schemas.microsoft.com/office/powerpoint/2012/main" userId="S::ryounh@peba.sc.gov::9a85b619-8fd1-4dec-b439-2514df7fe89a" providerId="AD"/>
      </p:ext>
    </p:extLst>
  </p:cmAuthor>
  <p:cmAuthor id="2" name="Michele Johnson" initials="MJ" lastIdx="3" clrIdx="1">
    <p:extLst>
      <p:ext uri="{19B8F6BF-5375-455C-9EA6-DF929625EA0E}">
        <p15:presenceInfo xmlns:p15="http://schemas.microsoft.com/office/powerpoint/2012/main" userId="S::rjohnm@peba.sc.gov::5f4d155d-f457-4398-83b3-401996ea5b9f" providerId="AD"/>
      </p:ext>
    </p:extLst>
  </p:cmAuthor>
  <p:cmAuthor id="3" name="Kimberley Munteanu" initials="KM" lastIdx="38" clrIdx="2">
    <p:extLst>
      <p:ext uri="{19B8F6BF-5375-455C-9EA6-DF929625EA0E}">
        <p15:presenceInfo xmlns:p15="http://schemas.microsoft.com/office/powerpoint/2012/main" userId="S::rmuntk@peba.sc.gov::6b1f4e66-74aa-4757-aaa1-82cdec2b5630" providerId="AD"/>
      </p:ext>
    </p:extLst>
  </p:cmAuthor>
  <p:cmAuthor id="4" name="Jennifer S. Dolder" initials="JSD" lastIdx="3" clrIdx="3">
    <p:extLst>
      <p:ext uri="{19B8F6BF-5375-455C-9EA6-DF929625EA0E}">
        <p15:presenceInfo xmlns:p15="http://schemas.microsoft.com/office/powerpoint/2012/main" userId="S::rdoldj@peba.sc.gov::adc8f237-6518-4fda-a594-f6aaccffabfd" providerId="AD"/>
      </p:ext>
    </p:extLst>
  </p:cmAuthor>
  <p:cmAuthor id="5" name="Lori A. Black" initials="LAB" lastIdx="1" clrIdx="4">
    <p:extLst>
      <p:ext uri="{19B8F6BF-5375-455C-9EA6-DF929625EA0E}">
        <p15:presenceInfo xmlns:p15="http://schemas.microsoft.com/office/powerpoint/2012/main" userId="S::rblacl@peba.sc.gov::ce3d0310-1744-48c0-ba53-89825765248b"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A50000"/>
    <a:srgbClr val="595959"/>
    <a:srgbClr val="006D4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5652" autoAdjust="0"/>
  </p:normalViewPr>
  <p:slideViewPr>
    <p:cSldViewPr snapToGrid="0">
      <p:cViewPr varScale="1">
        <p:scale>
          <a:sx n="114" d="100"/>
          <a:sy n="114" d="100"/>
        </p:scale>
        <p:origin x="1560" y="102"/>
      </p:cViewPr>
      <p:guideLst/>
    </p:cSldViewPr>
  </p:slideViewPr>
  <p:outlineViewPr>
    <p:cViewPr>
      <p:scale>
        <a:sx n="33" d="100"/>
        <a:sy n="33" d="100"/>
      </p:scale>
      <p:origin x="0" y="0"/>
    </p:cViewPr>
  </p:outlineViewPr>
  <p:notesTextViewPr>
    <p:cViewPr>
      <p:scale>
        <a:sx n="3" d="2"/>
        <a:sy n="3" d="2"/>
      </p:scale>
      <p:origin x="0" y="0"/>
    </p:cViewPr>
  </p:notesTextViewPr>
  <p:sorterViewPr>
    <p:cViewPr>
      <p:scale>
        <a:sx n="130" d="100"/>
        <a:sy n="130" d="100"/>
      </p:scale>
      <p:origin x="0" y="0"/>
    </p:cViewPr>
  </p:sorterViewPr>
  <p:notesViewPr>
    <p:cSldViewPr snapToGrid="0">
      <p:cViewPr varScale="1">
        <p:scale>
          <a:sx n="65" d="100"/>
          <a:sy n="65" d="100"/>
        </p:scale>
        <p:origin x="3082" y="4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18" Type="http://schemas.microsoft.com/office/2018/10/relationships/authors" Targe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5"/>
          </a:xfrm>
          <a:prstGeom prst="rect">
            <a:avLst/>
          </a:prstGeom>
        </p:spPr>
        <p:txBody>
          <a:bodyPr vert="horz" lIns="93175" tIns="46587" rIns="93175" bIns="46587" rtlCol="0"/>
          <a:lstStyle>
            <a:lvl1pPr algn="l">
              <a:defRPr sz="1200"/>
            </a:lvl1pPr>
          </a:lstStyle>
          <a:p>
            <a:endParaRPr lang="en-US"/>
          </a:p>
        </p:txBody>
      </p:sp>
      <p:sp>
        <p:nvSpPr>
          <p:cNvPr id="3" name="Date Placeholder 2"/>
          <p:cNvSpPr>
            <a:spLocks noGrp="1"/>
          </p:cNvSpPr>
          <p:nvPr>
            <p:ph type="dt" sz="quarter" idx="1"/>
          </p:nvPr>
        </p:nvSpPr>
        <p:spPr>
          <a:xfrm>
            <a:off x="3970939" y="0"/>
            <a:ext cx="3037840" cy="466435"/>
          </a:xfrm>
          <a:prstGeom prst="rect">
            <a:avLst/>
          </a:prstGeom>
        </p:spPr>
        <p:txBody>
          <a:bodyPr vert="horz" lIns="93175" tIns="46587" rIns="93175" bIns="46587" rtlCol="0"/>
          <a:lstStyle>
            <a:lvl1pPr algn="r">
              <a:defRPr sz="1200"/>
            </a:lvl1pPr>
          </a:lstStyle>
          <a:p>
            <a:fld id="{CC20F16F-8811-4B51-BB31-320552CC85AF}" type="datetimeFigureOut">
              <a:rPr lang="en-US" smtClean="0"/>
              <a:t>12/14/2023</a:t>
            </a:fld>
            <a:endParaRPr lang="en-US"/>
          </a:p>
        </p:txBody>
      </p:sp>
      <p:sp>
        <p:nvSpPr>
          <p:cNvPr id="4" name="Footer Placeholder 3"/>
          <p:cNvSpPr>
            <a:spLocks noGrp="1"/>
          </p:cNvSpPr>
          <p:nvPr>
            <p:ph type="ftr" sz="quarter" idx="2"/>
          </p:nvPr>
        </p:nvSpPr>
        <p:spPr>
          <a:xfrm>
            <a:off x="0" y="8829968"/>
            <a:ext cx="3037840" cy="466434"/>
          </a:xfrm>
          <a:prstGeom prst="rect">
            <a:avLst/>
          </a:prstGeom>
        </p:spPr>
        <p:txBody>
          <a:bodyPr vert="horz" lIns="93175" tIns="46587" rIns="93175" bIns="46587" rtlCol="0" anchor="b"/>
          <a:lstStyle>
            <a:lvl1pPr algn="l">
              <a:defRPr sz="1200"/>
            </a:lvl1pPr>
          </a:lstStyle>
          <a:p>
            <a:endParaRPr lang="en-US"/>
          </a:p>
        </p:txBody>
      </p:sp>
      <p:sp>
        <p:nvSpPr>
          <p:cNvPr id="5" name="Slide Number Placeholder 4"/>
          <p:cNvSpPr>
            <a:spLocks noGrp="1"/>
          </p:cNvSpPr>
          <p:nvPr>
            <p:ph type="sldNum" sz="quarter" idx="3"/>
          </p:nvPr>
        </p:nvSpPr>
        <p:spPr>
          <a:xfrm>
            <a:off x="3970939" y="8829968"/>
            <a:ext cx="3037840" cy="466434"/>
          </a:xfrm>
          <a:prstGeom prst="rect">
            <a:avLst/>
          </a:prstGeom>
        </p:spPr>
        <p:txBody>
          <a:bodyPr vert="horz" lIns="93175" tIns="46587" rIns="93175" bIns="46587" rtlCol="0" anchor="b"/>
          <a:lstStyle>
            <a:lvl1pPr algn="r">
              <a:defRPr sz="1200"/>
            </a:lvl1pPr>
          </a:lstStyle>
          <a:p>
            <a:fld id="{193DC886-A8FF-4ABE-9C42-E1F14DBEB2B0}" type="slidenum">
              <a:rPr lang="en-US" smtClean="0"/>
              <a:t>‹#›</a:t>
            </a:fld>
            <a:endParaRPr lang="en-US"/>
          </a:p>
        </p:txBody>
      </p:sp>
    </p:spTree>
    <p:extLst>
      <p:ext uri="{BB962C8B-B14F-4D97-AF65-F5344CB8AC3E}">
        <p14:creationId xmlns:p14="http://schemas.microsoft.com/office/powerpoint/2010/main" val="360383731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5"/>
          </a:xfrm>
          <a:prstGeom prst="rect">
            <a:avLst/>
          </a:prstGeom>
        </p:spPr>
        <p:txBody>
          <a:bodyPr vert="horz" lIns="93175" tIns="46587" rIns="93175" bIns="46587" rtlCol="0"/>
          <a:lstStyle>
            <a:lvl1pPr algn="l">
              <a:defRPr sz="1200"/>
            </a:lvl1pPr>
          </a:lstStyle>
          <a:p>
            <a:endParaRPr lang="en-US"/>
          </a:p>
        </p:txBody>
      </p:sp>
      <p:sp>
        <p:nvSpPr>
          <p:cNvPr id="3" name="Date Placeholder 2"/>
          <p:cNvSpPr>
            <a:spLocks noGrp="1"/>
          </p:cNvSpPr>
          <p:nvPr>
            <p:ph type="dt" idx="1"/>
          </p:nvPr>
        </p:nvSpPr>
        <p:spPr>
          <a:xfrm>
            <a:off x="3970939" y="0"/>
            <a:ext cx="3037840" cy="466435"/>
          </a:xfrm>
          <a:prstGeom prst="rect">
            <a:avLst/>
          </a:prstGeom>
        </p:spPr>
        <p:txBody>
          <a:bodyPr vert="horz" lIns="93175" tIns="46587" rIns="93175" bIns="46587" rtlCol="0"/>
          <a:lstStyle>
            <a:lvl1pPr algn="r">
              <a:defRPr sz="1200"/>
            </a:lvl1pPr>
          </a:lstStyle>
          <a:p>
            <a:fld id="{6B005CDC-F66A-4EA3-93A4-41602AB21081}" type="datetimeFigureOut">
              <a:rPr lang="en-US" smtClean="0"/>
              <a:t>12/14/2023</a:t>
            </a:fld>
            <a:endParaRPr lang="en-US"/>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3175" tIns="46587" rIns="93175" bIns="46587" rtlCol="0" anchor="ctr"/>
          <a:lstStyle/>
          <a:p>
            <a:endParaRPr lang="en-US"/>
          </a:p>
        </p:txBody>
      </p:sp>
      <p:sp>
        <p:nvSpPr>
          <p:cNvPr id="5" name="Notes Placeholder 4"/>
          <p:cNvSpPr>
            <a:spLocks noGrp="1"/>
          </p:cNvSpPr>
          <p:nvPr>
            <p:ph type="body" sz="quarter" idx="3"/>
          </p:nvPr>
        </p:nvSpPr>
        <p:spPr>
          <a:xfrm>
            <a:off x="701040" y="4473892"/>
            <a:ext cx="5608320" cy="3660457"/>
          </a:xfrm>
          <a:prstGeom prst="rect">
            <a:avLst/>
          </a:prstGeom>
        </p:spPr>
        <p:txBody>
          <a:bodyPr vert="horz" lIns="93175" tIns="46587" rIns="93175" bIns="46587"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8"/>
            <a:ext cx="3037840" cy="466434"/>
          </a:xfrm>
          <a:prstGeom prst="rect">
            <a:avLst/>
          </a:prstGeom>
        </p:spPr>
        <p:txBody>
          <a:bodyPr vert="horz" lIns="93175" tIns="46587" rIns="93175" bIns="46587" rtlCol="0" anchor="b"/>
          <a:lstStyle>
            <a:lvl1pPr algn="l">
              <a:defRPr sz="1200"/>
            </a:lvl1pPr>
          </a:lstStyle>
          <a:p>
            <a:endParaRPr lang="en-US"/>
          </a:p>
        </p:txBody>
      </p:sp>
      <p:sp>
        <p:nvSpPr>
          <p:cNvPr id="7" name="Slide Number Placeholder 6"/>
          <p:cNvSpPr>
            <a:spLocks noGrp="1"/>
          </p:cNvSpPr>
          <p:nvPr>
            <p:ph type="sldNum" sz="quarter" idx="5"/>
          </p:nvPr>
        </p:nvSpPr>
        <p:spPr>
          <a:xfrm>
            <a:off x="3970939" y="8829968"/>
            <a:ext cx="3037840" cy="466434"/>
          </a:xfrm>
          <a:prstGeom prst="rect">
            <a:avLst/>
          </a:prstGeom>
        </p:spPr>
        <p:txBody>
          <a:bodyPr vert="horz" lIns="93175" tIns="46587" rIns="93175" bIns="46587" rtlCol="0" anchor="b"/>
          <a:lstStyle>
            <a:lvl1pPr algn="r">
              <a:defRPr sz="1200"/>
            </a:lvl1pPr>
          </a:lstStyle>
          <a:p>
            <a:fld id="{036C5A97-FE1B-4EFC-9C73-B1258035E011}" type="slidenum">
              <a:rPr lang="en-US" smtClean="0"/>
              <a:t>‹#›</a:t>
            </a:fld>
            <a:endParaRPr lang="en-US"/>
          </a:p>
        </p:txBody>
      </p:sp>
    </p:spTree>
    <p:extLst>
      <p:ext uri="{BB962C8B-B14F-4D97-AF65-F5344CB8AC3E}">
        <p14:creationId xmlns:p14="http://schemas.microsoft.com/office/powerpoint/2010/main" val="37177178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hyperlink" Target="peba.sc.gov/contact" TargetMode="External"/><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8" Type="http://schemas.openxmlformats.org/officeDocument/2006/relationships/hyperlink" Target="http://www.twitter.com/scpeba" TargetMode="External"/><Relationship Id="rId3" Type="http://schemas.openxmlformats.org/officeDocument/2006/relationships/image" Target="../media/image6.png"/><Relationship Id="rId7" Type="http://schemas.openxmlformats.org/officeDocument/2006/relationships/image" Target="../media/image3.png"/><Relationship Id="rId12" Type="http://schemas.openxmlformats.org/officeDocument/2006/relationships/hyperlink" Target="https://www.instagram.com/s.c.peba/" TargetMode="External"/><Relationship Id="rId2" Type="http://schemas.openxmlformats.org/officeDocument/2006/relationships/image" Target="../media/image5.png"/><Relationship Id="rId1" Type="http://schemas.openxmlformats.org/officeDocument/2006/relationships/slideMaster" Target="../slideMasters/slideMaster1.xml"/><Relationship Id="rId6" Type="http://schemas.openxmlformats.org/officeDocument/2006/relationships/image" Target="../media/image9.png"/><Relationship Id="rId11" Type="http://schemas.openxmlformats.org/officeDocument/2006/relationships/hyperlink" Target="http://www.linkedin.com/company/south-carolina-public-employee-benefit-authority/" TargetMode="External"/><Relationship Id="rId5" Type="http://schemas.openxmlformats.org/officeDocument/2006/relationships/image" Target="../media/image8.png"/><Relationship Id="rId10" Type="http://schemas.openxmlformats.org/officeDocument/2006/relationships/hyperlink" Target="http://www.youtube.com/c/pebatv" TargetMode="External"/><Relationship Id="rId4" Type="http://schemas.openxmlformats.org/officeDocument/2006/relationships/image" Target="../media/image7.png"/><Relationship Id="rId9" Type="http://schemas.openxmlformats.org/officeDocument/2006/relationships/hyperlink" Target="http://www.facebook.com/scpeba" TargetMode="Externa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5E053CD0-4157-422F-B7CE-6EF7B499C117}"/>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0"/>
            <a:ext cx="9143997" cy="6857998"/>
          </a:xfrm>
          <a:prstGeom prst="rect">
            <a:avLst/>
          </a:prstGeom>
        </p:spPr>
      </p:pic>
      <p:sp>
        <p:nvSpPr>
          <p:cNvPr id="2" name="Title 1"/>
          <p:cNvSpPr>
            <a:spLocks noGrp="1"/>
          </p:cNvSpPr>
          <p:nvPr>
            <p:ph type="ctrTitle" hasCustomPrompt="1"/>
          </p:nvPr>
        </p:nvSpPr>
        <p:spPr>
          <a:xfrm>
            <a:off x="1645920" y="2286000"/>
            <a:ext cx="6641869" cy="2286000"/>
          </a:xfrm>
        </p:spPr>
        <p:txBody>
          <a:bodyPr anchor="ctr" anchorCtr="0">
            <a:normAutofit/>
          </a:bodyPr>
          <a:lstStyle>
            <a:lvl1pPr algn="l">
              <a:defRPr sz="5000" b="1">
                <a:solidFill>
                  <a:schemeClr val="accent2"/>
                </a:solidFill>
                <a:latin typeface="Times New Roman" panose="02020603050405020304" pitchFamily="18" charset="0"/>
                <a:cs typeface="Times New Roman" panose="02020603050405020304" pitchFamily="18" charset="0"/>
              </a:defRPr>
            </a:lvl1pPr>
          </a:lstStyle>
          <a:p>
            <a:r>
              <a:rPr lang="en-US" dirty="0"/>
              <a:t>Click to edit title</a:t>
            </a:r>
          </a:p>
        </p:txBody>
      </p:sp>
      <p:sp>
        <p:nvSpPr>
          <p:cNvPr id="3" name="Subtitle 2"/>
          <p:cNvSpPr>
            <a:spLocks noGrp="1"/>
          </p:cNvSpPr>
          <p:nvPr>
            <p:ph type="subTitle" idx="1" hasCustomPrompt="1"/>
          </p:nvPr>
        </p:nvSpPr>
        <p:spPr>
          <a:xfrm>
            <a:off x="1645920" y="4754880"/>
            <a:ext cx="6641869" cy="1463040"/>
          </a:xfrm>
        </p:spPr>
        <p:txBody>
          <a:bodyPr anchor="t" anchorCtr="0">
            <a:normAutofit/>
          </a:bodyPr>
          <a:lstStyle>
            <a:lvl1pPr marL="0" indent="0" algn="l">
              <a:buNone/>
              <a:defRPr sz="2400">
                <a:solidFill>
                  <a:schemeClr val="bg2">
                    <a:lumMod val="75000"/>
                  </a:schemeClr>
                </a:solidFill>
                <a:latin typeface="Times New Roman" panose="02020603050405020304" pitchFamily="18" charset="0"/>
                <a:cs typeface="Times New Roman" panose="02020603050405020304" pitchFamily="18"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subtitle</a:t>
            </a:r>
          </a:p>
        </p:txBody>
      </p:sp>
    </p:spTree>
    <p:extLst>
      <p:ext uri="{BB962C8B-B14F-4D97-AF65-F5344CB8AC3E}">
        <p14:creationId xmlns:p14="http://schemas.microsoft.com/office/powerpoint/2010/main" val="12152546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secHead">
  <p:cSld name="1_Section Header">
    <p:spTree>
      <p:nvGrpSpPr>
        <p:cNvPr id="1" name=""/>
        <p:cNvGrpSpPr/>
        <p:nvPr/>
      </p:nvGrpSpPr>
      <p:grpSpPr>
        <a:xfrm>
          <a:off x="0" y="0"/>
          <a:ext cx="0" cy="0"/>
          <a:chOff x="0" y="0"/>
          <a:chExt cx="0" cy="0"/>
        </a:xfrm>
      </p:grpSpPr>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hasCustomPrompt="1"/>
          </p:nvPr>
        </p:nvSpPr>
        <p:spPr>
          <a:xfrm>
            <a:off x="3992336" y="3143252"/>
            <a:ext cx="4684940" cy="1600200"/>
          </a:xfrm>
        </p:spPr>
        <p:txBody>
          <a:bodyPr anchor="b">
            <a:normAutofit/>
          </a:bodyPr>
          <a:lstStyle>
            <a:lvl1pPr>
              <a:defRPr sz="4500" b="1" baseline="0">
                <a:solidFill>
                  <a:schemeClr val="accent3"/>
                </a:solidFill>
                <a:latin typeface="Century Gothic" panose="020B0502020202020204" pitchFamily="34" charset="0"/>
              </a:defRPr>
            </a:lvl1pPr>
          </a:lstStyle>
          <a:p>
            <a:r>
              <a:rPr lang="en-US" dirty="0"/>
              <a:t>Click to section title</a:t>
            </a:r>
          </a:p>
        </p:txBody>
      </p:sp>
      <p:sp>
        <p:nvSpPr>
          <p:cNvPr id="3" name="Text Placeholder 2"/>
          <p:cNvSpPr>
            <a:spLocks noGrp="1"/>
          </p:cNvSpPr>
          <p:nvPr>
            <p:ph type="body" idx="1" hasCustomPrompt="1"/>
          </p:nvPr>
        </p:nvSpPr>
        <p:spPr>
          <a:xfrm>
            <a:off x="3992336" y="4743452"/>
            <a:ext cx="4694464" cy="914400"/>
          </a:xfrm>
        </p:spPr>
        <p:txBody>
          <a:bodyPr>
            <a:normAutofit/>
          </a:bodyPr>
          <a:lstStyle>
            <a:lvl1pPr marL="0" indent="0">
              <a:buNone/>
              <a:defRPr sz="2500">
                <a:solidFill>
                  <a:schemeClr val="bg2">
                    <a:lumMod val="10000"/>
                  </a:schemeClr>
                </a:solidFill>
                <a:latin typeface="Century Gothic" panose="020B0502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section subtitle</a:t>
            </a:r>
          </a:p>
        </p:txBody>
      </p:sp>
      <p:sp>
        <p:nvSpPr>
          <p:cNvPr id="9" name="Oval 8"/>
          <p:cNvSpPr/>
          <p:nvPr userDrawn="1"/>
        </p:nvSpPr>
        <p:spPr>
          <a:xfrm>
            <a:off x="8229600" y="6381792"/>
            <a:ext cx="457200" cy="45720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10" name="Slide Number Placeholder 5"/>
          <p:cNvSpPr>
            <a:spLocks noGrp="1"/>
          </p:cNvSpPr>
          <p:nvPr>
            <p:ph type="sldNum" sz="quarter" idx="12"/>
          </p:nvPr>
        </p:nvSpPr>
        <p:spPr>
          <a:xfrm>
            <a:off x="8239125" y="6427829"/>
            <a:ext cx="438150" cy="365125"/>
          </a:xfrm>
        </p:spPr>
        <p:txBody>
          <a:bodyPr/>
          <a:lstStyle>
            <a:lvl1pPr algn="ctr">
              <a:defRPr>
                <a:solidFill>
                  <a:srgbClr val="412049"/>
                </a:solidFill>
                <a:latin typeface="Century Gothic" panose="020B0502020202020204" pitchFamily="34" charset="0"/>
              </a:defRPr>
            </a:lvl1pPr>
          </a:lstStyle>
          <a:p>
            <a:fld id="{83D9B1D2-31E5-4727-860E-1CCC1A3DB9CB}" type="slidenum">
              <a:rPr lang="en-US" smtClean="0"/>
              <a:pPr/>
              <a:t>‹#›</a:t>
            </a:fld>
            <a:endParaRPr lang="en-US" dirty="0"/>
          </a:p>
        </p:txBody>
      </p:sp>
    </p:spTree>
    <p:extLst>
      <p:ext uri="{BB962C8B-B14F-4D97-AF65-F5344CB8AC3E}">
        <p14:creationId xmlns:p14="http://schemas.microsoft.com/office/powerpoint/2010/main" val="36362558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63E83DF9-E00E-4BB3-A617-E96FA563FA9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0"/>
            <a:ext cx="9143998" cy="6857998"/>
          </a:xfrm>
          <a:prstGeom prst="rect">
            <a:avLst/>
          </a:prstGeom>
        </p:spPr>
      </p:pic>
      <p:sp>
        <p:nvSpPr>
          <p:cNvPr id="2" name="Title 1"/>
          <p:cNvSpPr>
            <a:spLocks noGrp="1"/>
          </p:cNvSpPr>
          <p:nvPr>
            <p:ph type="title" hasCustomPrompt="1"/>
          </p:nvPr>
        </p:nvSpPr>
        <p:spPr>
          <a:xfrm>
            <a:off x="1645920" y="1828800"/>
            <a:ext cx="6693408" cy="2286000"/>
          </a:xfrm>
        </p:spPr>
        <p:txBody>
          <a:bodyPr anchor="ctr">
            <a:normAutofit/>
          </a:bodyPr>
          <a:lstStyle>
            <a:lvl1pPr>
              <a:defRPr sz="4000" b="1" baseline="0">
                <a:solidFill>
                  <a:schemeClr val="accent2"/>
                </a:solidFill>
                <a:latin typeface="Times New Roman" panose="02020603050405020304" pitchFamily="18" charset="0"/>
                <a:cs typeface="Times New Roman" panose="02020603050405020304" pitchFamily="18" charset="0"/>
              </a:defRPr>
            </a:lvl1pPr>
          </a:lstStyle>
          <a:p>
            <a:r>
              <a:rPr lang="en-US" dirty="0"/>
              <a:t>Click to section title</a:t>
            </a:r>
          </a:p>
        </p:txBody>
      </p:sp>
      <p:sp>
        <p:nvSpPr>
          <p:cNvPr id="10" name="Slide Number Placeholder 5"/>
          <p:cNvSpPr>
            <a:spLocks noGrp="1"/>
          </p:cNvSpPr>
          <p:nvPr>
            <p:ph type="sldNum" sz="quarter" idx="12"/>
          </p:nvPr>
        </p:nvSpPr>
        <p:spPr>
          <a:xfrm>
            <a:off x="8339328" y="6400800"/>
            <a:ext cx="804672" cy="457200"/>
          </a:xfrm>
        </p:spPr>
        <p:txBody>
          <a:bodyPr/>
          <a:lstStyle>
            <a:lvl1pPr algn="ctr">
              <a:defRPr sz="1400">
                <a:solidFill>
                  <a:schemeClr val="bg1"/>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
        <p:nvSpPr>
          <p:cNvPr id="8" name="Subtitle 2"/>
          <p:cNvSpPr>
            <a:spLocks noGrp="1"/>
          </p:cNvSpPr>
          <p:nvPr>
            <p:ph type="subTitle" idx="13" hasCustomPrompt="1"/>
          </p:nvPr>
        </p:nvSpPr>
        <p:spPr>
          <a:xfrm>
            <a:off x="1645920" y="4297680"/>
            <a:ext cx="6693408" cy="1368398"/>
          </a:xfrm>
        </p:spPr>
        <p:txBody>
          <a:bodyPr anchor="t" anchorCtr="0">
            <a:normAutofit/>
          </a:bodyPr>
          <a:lstStyle>
            <a:lvl1pPr marL="0" indent="0" algn="l">
              <a:buNone/>
              <a:defRPr sz="2400">
                <a:solidFill>
                  <a:schemeClr val="bg2">
                    <a:lumMod val="75000"/>
                  </a:schemeClr>
                </a:solidFill>
                <a:latin typeface="Times New Roman" panose="02020603050405020304" pitchFamily="18" charset="0"/>
                <a:cs typeface="Times New Roman" panose="02020603050405020304" pitchFamily="18"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section subtitle</a:t>
            </a:r>
          </a:p>
        </p:txBody>
      </p:sp>
    </p:spTree>
    <p:extLst>
      <p:ext uri="{BB962C8B-B14F-4D97-AF65-F5344CB8AC3E}">
        <p14:creationId xmlns:p14="http://schemas.microsoft.com/office/powerpoint/2010/main" val="895388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875D3039-9B0D-4456-A1DB-A81F3165AFB2}"/>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0"/>
            <a:ext cx="9143998" cy="6857998"/>
          </a:xfrm>
          <a:prstGeom prst="rect">
            <a:avLst/>
          </a:prstGeom>
        </p:spPr>
      </p:pic>
      <p:sp>
        <p:nvSpPr>
          <p:cNvPr id="2" name="Title 1"/>
          <p:cNvSpPr>
            <a:spLocks noGrp="1"/>
          </p:cNvSpPr>
          <p:nvPr>
            <p:ph type="title" hasCustomPrompt="1"/>
          </p:nvPr>
        </p:nvSpPr>
        <p:spPr>
          <a:xfrm>
            <a:off x="457198" y="228600"/>
            <a:ext cx="8229599" cy="804672"/>
          </a:xfrm>
        </p:spPr>
        <p:txBody>
          <a:bodyPr anchor="ctr" anchorCtr="0">
            <a:normAutofit/>
          </a:bodyPr>
          <a:lstStyle>
            <a:lvl1pPr>
              <a:defRPr sz="2800" b="1">
                <a:solidFill>
                  <a:schemeClr val="accent2"/>
                </a:solidFill>
                <a:latin typeface="Times New Roman" panose="02020603050405020304" pitchFamily="18" charset="0"/>
                <a:cs typeface="Times New Roman" panose="02020603050405020304" pitchFamily="18" charset="0"/>
              </a:defRPr>
            </a:lvl1pPr>
          </a:lstStyle>
          <a:p>
            <a:r>
              <a:rPr lang="en-US" dirty="0"/>
              <a:t>Click to edit slide title</a:t>
            </a:r>
          </a:p>
        </p:txBody>
      </p:sp>
      <p:sp>
        <p:nvSpPr>
          <p:cNvPr id="3" name="Content Placeholder 2"/>
          <p:cNvSpPr>
            <a:spLocks noGrp="1"/>
          </p:cNvSpPr>
          <p:nvPr>
            <p:ph idx="1" hasCustomPrompt="1"/>
          </p:nvPr>
        </p:nvSpPr>
        <p:spPr>
          <a:xfrm>
            <a:off x="457200" y="1261872"/>
            <a:ext cx="8229600" cy="5029200"/>
          </a:xfrm>
        </p:spPr>
        <p:txBody>
          <a:bodyPr/>
          <a:lstStyle>
            <a:lvl1pPr>
              <a:defRPr sz="2400">
                <a:solidFill>
                  <a:schemeClr val="tx2"/>
                </a:solidFill>
              </a:defRPr>
            </a:lvl1pPr>
            <a:lvl2pPr>
              <a:defRPr sz="20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stStyle>
          <a:p>
            <a:pPr lvl="0"/>
            <a:r>
              <a:rPr lang="en-US" dirty="0"/>
              <a:t>Click to edit body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a:extLst>
              <a:ext uri="{FF2B5EF4-FFF2-40B4-BE49-F238E27FC236}">
                <a16:creationId xmlns:a16="http://schemas.microsoft.com/office/drawing/2014/main" id="{7F681053-E020-4BA7-96D6-1E07BEE664E2}"/>
              </a:ext>
            </a:extLst>
          </p:cNvPr>
          <p:cNvSpPr>
            <a:spLocks noGrp="1"/>
          </p:cNvSpPr>
          <p:nvPr>
            <p:ph type="sldNum" sz="quarter" idx="12"/>
          </p:nvPr>
        </p:nvSpPr>
        <p:spPr>
          <a:xfrm>
            <a:off x="8339328" y="6400800"/>
            <a:ext cx="804672" cy="457200"/>
          </a:xfrm>
        </p:spPr>
        <p:txBody>
          <a:bodyPr/>
          <a:lstStyle>
            <a:lvl1pPr algn="ctr">
              <a:defRPr sz="1400">
                <a:solidFill>
                  <a:schemeClr val="bg1"/>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Tree>
    <p:extLst>
      <p:ext uri="{BB962C8B-B14F-4D97-AF65-F5344CB8AC3E}">
        <p14:creationId xmlns:p14="http://schemas.microsoft.com/office/powerpoint/2010/main" val="23881908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2C440424-D210-4D0E-B3A0-673BF781CDBE}"/>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0"/>
            <a:ext cx="9143998" cy="6857998"/>
          </a:xfrm>
          <a:prstGeom prst="rect">
            <a:avLst/>
          </a:prstGeom>
        </p:spPr>
      </p:pic>
      <p:sp>
        <p:nvSpPr>
          <p:cNvPr id="3" name="Content Placeholder 2"/>
          <p:cNvSpPr>
            <a:spLocks noGrp="1"/>
          </p:cNvSpPr>
          <p:nvPr>
            <p:ph sz="half" idx="1" hasCustomPrompt="1"/>
          </p:nvPr>
        </p:nvSpPr>
        <p:spPr>
          <a:xfrm>
            <a:off x="457200" y="1261872"/>
            <a:ext cx="3886200" cy="5029200"/>
          </a:xfrm>
        </p:spPr>
        <p:txBody>
          <a:bodyPr/>
          <a:lstStyle>
            <a:lvl1pPr>
              <a:defRPr sz="2400">
                <a:solidFill>
                  <a:schemeClr val="tx2"/>
                </a:solidFill>
              </a:defRPr>
            </a:lvl1pPr>
            <a:lvl2pPr>
              <a:defRPr sz="20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stStyle>
          <a:p>
            <a:pPr lvl="0"/>
            <a:r>
              <a:rPr lang="en-US" dirty="0"/>
              <a:t>Click to edit body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hasCustomPrompt="1"/>
          </p:nvPr>
        </p:nvSpPr>
        <p:spPr>
          <a:xfrm>
            <a:off x="4800600" y="1261872"/>
            <a:ext cx="3886200" cy="5029200"/>
          </a:xfrm>
        </p:spPr>
        <p:txBody>
          <a:bodyPr/>
          <a:lstStyle>
            <a:lvl1pPr>
              <a:defRPr sz="2400">
                <a:solidFill>
                  <a:schemeClr val="tx2"/>
                </a:solidFill>
              </a:defRPr>
            </a:lvl1pPr>
            <a:lvl2pPr>
              <a:defRPr sz="20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stStyle>
          <a:p>
            <a:pPr lvl="0"/>
            <a:r>
              <a:rPr lang="en-US" dirty="0"/>
              <a:t>Click to edit body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lide Number Placeholder 5">
            <a:extLst>
              <a:ext uri="{FF2B5EF4-FFF2-40B4-BE49-F238E27FC236}">
                <a16:creationId xmlns:a16="http://schemas.microsoft.com/office/drawing/2014/main" id="{40A2396F-3FAF-4628-96FD-7ED599577BCD}"/>
              </a:ext>
            </a:extLst>
          </p:cNvPr>
          <p:cNvSpPr>
            <a:spLocks noGrp="1"/>
          </p:cNvSpPr>
          <p:nvPr>
            <p:ph type="sldNum" sz="quarter" idx="12"/>
          </p:nvPr>
        </p:nvSpPr>
        <p:spPr>
          <a:xfrm>
            <a:off x="8339328" y="6400800"/>
            <a:ext cx="804672" cy="457200"/>
          </a:xfrm>
        </p:spPr>
        <p:txBody>
          <a:bodyPr/>
          <a:lstStyle>
            <a:lvl1pPr algn="ctr">
              <a:defRPr sz="1400">
                <a:solidFill>
                  <a:schemeClr val="bg1"/>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
        <p:nvSpPr>
          <p:cNvPr id="8" name="Title 1">
            <a:extLst>
              <a:ext uri="{FF2B5EF4-FFF2-40B4-BE49-F238E27FC236}">
                <a16:creationId xmlns:a16="http://schemas.microsoft.com/office/drawing/2014/main" id="{5BDE5EEF-D87C-4062-B64E-D346A0C26839}"/>
              </a:ext>
            </a:extLst>
          </p:cNvPr>
          <p:cNvSpPr>
            <a:spLocks noGrp="1"/>
          </p:cNvSpPr>
          <p:nvPr>
            <p:ph type="title" hasCustomPrompt="1"/>
          </p:nvPr>
        </p:nvSpPr>
        <p:spPr>
          <a:xfrm>
            <a:off x="457198" y="228600"/>
            <a:ext cx="8229599" cy="804672"/>
          </a:xfrm>
        </p:spPr>
        <p:txBody>
          <a:bodyPr anchor="ctr" anchorCtr="0">
            <a:normAutofit/>
          </a:bodyPr>
          <a:lstStyle>
            <a:lvl1pPr>
              <a:defRPr sz="2800" b="1">
                <a:solidFill>
                  <a:schemeClr val="accent2"/>
                </a:solidFill>
                <a:latin typeface="Times New Roman" panose="02020603050405020304" pitchFamily="18" charset="0"/>
                <a:cs typeface="Times New Roman" panose="02020603050405020304" pitchFamily="18" charset="0"/>
              </a:defRPr>
            </a:lvl1pPr>
          </a:lstStyle>
          <a:p>
            <a:r>
              <a:rPr lang="en-US" dirty="0"/>
              <a:t>Click to edit slide title</a:t>
            </a:r>
          </a:p>
        </p:txBody>
      </p:sp>
    </p:spTree>
    <p:extLst>
      <p:ext uri="{BB962C8B-B14F-4D97-AF65-F5344CB8AC3E}">
        <p14:creationId xmlns:p14="http://schemas.microsoft.com/office/powerpoint/2010/main" val="38554186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495D8F1E-466F-49AA-81A5-A2C1CA2EA29E}"/>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0"/>
            <a:ext cx="9143998" cy="6857998"/>
          </a:xfrm>
          <a:prstGeom prst="rect">
            <a:avLst/>
          </a:prstGeom>
        </p:spPr>
      </p:pic>
      <p:sp>
        <p:nvSpPr>
          <p:cNvPr id="5" name="Slide Number Placeholder 5">
            <a:extLst>
              <a:ext uri="{FF2B5EF4-FFF2-40B4-BE49-F238E27FC236}">
                <a16:creationId xmlns:a16="http://schemas.microsoft.com/office/drawing/2014/main" id="{960478C3-43ED-4BF0-AFF0-4AB2FD7EA703}"/>
              </a:ext>
            </a:extLst>
          </p:cNvPr>
          <p:cNvSpPr>
            <a:spLocks noGrp="1"/>
          </p:cNvSpPr>
          <p:nvPr>
            <p:ph type="sldNum" sz="quarter" idx="12"/>
          </p:nvPr>
        </p:nvSpPr>
        <p:spPr>
          <a:xfrm>
            <a:off x="8339328" y="6400800"/>
            <a:ext cx="804672" cy="457200"/>
          </a:xfrm>
        </p:spPr>
        <p:txBody>
          <a:bodyPr/>
          <a:lstStyle>
            <a:lvl1pPr algn="ctr">
              <a:defRPr sz="1400">
                <a:solidFill>
                  <a:schemeClr val="bg1"/>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
        <p:nvSpPr>
          <p:cNvPr id="6" name="Title 1">
            <a:extLst>
              <a:ext uri="{FF2B5EF4-FFF2-40B4-BE49-F238E27FC236}">
                <a16:creationId xmlns:a16="http://schemas.microsoft.com/office/drawing/2014/main" id="{D708F6D9-0E1E-4E48-8553-B6D1AE6B5DC4}"/>
              </a:ext>
            </a:extLst>
          </p:cNvPr>
          <p:cNvSpPr>
            <a:spLocks noGrp="1"/>
          </p:cNvSpPr>
          <p:nvPr>
            <p:ph type="title" hasCustomPrompt="1"/>
          </p:nvPr>
        </p:nvSpPr>
        <p:spPr>
          <a:xfrm>
            <a:off x="457198" y="228600"/>
            <a:ext cx="8229599" cy="804672"/>
          </a:xfrm>
        </p:spPr>
        <p:txBody>
          <a:bodyPr anchor="ctr" anchorCtr="0">
            <a:normAutofit/>
          </a:bodyPr>
          <a:lstStyle>
            <a:lvl1pPr>
              <a:defRPr sz="2800" b="1">
                <a:solidFill>
                  <a:schemeClr val="accent2"/>
                </a:solidFill>
                <a:latin typeface="Times New Roman" panose="02020603050405020304" pitchFamily="18" charset="0"/>
                <a:cs typeface="Times New Roman" panose="02020603050405020304" pitchFamily="18" charset="0"/>
              </a:defRPr>
            </a:lvl1pPr>
          </a:lstStyle>
          <a:p>
            <a:r>
              <a:rPr lang="en-US" dirty="0"/>
              <a:t>Click to edit slide title</a:t>
            </a:r>
          </a:p>
        </p:txBody>
      </p:sp>
    </p:spTree>
    <p:extLst>
      <p:ext uri="{BB962C8B-B14F-4D97-AF65-F5344CB8AC3E}">
        <p14:creationId xmlns:p14="http://schemas.microsoft.com/office/powerpoint/2010/main" val="37929093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8FF8A359-9373-4FC2-92EF-41E6DE378A96}"/>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0"/>
            <a:ext cx="9143998" cy="6857998"/>
          </a:xfrm>
          <a:prstGeom prst="rect">
            <a:avLst/>
          </a:prstGeom>
        </p:spPr>
      </p:pic>
      <p:sp>
        <p:nvSpPr>
          <p:cNvPr id="4" name="Slide Number Placeholder 5">
            <a:extLst>
              <a:ext uri="{FF2B5EF4-FFF2-40B4-BE49-F238E27FC236}">
                <a16:creationId xmlns:a16="http://schemas.microsoft.com/office/drawing/2014/main" id="{24A80341-3CF6-4ECA-8F57-62F112F7AB8F}"/>
              </a:ext>
            </a:extLst>
          </p:cNvPr>
          <p:cNvSpPr>
            <a:spLocks noGrp="1"/>
          </p:cNvSpPr>
          <p:nvPr>
            <p:ph type="sldNum" sz="quarter" idx="12"/>
          </p:nvPr>
        </p:nvSpPr>
        <p:spPr>
          <a:xfrm>
            <a:off x="8339328" y="6400800"/>
            <a:ext cx="804672" cy="457200"/>
          </a:xfrm>
        </p:spPr>
        <p:txBody>
          <a:bodyPr/>
          <a:lstStyle>
            <a:lvl1pPr algn="ctr">
              <a:defRPr sz="1400">
                <a:solidFill>
                  <a:schemeClr val="bg1"/>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Tree>
    <p:extLst>
      <p:ext uri="{BB962C8B-B14F-4D97-AF65-F5344CB8AC3E}">
        <p14:creationId xmlns:p14="http://schemas.microsoft.com/office/powerpoint/2010/main" val="38111580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ntact">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8C472C92-C186-4D7A-9A08-38B1239B37F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0"/>
            <a:ext cx="9143998" cy="6857998"/>
          </a:xfrm>
          <a:prstGeom prst="rect">
            <a:avLst/>
          </a:prstGeom>
        </p:spPr>
      </p:pic>
      <p:sp>
        <p:nvSpPr>
          <p:cNvPr id="7" name="TextBox 6"/>
          <p:cNvSpPr txBox="1"/>
          <p:nvPr userDrawn="1"/>
        </p:nvSpPr>
        <p:spPr>
          <a:xfrm>
            <a:off x="457198" y="1261872"/>
            <a:ext cx="8229600" cy="2268826"/>
          </a:xfrm>
          <a:prstGeom prst="rect">
            <a:avLst/>
          </a:prstGeom>
          <a:noFill/>
        </p:spPr>
        <p:txBody>
          <a:bodyPr wrap="square" rtlCol="0">
            <a:spAutoFit/>
          </a:body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schemeClr val="tx2"/>
                </a:solidFill>
                <a:effectLst/>
                <a:uLnTx/>
                <a:uFillTx/>
                <a:latin typeface="+mn-lt"/>
                <a:ea typeface="+mn-ea"/>
                <a:cs typeface="+mn-cs"/>
              </a:rPr>
              <a:t>Contact us:</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schemeClr val="tx2"/>
                </a:solidFill>
                <a:effectLst/>
                <a:uLnTx/>
                <a:uFillTx/>
                <a:latin typeface="+mn-lt"/>
                <a:ea typeface="+mn-ea"/>
                <a:cs typeface="+mn-cs"/>
                <a:hlinkClick r:id="rId3" action="ppaction://hlinkfile"/>
              </a:rPr>
              <a:t>peba.sc.gov/contact</a:t>
            </a:r>
            <a:r>
              <a:rPr kumimoji="0" lang="en-US" sz="2000" b="0" i="0" u="none" strike="noStrike" kern="1200" cap="none" spc="0" normalizeH="0" baseline="0" noProof="0" dirty="0">
                <a:ln>
                  <a:noFill/>
                </a:ln>
                <a:solidFill>
                  <a:schemeClr val="tx2"/>
                </a:solidFill>
                <a:effectLst/>
                <a:uLnTx/>
                <a:uFillTx/>
                <a:latin typeface="+mn-lt"/>
                <a:ea typeface="+mn-ea"/>
                <a:cs typeface="+mn-cs"/>
              </a:rPr>
              <a:t>. </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schemeClr val="tx2"/>
                </a:solidFill>
                <a:effectLst/>
                <a:uLnTx/>
                <a:uFillTx/>
                <a:latin typeface="+mn-lt"/>
                <a:ea typeface="+mn-ea"/>
                <a:cs typeface="+mn-cs"/>
              </a:rPr>
              <a:t>803.737.6800 or 888.260.9430.</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schemeClr val="tx2"/>
                </a:solidFill>
                <a:effectLst/>
                <a:uLnTx/>
                <a:uFillTx/>
                <a:latin typeface="+mn-lt"/>
                <a:ea typeface="+mn-ea"/>
                <a:cs typeface="+mn-cs"/>
              </a:rPr>
              <a:t>Visit us:</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schemeClr val="tx2"/>
                </a:solidFill>
                <a:effectLst/>
                <a:uLnTx/>
                <a:uFillTx/>
                <a:latin typeface="+mn-lt"/>
                <a:ea typeface="+mn-ea"/>
                <a:cs typeface="+mn-cs"/>
              </a:rPr>
              <a:t>202 Arbor Lake Drive</a:t>
            </a:r>
            <a:br>
              <a:rPr kumimoji="0" lang="en-US" sz="2000" b="0" i="0" u="none" strike="noStrike" kern="1200" cap="none" spc="0" normalizeH="0" baseline="0" noProof="0" dirty="0">
                <a:ln>
                  <a:noFill/>
                </a:ln>
                <a:solidFill>
                  <a:schemeClr val="tx2"/>
                </a:solidFill>
                <a:effectLst/>
                <a:uLnTx/>
                <a:uFillTx/>
                <a:latin typeface="+mn-lt"/>
                <a:ea typeface="+mn-ea"/>
                <a:cs typeface="+mn-cs"/>
              </a:rPr>
            </a:br>
            <a:r>
              <a:rPr kumimoji="0" lang="en-US" sz="2000" b="0" i="0" u="none" strike="noStrike" kern="1200" cap="none" spc="0" normalizeH="0" baseline="0" noProof="0" dirty="0">
                <a:ln>
                  <a:noFill/>
                </a:ln>
                <a:solidFill>
                  <a:schemeClr val="tx2"/>
                </a:solidFill>
                <a:effectLst/>
                <a:uLnTx/>
                <a:uFillTx/>
                <a:latin typeface="+mn-lt"/>
                <a:ea typeface="+mn-ea"/>
                <a:cs typeface="+mn-cs"/>
              </a:rPr>
              <a:t>Columbia, SC 29223</a:t>
            </a:r>
          </a:p>
        </p:txBody>
      </p:sp>
      <p:sp>
        <p:nvSpPr>
          <p:cNvPr id="6" name="TextBox 5">
            <a:extLst>
              <a:ext uri="{FF2B5EF4-FFF2-40B4-BE49-F238E27FC236}">
                <a16:creationId xmlns:a16="http://schemas.microsoft.com/office/drawing/2014/main" id="{D47F7788-45C2-4D4E-A228-2E4396CB023D}"/>
              </a:ext>
            </a:extLst>
          </p:cNvPr>
          <p:cNvSpPr txBox="1"/>
          <p:nvPr userDrawn="1"/>
        </p:nvSpPr>
        <p:spPr>
          <a:xfrm>
            <a:off x="457199" y="369326"/>
            <a:ext cx="7614460" cy="523220"/>
          </a:xfrm>
          <a:prstGeom prst="rect">
            <a:avLst/>
          </a:prstGeom>
          <a:noFill/>
        </p:spPr>
        <p:txBody>
          <a:bodyPr wrap="square" rtlCol="0" anchor="ctr">
            <a:spAutoFit/>
          </a:bodyPr>
          <a:lstStyle/>
          <a:p>
            <a:r>
              <a:rPr lang="en-US" sz="2800" b="1" dirty="0">
                <a:solidFill>
                  <a:schemeClr val="accent2"/>
                </a:solidFill>
                <a:latin typeface="Times New Roman" panose="02020603050405020304" pitchFamily="18" charset="0"/>
                <a:cs typeface="Times New Roman" panose="02020603050405020304" pitchFamily="18" charset="0"/>
              </a:rPr>
              <a:t>Get in touch with PEBA</a:t>
            </a:r>
          </a:p>
        </p:txBody>
      </p:sp>
      <p:sp>
        <p:nvSpPr>
          <p:cNvPr id="10" name="Slide Number Placeholder 5">
            <a:extLst>
              <a:ext uri="{FF2B5EF4-FFF2-40B4-BE49-F238E27FC236}">
                <a16:creationId xmlns:a16="http://schemas.microsoft.com/office/drawing/2014/main" id="{AE028D9D-C7FB-4D10-A446-0FF2D89D867E}"/>
              </a:ext>
            </a:extLst>
          </p:cNvPr>
          <p:cNvSpPr>
            <a:spLocks noGrp="1"/>
          </p:cNvSpPr>
          <p:nvPr>
            <p:ph type="sldNum" sz="quarter" idx="12"/>
          </p:nvPr>
        </p:nvSpPr>
        <p:spPr>
          <a:xfrm>
            <a:off x="8339328" y="6400800"/>
            <a:ext cx="804672" cy="457200"/>
          </a:xfrm>
        </p:spPr>
        <p:txBody>
          <a:bodyPr/>
          <a:lstStyle>
            <a:lvl1pPr algn="ctr">
              <a:defRPr sz="1400">
                <a:solidFill>
                  <a:schemeClr val="bg1"/>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Tree>
    <p:extLst>
      <p:ext uri="{BB962C8B-B14F-4D97-AF65-F5344CB8AC3E}">
        <p14:creationId xmlns:p14="http://schemas.microsoft.com/office/powerpoint/2010/main" val="15131615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Social media">
    <p:spTree>
      <p:nvGrpSpPr>
        <p:cNvPr id="1" name=""/>
        <p:cNvGrpSpPr/>
        <p:nvPr/>
      </p:nvGrpSpPr>
      <p:grpSpPr>
        <a:xfrm>
          <a:off x="0" y="0"/>
          <a:ext cx="0" cy="0"/>
          <a:chOff x="0" y="0"/>
          <a:chExt cx="0" cy="0"/>
        </a:xfrm>
      </p:grpSpPr>
      <p:pic>
        <p:nvPicPr>
          <p:cNvPr id="15" name="Picture 14">
            <a:extLst>
              <a:ext uri="{FF2B5EF4-FFF2-40B4-BE49-F238E27FC236}">
                <a16:creationId xmlns:a16="http://schemas.microsoft.com/office/drawing/2014/main" id="{8E64BB3D-0633-454E-AE94-E7592A06CCA5}"/>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247172" y="1261870"/>
            <a:ext cx="548640" cy="548640"/>
          </a:xfrm>
          <a:prstGeom prst="rect">
            <a:avLst/>
          </a:prstGeom>
        </p:spPr>
      </p:pic>
      <p:pic>
        <p:nvPicPr>
          <p:cNvPr id="23" name="Picture 22">
            <a:extLst>
              <a:ext uri="{FF2B5EF4-FFF2-40B4-BE49-F238E27FC236}">
                <a16:creationId xmlns:a16="http://schemas.microsoft.com/office/drawing/2014/main" id="{79B78537-09EC-4D54-939C-22B9CE8CF17A}"/>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247796" y="2179838"/>
            <a:ext cx="548640" cy="548640"/>
          </a:xfrm>
          <a:prstGeom prst="rect">
            <a:avLst/>
          </a:prstGeom>
        </p:spPr>
      </p:pic>
      <p:pic>
        <p:nvPicPr>
          <p:cNvPr id="21" name="Picture 20">
            <a:extLst>
              <a:ext uri="{FF2B5EF4-FFF2-40B4-BE49-F238E27FC236}">
                <a16:creationId xmlns:a16="http://schemas.microsoft.com/office/drawing/2014/main" id="{A56D338D-10BB-47FE-BB41-B27D672C1968}"/>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457199" y="2187441"/>
            <a:ext cx="548640" cy="548640"/>
          </a:xfrm>
          <a:prstGeom prst="rect">
            <a:avLst/>
          </a:prstGeom>
        </p:spPr>
      </p:pic>
      <p:pic>
        <p:nvPicPr>
          <p:cNvPr id="13" name="Picture 12">
            <a:extLst>
              <a:ext uri="{FF2B5EF4-FFF2-40B4-BE49-F238E27FC236}">
                <a16:creationId xmlns:a16="http://schemas.microsoft.com/office/drawing/2014/main" id="{B9216F0E-1C07-4004-BB8F-759178270C34}"/>
              </a:ext>
            </a:extLst>
          </p:cNvPr>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457199" y="1261870"/>
            <a:ext cx="548640" cy="548640"/>
          </a:xfrm>
          <a:prstGeom prst="rect">
            <a:avLst/>
          </a:prstGeom>
        </p:spPr>
      </p:pic>
      <p:pic>
        <p:nvPicPr>
          <p:cNvPr id="18" name="Picture 17">
            <a:extLst>
              <a:ext uri="{FF2B5EF4-FFF2-40B4-BE49-F238E27FC236}">
                <a16:creationId xmlns:a16="http://schemas.microsoft.com/office/drawing/2014/main" id="{D692D7C3-28D1-4C6E-830C-427DE7E29354}"/>
              </a:ext>
            </a:extLst>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457199" y="3113015"/>
            <a:ext cx="548640" cy="548640"/>
          </a:xfrm>
          <a:prstGeom prst="rect">
            <a:avLst/>
          </a:prstGeom>
        </p:spPr>
      </p:pic>
      <p:pic>
        <p:nvPicPr>
          <p:cNvPr id="6" name="Picture 5">
            <a:extLst>
              <a:ext uri="{FF2B5EF4-FFF2-40B4-BE49-F238E27FC236}">
                <a16:creationId xmlns:a16="http://schemas.microsoft.com/office/drawing/2014/main" id="{7C381571-1525-4007-B97A-5E39E293ED49}"/>
              </a:ext>
            </a:extLst>
          </p:cNvPr>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1" y="0"/>
            <a:ext cx="9143998" cy="6857998"/>
          </a:xfrm>
          <a:prstGeom prst="rect">
            <a:avLst/>
          </a:prstGeom>
        </p:spPr>
      </p:pic>
      <p:grpSp>
        <p:nvGrpSpPr>
          <p:cNvPr id="12" name="Group 11">
            <a:extLst>
              <a:ext uri="{FF2B5EF4-FFF2-40B4-BE49-F238E27FC236}">
                <a16:creationId xmlns:a16="http://schemas.microsoft.com/office/drawing/2014/main" id="{49E69B81-F380-4DCC-A842-84DC1C0AD457}"/>
              </a:ext>
            </a:extLst>
          </p:cNvPr>
          <p:cNvGrpSpPr/>
          <p:nvPr userDrawn="1"/>
        </p:nvGrpSpPr>
        <p:grpSpPr>
          <a:xfrm>
            <a:off x="1085421" y="1305360"/>
            <a:ext cx="7253907" cy="2312807"/>
            <a:chOff x="1085421" y="957888"/>
            <a:chExt cx="7253907" cy="2312807"/>
          </a:xfrm>
        </p:grpSpPr>
        <p:sp>
          <p:nvSpPr>
            <p:cNvPr id="55" name="TextBox 54"/>
            <p:cNvSpPr txBox="1"/>
            <p:nvPr userDrawn="1"/>
          </p:nvSpPr>
          <p:spPr>
            <a:xfrm>
              <a:off x="1085421" y="1883460"/>
              <a:ext cx="1354661" cy="461665"/>
            </a:xfrm>
            <a:prstGeom prst="rect">
              <a:avLst/>
            </a:prstGeom>
            <a:noFill/>
          </p:spPr>
          <p:txBody>
            <a:bodyPr wrap="square" rtlCol="0">
              <a:spAutoFit/>
            </a:bodyPr>
            <a:lstStyle/>
            <a:p>
              <a:r>
                <a:rPr lang="en-US" sz="2400" dirty="0">
                  <a:hlinkClick r:id="rId8"/>
                </a:rPr>
                <a:t>SCPEBA</a:t>
              </a:r>
              <a:endParaRPr lang="en-US" sz="2400" dirty="0"/>
            </a:p>
          </p:txBody>
        </p:sp>
        <p:sp>
          <p:nvSpPr>
            <p:cNvPr id="59" name="TextBox 58"/>
            <p:cNvSpPr txBox="1"/>
            <p:nvPr userDrawn="1"/>
          </p:nvSpPr>
          <p:spPr>
            <a:xfrm>
              <a:off x="1085421" y="957888"/>
              <a:ext cx="2082794" cy="461665"/>
            </a:xfrm>
            <a:prstGeom prst="rect">
              <a:avLst/>
            </a:prstGeom>
            <a:noFill/>
          </p:spPr>
          <p:txBody>
            <a:bodyPr wrap="square" rtlCol="0">
              <a:spAutoFit/>
            </a:bodyPr>
            <a:lstStyle/>
            <a:p>
              <a:r>
                <a:rPr lang="en-US" sz="2400" dirty="0">
                  <a:hlinkClick r:id="rId9"/>
                </a:rPr>
                <a:t>SCPEBA</a:t>
              </a:r>
              <a:endParaRPr lang="en-US" sz="2400" dirty="0"/>
            </a:p>
          </p:txBody>
        </p:sp>
        <p:sp>
          <p:nvSpPr>
            <p:cNvPr id="61" name="TextBox 60"/>
            <p:cNvSpPr txBox="1"/>
            <p:nvPr userDrawn="1"/>
          </p:nvSpPr>
          <p:spPr>
            <a:xfrm>
              <a:off x="3875393" y="1870070"/>
              <a:ext cx="1574794" cy="461665"/>
            </a:xfrm>
            <a:prstGeom prst="rect">
              <a:avLst/>
            </a:prstGeom>
            <a:noFill/>
          </p:spPr>
          <p:txBody>
            <a:bodyPr wrap="square" rtlCol="0">
              <a:spAutoFit/>
            </a:bodyPr>
            <a:lstStyle/>
            <a:p>
              <a:r>
                <a:rPr lang="en-US" sz="2400" u="sng" dirty="0">
                  <a:hlinkClick r:id="rId10"/>
                </a:rPr>
                <a:t>PEBA TV</a:t>
              </a:r>
              <a:endParaRPr lang="en-US" sz="2400" dirty="0"/>
            </a:p>
          </p:txBody>
        </p:sp>
        <p:sp>
          <p:nvSpPr>
            <p:cNvPr id="63" name="TextBox 62"/>
            <p:cNvSpPr txBox="1"/>
            <p:nvPr userDrawn="1"/>
          </p:nvSpPr>
          <p:spPr>
            <a:xfrm>
              <a:off x="1085421" y="2809030"/>
              <a:ext cx="7253907" cy="461665"/>
            </a:xfrm>
            <a:prstGeom prst="rect">
              <a:avLst/>
            </a:prstGeom>
            <a:noFill/>
          </p:spPr>
          <p:txBody>
            <a:bodyPr wrap="square" rtlCol="0">
              <a:spAutoFit/>
            </a:bodyPr>
            <a:lstStyle/>
            <a:p>
              <a:r>
                <a:rPr lang="en-US" sz="2400" u="sng" kern="1200" dirty="0">
                  <a:solidFill>
                    <a:schemeClr val="tx1"/>
                  </a:solidFill>
                  <a:effectLst/>
                  <a:latin typeface="+mn-lt"/>
                  <a:ea typeface="+mn-ea"/>
                  <a:cs typeface="+mn-cs"/>
                  <a:hlinkClick r:id="rId11"/>
                </a:rPr>
                <a:t>South Carolina Public Employee Benefit Authority</a:t>
              </a:r>
              <a:endParaRPr lang="en-US" sz="3600" dirty="0"/>
            </a:p>
          </p:txBody>
        </p:sp>
      </p:grpSp>
      <p:sp>
        <p:nvSpPr>
          <p:cNvPr id="16" name="TextBox 15">
            <a:extLst>
              <a:ext uri="{FF2B5EF4-FFF2-40B4-BE49-F238E27FC236}">
                <a16:creationId xmlns:a16="http://schemas.microsoft.com/office/drawing/2014/main" id="{054746A6-CB1C-498D-A553-5CC55DC319AF}"/>
              </a:ext>
            </a:extLst>
          </p:cNvPr>
          <p:cNvSpPr txBox="1"/>
          <p:nvPr userDrawn="1"/>
        </p:nvSpPr>
        <p:spPr>
          <a:xfrm>
            <a:off x="457199" y="369326"/>
            <a:ext cx="7614460" cy="523220"/>
          </a:xfrm>
          <a:prstGeom prst="rect">
            <a:avLst/>
          </a:prstGeom>
          <a:noFill/>
        </p:spPr>
        <p:txBody>
          <a:bodyPr wrap="square" rtlCol="0" anchor="ctr">
            <a:spAutoFit/>
          </a:bodyPr>
          <a:lstStyle/>
          <a:p>
            <a:r>
              <a:rPr lang="en-US" sz="2800" b="1" dirty="0">
                <a:solidFill>
                  <a:schemeClr val="accent2"/>
                </a:solidFill>
                <a:latin typeface="Times New Roman" panose="02020603050405020304" pitchFamily="18" charset="0"/>
                <a:cs typeface="Times New Roman" panose="02020603050405020304" pitchFamily="18" charset="0"/>
              </a:rPr>
              <a:t>Get social with PEBA</a:t>
            </a:r>
          </a:p>
        </p:txBody>
      </p:sp>
      <p:sp>
        <p:nvSpPr>
          <p:cNvPr id="24" name="Slide Number Placeholder 5">
            <a:extLst>
              <a:ext uri="{FF2B5EF4-FFF2-40B4-BE49-F238E27FC236}">
                <a16:creationId xmlns:a16="http://schemas.microsoft.com/office/drawing/2014/main" id="{A69210C4-1B2A-43A7-8BB3-748962BE955C}"/>
              </a:ext>
            </a:extLst>
          </p:cNvPr>
          <p:cNvSpPr>
            <a:spLocks noGrp="1"/>
          </p:cNvSpPr>
          <p:nvPr>
            <p:ph type="sldNum" sz="quarter" idx="12"/>
          </p:nvPr>
        </p:nvSpPr>
        <p:spPr>
          <a:xfrm>
            <a:off x="8339328" y="6400800"/>
            <a:ext cx="804672" cy="457200"/>
          </a:xfrm>
        </p:spPr>
        <p:txBody>
          <a:bodyPr/>
          <a:lstStyle>
            <a:lvl1pPr algn="ctr">
              <a:defRPr sz="1400">
                <a:solidFill>
                  <a:schemeClr val="bg1"/>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
        <p:nvSpPr>
          <p:cNvPr id="33" name="TextBox 32">
            <a:extLst>
              <a:ext uri="{FF2B5EF4-FFF2-40B4-BE49-F238E27FC236}">
                <a16:creationId xmlns:a16="http://schemas.microsoft.com/office/drawing/2014/main" id="{66857D2E-B04A-4DDB-B1CA-FBBA1CE5BA85}"/>
              </a:ext>
            </a:extLst>
          </p:cNvPr>
          <p:cNvSpPr txBox="1"/>
          <p:nvPr userDrawn="1"/>
        </p:nvSpPr>
        <p:spPr>
          <a:xfrm>
            <a:off x="3874769" y="1305337"/>
            <a:ext cx="1354661" cy="461665"/>
          </a:xfrm>
          <a:prstGeom prst="rect">
            <a:avLst/>
          </a:prstGeom>
          <a:noFill/>
        </p:spPr>
        <p:txBody>
          <a:bodyPr wrap="square" rtlCol="0">
            <a:spAutoFit/>
          </a:bodyPr>
          <a:lstStyle/>
          <a:p>
            <a:r>
              <a:rPr lang="en-US" sz="2400" dirty="0">
                <a:hlinkClick r:id="rId12"/>
              </a:rPr>
              <a:t>s.c.peba</a:t>
            </a:r>
            <a:endParaRPr lang="en-US" sz="2400" dirty="0"/>
          </a:p>
        </p:txBody>
      </p:sp>
    </p:spTree>
    <p:extLst>
      <p:ext uri="{BB962C8B-B14F-4D97-AF65-F5344CB8AC3E}">
        <p14:creationId xmlns:p14="http://schemas.microsoft.com/office/powerpoint/2010/main" val="21902815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Disclaimer">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2F538F7D-0DAC-4159-8884-6F731C74E4C2}"/>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0"/>
            <a:ext cx="9143998" cy="6857998"/>
          </a:xfrm>
          <a:prstGeom prst="rect">
            <a:avLst/>
          </a:prstGeom>
        </p:spPr>
      </p:pic>
      <p:sp>
        <p:nvSpPr>
          <p:cNvPr id="8" name="Rectangle 7"/>
          <p:cNvSpPr/>
          <p:nvPr userDrawn="1"/>
        </p:nvSpPr>
        <p:spPr>
          <a:xfrm>
            <a:off x="457198" y="1261872"/>
            <a:ext cx="8229600" cy="5029200"/>
          </a:xfrm>
          <a:prstGeom prst="rect">
            <a:avLst/>
          </a:prstGeom>
        </p:spPr>
        <p:txBody>
          <a:bodyPr wrap="square">
            <a:spAutoFit/>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sz="2400" dirty="0">
                <a:solidFill>
                  <a:schemeClr val="tx2"/>
                </a:solidFill>
              </a:rPr>
              <a:t>This presentation does not constitute a comprehensive or binding representation of the employee benefit programs PEBA administers. The terms and conditions of the employee benefit programs PEBA administers are set out in the applicable statutes and plan documents and are subject to change. Benefits administrators and others chosen by your employer to assist you with your participation in these employee benefit programs are not agents or employees of PEBA and are not authorized to bind PEBA or make representations on behalf of PEBA. Please contact PEBA for the most current information. The language used in this presentation does not create any contractual rights or entitlements for any person.</a:t>
            </a:r>
          </a:p>
        </p:txBody>
      </p:sp>
      <p:sp>
        <p:nvSpPr>
          <p:cNvPr id="3" name="TextBox 2">
            <a:extLst>
              <a:ext uri="{FF2B5EF4-FFF2-40B4-BE49-F238E27FC236}">
                <a16:creationId xmlns:a16="http://schemas.microsoft.com/office/drawing/2014/main" id="{3E9535F1-BFC0-4D25-ABA9-1F4411D72C0E}"/>
              </a:ext>
            </a:extLst>
          </p:cNvPr>
          <p:cNvSpPr txBox="1"/>
          <p:nvPr userDrawn="1"/>
        </p:nvSpPr>
        <p:spPr>
          <a:xfrm>
            <a:off x="457198" y="369326"/>
            <a:ext cx="3325091" cy="523220"/>
          </a:xfrm>
          <a:prstGeom prst="rect">
            <a:avLst/>
          </a:prstGeom>
          <a:noFill/>
        </p:spPr>
        <p:txBody>
          <a:bodyPr wrap="square" rtlCol="0" anchor="ctr">
            <a:spAutoFit/>
          </a:bodyPr>
          <a:lstStyle/>
          <a:p>
            <a:r>
              <a:rPr lang="en-US" sz="2800" b="1" dirty="0">
                <a:solidFill>
                  <a:schemeClr val="accent2"/>
                </a:solidFill>
                <a:latin typeface="Times New Roman" panose="02020603050405020304" pitchFamily="18" charset="0"/>
                <a:cs typeface="Times New Roman" panose="02020603050405020304" pitchFamily="18" charset="0"/>
              </a:rPr>
              <a:t>Disclaimer</a:t>
            </a:r>
          </a:p>
        </p:txBody>
      </p:sp>
      <p:sp>
        <p:nvSpPr>
          <p:cNvPr id="11" name="Slide Number Placeholder 5">
            <a:extLst>
              <a:ext uri="{FF2B5EF4-FFF2-40B4-BE49-F238E27FC236}">
                <a16:creationId xmlns:a16="http://schemas.microsoft.com/office/drawing/2014/main" id="{8CBD1319-6E18-42EF-8558-AD8D26572B16}"/>
              </a:ext>
            </a:extLst>
          </p:cNvPr>
          <p:cNvSpPr>
            <a:spLocks noGrp="1"/>
          </p:cNvSpPr>
          <p:nvPr>
            <p:ph type="sldNum" sz="quarter" idx="12"/>
          </p:nvPr>
        </p:nvSpPr>
        <p:spPr>
          <a:xfrm>
            <a:off x="8339328" y="6400800"/>
            <a:ext cx="804672" cy="457200"/>
          </a:xfrm>
        </p:spPr>
        <p:txBody>
          <a:bodyPr/>
          <a:lstStyle>
            <a:lvl1pPr algn="ctr">
              <a:defRPr sz="1400">
                <a:solidFill>
                  <a:schemeClr val="bg1"/>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Tree>
    <p:extLst>
      <p:ext uri="{BB962C8B-B14F-4D97-AF65-F5344CB8AC3E}">
        <p14:creationId xmlns:p14="http://schemas.microsoft.com/office/powerpoint/2010/main" val="24768634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400">
                <a:solidFill>
                  <a:schemeClr val="bg2">
                    <a:lumMod val="75000"/>
                  </a:schemeClr>
                </a:solidFill>
                <a:latin typeface="Tw Cen MT Condensed" panose="020B0606020104020203" pitchFamily="34" charset="0"/>
              </a:defRPr>
            </a:lvl1pPr>
          </a:lstStyle>
          <a:p>
            <a:fld id="{28024367-D536-4F59-B2ED-0E7825EDA9AF}" type="slidenum">
              <a:rPr lang="en-US" smtClean="0"/>
              <a:pPr/>
              <a:t>‹#›</a:t>
            </a:fld>
            <a:endParaRPr lang="en-US" dirty="0"/>
          </a:p>
        </p:txBody>
      </p:sp>
    </p:spTree>
    <p:extLst>
      <p:ext uri="{BB962C8B-B14F-4D97-AF65-F5344CB8AC3E}">
        <p14:creationId xmlns:p14="http://schemas.microsoft.com/office/powerpoint/2010/main" val="867359225"/>
      </p:ext>
    </p:extLst>
  </p:cSld>
  <p:clrMap bg1="lt1" tx1="dk1" bg2="lt2" tx2="dk2" accent1="accent1" accent2="accent2" accent3="accent3" accent4="accent4" accent5="accent5" accent6="accent6" hlink="hlink" folHlink="folHlink"/>
  <p:sldLayoutIdLst>
    <p:sldLayoutId id="2147483661" r:id="rId1"/>
    <p:sldLayoutId id="2147483663" r:id="rId2"/>
    <p:sldLayoutId id="2147483662" r:id="rId3"/>
    <p:sldLayoutId id="2147483664" r:id="rId4"/>
    <p:sldLayoutId id="2147483666" r:id="rId5"/>
    <p:sldLayoutId id="2147483667" r:id="rId6"/>
    <p:sldLayoutId id="2147483672" r:id="rId7"/>
    <p:sldLayoutId id="2147483670" r:id="rId8"/>
    <p:sldLayoutId id="2147483669" r:id="rId9"/>
    <p:sldLayoutId id="2147483673" r:id="rId10"/>
  </p:sldLayoutIdLst>
  <p:hf hdr="0" ftr="0" dt="0"/>
  <p:txStyles>
    <p:titleStyle>
      <a:lvl1pPr algn="l" defTabSz="914400" rtl="0" eaLnBrk="1" latinLnBrk="0" hangingPunct="1">
        <a:lnSpc>
          <a:spcPct val="90000"/>
        </a:lnSpc>
        <a:spcBef>
          <a:spcPct val="0"/>
        </a:spcBef>
        <a:buNone/>
        <a:defRPr sz="4400" b="1"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peba.sc.gov/sites/default/files/2024_ibg.pdf" TargetMode="External"/><Relationship Id="rId2" Type="http://schemas.openxmlformats.org/officeDocument/2006/relationships/hyperlink" Target="https://peba.sc.gov/sites/default/files/ba_manual.pdf" TargetMode="Externa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hyperlink" Target="http://www.asiflex.com/scmoneyplus" TargetMode="External"/><Relationship Id="rId2" Type="http://schemas.openxmlformats.org/officeDocument/2006/relationships/hyperlink" Target="https://employer.asiflex.com/" TargetMode="External"/><Relationship Id="rId1" Type="http://schemas.openxmlformats.org/officeDocument/2006/relationships/slideLayout" Target="../slideLayouts/slideLayout3.xml"/><Relationship Id="rId4" Type="http://schemas.openxmlformats.org/officeDocument/2006/relationships/hyperlink" Target="mailto:sc@asiflex.com"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hyperlink" Target="https://asiflex.com/sclinks" TargetMode="External"/><Relationship Id="rId2" Type="http://schemas.openxmlformats.org/officeDocument/2006/relationships/hyperlink" Target="https://peba.sc.gov/sites/default/files/ba_manual.pdf" TargetMode="Externa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hyperlink" Target="mailto:scdata@asiflex.com" TargetMode="Externa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hyperlink" Target="https://peba.sc.gov/sites/default/files/ba_manual.pdf" TargetMode="Externa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B0A76B-F8C9-407A-9DC5-396A93772CF0}"/>
              </a:ext>
            </a:extLst>
          </p:cNvPr>
          <p:cNvSpPr>
            <a:spLocks noGrp="1"/>
          </p:cNvSpPr>
          <p:nvPr>
            <p:ph type="ctrTitle"/>
          </p:nvPr>
        </p:nvSpPr>
        <p:spPr/>
        <p:txBody>
          <a:bodyPr/>
          <a:lstStyle/>
          <a:p>
            <a:r>
              <a:rPr lang="en-US" dirty="0"/>
              <a:t>ASIFlex Employer Portal</a:t>
            </a:r>
          </a:p>
        </p:txBody>
      </p:sp>
      <p:sp>
        <p:nvSpPr>
          <p:cNvPr id="3" name="Subtitle 2">
            <a:extLst>
              <a:ext uri="{FF2B5EF4-FFF2-40B4-BE49-F238E27FC236}">
                <a16:creationId xmlns:a16="http://schemas.microsoft.com/office/drawing/2014/main" id="{90ACF85E-64A5-4C68-AF44-F5E54E32A1E1}"/>
              </a:ext>
            </a:extLst>
          </p:cNvPr>
          <p:cNvSpPr>
            <a:spLocks noGrp="1"/>
          </p:cNvSpPr>
          <p:nvPr>
            <p:ph type="subTitle" idx="1"/>
          </p:nvPr>
        </p:nvSpPr>
        <p:spPr/>
        <p:txBody>
          <a:bodyPr/>
          <a:lstStyle/>
          <a:p>
            <a:r>
              <a:rPr lang="en-US" dirty="0"/>
              <a:t>MoneyPlus and Health Savings Accounts</a:t>
            </a:r>
          </a:p>
          <a:p>
            <a:r>
              <a:rPr lang="en-US" dirty="0"/>
              <a:t>2024</a:t>
            </a:r>
          </a:p>
        </p:txBody>
      </p:sp>
    </p:spTree>
    <p:extLst>
      <p:ext uri="{BB962C8B-B14F-4D97-AF65-F5344CB8AC3E}">
        <p14:creationId xmlns:p14="http://schemas.microsoft.com/office/powerpoint/2010/main" val="3567362697"/>
      </p:ext>
    </p:extLst>
  </p:cSld>
  <p:clrMapOvr>
    <a:masterClrMapping/>
  </p:clrMapOvr>
  <mc:AlternateContent xmlns:mc="http://schemas.openxmlformats.org/markup-compatibility/2006" xmlns:p14="http://schemas.microsoft.com/office/powerpoint/2010/main">
    <mc:Choice Requires="p14">
      <p:transition spd="slow" p14:dur="2000" advTm="9772"/>
    </mc:Choice>
    <mc:Fallback xmlns="">
      <p:transition spd="slow" advTm="9772"/>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Important information</a:t>
            </a:r>
            <a:endParaRPr lang="en-US" dirty="0"/>
          </a:p>
        </p:txBody>
      </p:sp>
      <p:sp>
        <p:nvSpPr>
          <p:cNvPr id="3" name="Content Placeholder 2"/>
          <p:cNvSpPr>
            <a:spLocks noGrp="1"/>
          </p:cNvSpPr>
          <p:nvPr>
            <p:ph idx="1"/>
          </p:nvPr>
        </p:nvSpPr>
        <p:spPr/>
        <p:txBody>
          <a:bodyPr/>
          <a:lstStyle/>
          <a:p>
            <a:r>
              <a:rPr lang="en-US" altLang="en-US" dirty="0"/>
              <a:t>This overview is not meant to serve as a comprehensive description of the insurance benefits offered by PEBA.</a:t>
            </a:r>
          </a:p>
          <a:p>
            <a:r>
              <a:rPr lang="en-US" altLang="en-US" dirty="0"/>
              <a:t>More information can be found in the following:</a:t>
            </a:r>
          </a:p>
          <a:p>
            <a:pPr lvl="1"/>
            <a:r>
              <a:rPr lang="en-US" altLang="en-US" i="1" dirty="0">
                <a:hlinkClick r:id="rId2"/>
              </a:rPr>
              <a:t>Benefits Administrator Manual</a:t>
            </a:r>
            <a:r>
              <a:rPr lang="en-US" altLang="en-US" dirty="0"/>
              <a:t>; and</a:t>
            </a:r>
          </a:p>
          <a:p>
            <a:pPr lvl="1">
              <a:defRPr/>
            </a:pPr>
            <a:r>
              <a:rPr lang="en-US" altLang="en-US" i="1" dirty="0">
                <a:hlinkClick r:id="rId3"/>
              </a:rPr>
              <a:t>Insurance Benefits Guide</a:t>
            </a:r>
            <a:r>
              <a:rPr lang="en-US" altLang="en-US" dirty="0">
                <a:ea typeface="ＭＳ Ｐゴシック" panose="020B0600070205080204" pitchFamily="34" charset="-128"/>
              </a:rPr>
              <a:t>.</a:t>
            </a:r>
          </a:p>
          <a:p>
            <a:r>
              <a:rPr lang="en-US" altLang="en-US" dirty="0"/>
              <a:t>The plan of benefits documents, certificates of coverage, and benefits contracts contain complete descriptions of the insurance benefits offered by or through PEBA. Their terms and conditions govern all these benefits. </a:t>
            </a:r>
          </a:p>
        </p:txBody>
      </p:sp>
      <p:sp>
        <p:nvSpPr>
          <p:cNvPr id="4" name="Slide Number Placeholder 3"/>
          <p:cNvSpPr>
            <a:spLocks noGrp="1"/>
          </p:cNvSpPr>
          <p:nvPr>
            <p:ph type="sldNum" sz="quarter" idx="12"/>
          </p:nvPr>
        </p:nvSpPr>
        <p:spPr/>
        <p:txBody>
          <a:bodyPr/>
          <a:lstStyle/>
          <a:p>
            <a:fld id="{83D9B1D2-31E5-4727-860E-1CCC1A3DB9CB}" type="slidenum">
              <a:rPr lang="en-US" smtClean="0"/>
              <a:pPr/>
              <a:t>2</a:t>
            </a:fld>
            <a:endParaRPr lang="en-US" dirty="0"/>
          </a:p>
        </p:txBody>
      </p:sp>
    </p:spTree>
    <p:extLst>
      <p:ext uri="{BB962C8B-B14F-4D97-AF65-F5344CB8AC3E}">
        <p14:creationId xmlns:p14="http://schemas.microsoft.com/office/powerpoint/2010/main" val="4224111305"/>
      </p:ext>
    </p:extLst>
  </p:cSld>
  <p:clrMapOvr>
    <a:masterClrMapping/>
  </p:clrMapOvr>
  <mc:AlternateContent xmlns:mc="http://schemas.openxmlformats.org/markup-compatibility/2006" xmlns:p14="http://schemas.microsoft.com/office/powerpoint/2010/main">
    <mc:Choice Requires="p14">
      <p:transition spd="slow" p14:dur="2000" advTm="36863"/>
    </mc:Choice>
    <mc:Fallback xmlns="">
      <p:transition spd="slow" advTm="36863"/>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8B30E8-7D6C-4358-99DF-2426D1EAB1CD}"/>
              </a:ext>
            </a:extLst>
          </p:cNvPr>
          <p:cNvSpPr>
            <a:spLocks noGrp="1"/>
          </p:cNvSpPr>
          <p:nvPr>
            <p:ph type="title"/>
          </p:nvPr>
        </p:nvSpPr>
        <p:spPr/>
        <p:txBody>
          <a:bodyPr/>
          <a:lstStyle/>
          <a:p>
            <a:r>
              <a:rPr lang="en-US" dirty="0"/>
              <a:t>ASIFlex Employer Portal</a:t>
            </a:r>
          </a:p>
        </p:txBody>
      </p:sp>
      <p:sp>
        <p:nvSpPr>
          <p:cNvPr id="3" name="Content Placeholder 2">
            <a:extLst>
              <a:ext uri="{FF2B5EF4-FFF2-40B4-BE49-F238E27FC236}">
                <a16:creationId xmlns:a16="http://schemas.microsoft.com/office/drawing/2014/main" id="{65B1C2FC-05E2-49EF-8C62-F74A36146EE3}"/>
              </a:ext>
            </a:extLst>
          </p:cNvPr>
          <p:cNvSpPr>
            <a:spLocks noGrp="1"/>
          </p:cNvSpPr>
          <p:nvPr>
            <p:ph idx="1"/>
          </p:nvPr>
        </p:nvSpPr>
        <p:spPr/>
        <p:txBody>
          <a:bodyPr/>
          <a:lstStyle/>
          <a:p>
            <a:r>
              <a:rPr lang="en-US" dirty="0"/>
              <a:t>Two ways to access portal:</a:t>
            </a:r>
          </a:p>
          <a:p>
            <a:pPr lvl="1"/>
            <a:r>
              <a:rPr lang="en-US" dirty="0">
                <a:hlinkClick r:id="rId2"/>
              </a:rPr>
              <a:t>employer.asiflex.com</a:t>
            </a:r>
            <a:r>
              <a:rPr lang="en-US" dirty="0"/>
              <a:t>; or</a:t>
            </a:r>
          </a:p>
          <a:p>
            <a:pPr lvl="1"/>
            <a:r>
              <a:rPr lang="en-US" dirty="0">
                <a:hlinkClick r:id="rId3"/>
              </a:rPr>
              <a:t>www.asiflex.com/scmoneyplus</a:t>
            </a:r>
            <a:r>
              <a:rPr lang="en-US" dirty="0"/>
              <a:t>. </a:t>
            </a:r>
          </a:p>
          <a:p>
            <a:r>
              <a:rPr lang="en-US" dirty="0"/>
              <a:t>ASIFlex provides login credentials.</a:t>
            </a:r>
          </a:p>
          <a:p>
            <a:pPr lvl="1"/>
            <a:r>
              <a:rPr lang="en-US" dirty="0"/>
              <a:t>Email </a:t>
            </a:r>
            <a:r>
              <a:rPr lang="en-US" dirty="0">
                <a:hlinkClick r:id="rId4"/>
              </a:rPr>
              <a:t>sc@asiflex.com</a:t>
            </a:r>
            <a:r>
              <a:rPr lang="en-US" dirty="0"/>
              <a:t>. </a:t>
            </a:r>
          </a:p>
          <a:p>
            <a:endParaRPr lang="en-US" dirty="0"/>
          </a:p>
        </p:txBody>
      </p:sp>
      <p:sp>
        <p:nvSpPr>
          <p:cNvPr id="4" name="Slide Number Placeholder 3">
            <a:extLst>
              <a:ext uri="{FF2B5EF4-FFF2-40B4-BE49-F238E27FC236}">
                <a16:creationId xmlns:a16="http://schemas.microsoft.com/office/drawing/2014/main" id="{84BF975D-62D1-4176-A72F-B07127E51576}"/>
              </a:ext>
            </a:extLst>
          </p:cNvPr>
          <p:cNvSpPr>
            <a:spLocks noGrp="1"/>
          </p:cNvSpPr>
          <p:nvPr>
            <p:ph type="sldNum" sz="quarter" idx="12"/>
          </p:nvPr>
        </p:nvSpPr>
        <p:spPr/>
        <p:txBody>
          <a:bodyPr/>
          <a:lstStyle/>
          <a:p>
            <a:fld id="{83D9B1D2-31E5-4727-860E-1CCC1A3DB9CB}" type="slidenum">
              <a:rPr lang="en-US" smtClean="0"/>
              <a:pPr/>
              <a:t>3</a:t>
            </a:fld>
            <a:endParaRPr lang="en-US" dirty="0"/>
          </a:p>
        </p:txBody>
      </p:sp>
    </p:spTree>
    <p:extLst>
      <p:ext uri="{BB962C8B-B14F-4D97-AF65-F5344CB8AC3E}">
        <p14:creationId xmlns:p14="http://schemas.microsoft.com/office/powerpoint/2010/main" val="516119069"/>
      </p:ext>
    </p:extLst>
  </p:cSld>
  <p:clrMapOvr>
    <a:masterClrMapping/>
  </p:clrMapOvr>
  <mc:AlternateContent xmlns:mc="http://schemas.openxmlformats.org/markup-compatibility/2006" xmlns:p14="http://schemas.microsoft.com/office/powerpoint/2010/main">
    <mc:Choice Requires="p14">
      <p:transition spd="slow" p14:dur="2000" advTm="24148"/>
    </mc:Choice>
    <mc:Fallback xmlns="">
      <p:transition spd="slow" advTm="24148"/>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Payroll submission</a:t>
            </a:r>
            <a:endParaRPr lang="en-US" baseline="30000" dirty="0"/>
          </a:p>
        </p:txBody>
      </p:sp>
      <p:sp>
        <p:nvSpPr>
          <p:cNvPr id="3" name="Content Placeholder 2"/>
          <p:cNvSpPr>
            <a:spLocks noGrp="1"/>
          </p:cNvSpPr>
          <p:nvPr>
            <p:ph idx="1"/>
          </p:nvPr>
        </p:nvSpPr>
        <p:spPr/>
        <p:txBody>
          <a:bodyPr/>
          <a:lstStyle/>
          <a:p>
            <a:r>
              <a:rPr lang="en-US" dirty="0"/>
              <a:t>Employer responsible for reporting the actual amount of each payroll deduction every payroll cycle to ASIFlex.</a:t>
            </a:r>
            <a:endParaRPr lang="en-US" baseline="30000" dirty="0"/>
          </a:p>
          <a:p>
            <a:r>
              <a:rPr lang="en-US" dirty="0"/>
              <a:t>Two ways to submit payroll deductions through the Employer Portal:</a:t>
            </a:r>
          </a:p>
          <a:p>
            <a:pPr lvl="1"/>
            <a:r>
              <a:rPr lang="en-US" dirty="0"/>
              <a:t>Use a common file format to transmit data (Upload File); or</a:t>
            </a:r>
          </a:p>
          <a:p>
            <a:pPr lvl="1"/>
            <a:r>
              <a:rPr lang="en-US" dirty="0"/>
              <a:t>Enter payroll deduction data manually (Payroll Data Entry).</a:t>
            </a:r>
          </a:p>
          <a:p>
            <a:r>
              <a:rPr lang="en-US" dirty="0"/>
              <a:t>Comptroller General (CG) employers:</a:t>
            </a:r>
          </a:p>
          <a:p>
            <a:pPr lvl="1"/>
            <a:r>
              <a:rPr lang="en-US" dirty="0"/>
              <a:t>PEBA will send enrollment file to CG’s office.</a:t>
            </a:r>
          </a:p>
          <a:p>
            <a:pPr lvl="1"/>
            <a:r>
              <a:rPr lang="en-US" dirty="0"/>
              <a:t>CG will submit payroll deduction file to ASIFlex.</a:t>
            </a:r>
          </a:p>
          <a:p>
            <a:r>
              <a:rPr lang="en-US" dirty="0"/>
              <a:t>ASIFlex will process payroll deduction file within one business day of receipt.</a:t>
            </a:r>
          </a:p>
          <a:p>
            <a:endParaRPr lang="en-US" dirty="0"/>
          </a:p>
        </p:txBody>
      </p:sp>
      <p:sp>
        <p:nvSpPr>
          <p:cNvPr id="4" name="Slide Number Placeholder 3"/>
          <p:cNvSpPr>
            <a:spLocks noGrp="1"/>
          </p:cNvSpPr>
          <p:nvPr>
            <p:ph type="sldNum" sz="quarter" idx="12"/>
          </p:nvPr>
        </p:nvSpPr>
        <p:spPr/>
        <p:txBody>
          <a:bodyPr/>
          <a:lstStyle/>
          <a:p>
            <a:fld id="{83D9B1D2-31E5-4727-860E-1CCC1A3DB9CB}" type="slidenum">
              <a:rPr lang="en-US" smtClean="0"/>
              <a:pPr/>
              <a:t>4</a:t>
            </a:fld>
            <a:endParaRPr lang="en-US" dirty="0"/>
          </a:p>
        </p:txBody>
      </p:sp>
    </p:spTree>
    <p:extLst>
      <p:ext uri="{BB962C8B-B14F-4D97-AF65-F5344CB8AC3E}">
        <p14:creationId xmlns:p14="http://schemas.microsoft.com/office/powerpoint/2010/main" val="3330281629"/>
      </p:ext>
    </p:extLst>
  </p:cSld>
  <p:clrMapOvr>
    <a:masterClrMapping/>
  </p:clrMapOvr>
  <mc:AlternateContent xmlns:mc="http://schemas.openxmlformats.org/markup-compatibility/2006" xmlns:p14="http://schemas.microsoft.com/office/powerpoint/2010/main">
    <mc:Choice Requires="p14">
      <p:transition spd="slow" p14:dur="2000" advTm="26175"/>
    </mc:Choice>
    <mc:Fallback xmlns="">
      <p:transition spd="slow" advTm="26175"/>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Payroll submission</a:t>
            </a:r>
          </a:p>
        </p:txBody>
      </p:sp>
      <p:sp>
        <p:nvSpPr>
          <p:cNvPr id="3" name="Content Placeholder 2"/>
          <p:cNvSpPr>
            <a:spLocks noGrp="1"/>
          </p:cNvSpPr>
          <p:nvPr>
            <p:ph idx="1"/>
          </p:nvPr>
        </p:nvSpPr>
        <p:spPr/>
        <p:txBody>
          <a:bodyPr/>
          <a:lstStyle/>
          <a:p>
            <a:r>
              <a:rPr lang="en-US" dirty="0"/>
              <a:t>The </a:t>
            </a:r>
            <a:r>
              <a:rPr lang="en-US" altLang="en-US" i="1" dirty="0">
                <a:hlinkClick r:id="rId2"/>
              </a:rPr>
              <a:t>Benefits Administrator Manual</a:t>
            </a:r>
            <a:r>
              <a:rPr lang="en-US" dirty="0"/>
              <a:t> provides detailed information about:</a:t>
            </a:r>
          </a:p>
          <a:p>
            <a:pPr lvl="1"/>
            <a:r>
              <a:rPr lang="en-US" dirty="0"/>
              <a:t>How to submit payroll files and deductions;</a:t>
            </a:r>
          </a:p>
          <a:p>
            <a:pPr lvl="1"/>
            <a:r>
              <a:rPr lang="en-US" dirty="0"/>
              <a:t>When and where to remit deductions; and</a:t>
            </a:r>
          </a:p>
          <a:p>
            <a:pPr lvl="1"/>
            <a:r>
              <a:rPr lang="en-US" dirty="0"/>
              <a:t>How to respond to discrepancy reports.</a:t>
            </a:r>
          </a:p>
          <a:p>
            <a:r>
              <a:rPr lang="en-US" dirty="0"/>
              <a:t>Payroll file formats for upload option available at </a:t>
            </a:r>
            <a:r>
              <a:rPr lang="en-US" dirty="0">
                <a:hlinkClick r:id="rId3"/>
              </a:rPr>
              <a:t>asiflex.com/sclinks</a:t>
            </a:r>
            <a:r>
              <a:rPr lang="en-US" dirty="0"/>
              <a:t>.</a:t>
            </a:r>
          </a:p>
          <a:p>
            <a:pPr marL="0" indent="0">
              <a:buNone/>
            </a:pPr>
            <a:endParaRPr lang="en-US" dirty="0"/>
          </a:p>
        </p:txBody>
      </p:sp>
      <p:sp>
        <p:nvSpPr>
          <p:cNvPr id="4" name="Slide Number Placeholder 3"/>
          <p:cNvSpPr>
            <a:spLocks noGrp="1"/>
          </p:cNvSpPr>
          <p:nvPr>
            <p:ph type="sldNum" sz="quarter" idx="12"/>
          </p:nvPr>
        </p:nvSpPr>
        <p:spPr/>
        <p:txBody>
          <a:bodyPr/>
          <a:lstStyle/>
          <a:p>
            <a:fld id="{83D9B1D2-31E5-4727-860E-1CCC1A3DB9CB}" type="slidenum">
              <a:rPr lang="en-US" smtClean="0"/>
              <a:pPr/>
              <a:t>5</a:t>
            </a:fld>
            <a:endParaRPr lang="en-US" dirty="0"/>
          </a:p>
        </p:txBody>
      </p:sp>
    </p:spTree>
    <p:extLst>
      <p:ext uri="{BB962C8B-B14F-4D97-AF65-F5344CB8AC3E}">
        <p14:creationId xmlns:p14="http://schemas.microsoft.com/office/powerpoint/2010/main" val="4000675652"/>
      </p:ext>
    </p:extLst>
  </p:cSld>
  <p:clrMapOvr>
    <a:masterClrMapping/>
  </p:clrMapOvr>
  <mc:AlternateContent xmlns:mc="http://schemas.openxmlformats.org/markup-compatibility/2006" xmlns:p14="http://schemas.microsoft.com/office/powerpoint/2010/main">
    <mc:Choice Requires="p14">
      <p:transition spd="slow" p14:dur="2000" advTm="22603"/>
    </mc:Choice>
    <mc:Fallback xmlns="">
      <p:transition spd="slow" advTm="22603"/>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a:t>Discrepancy reports</a:t>
            </a:r>
            <a:endParaRPr lang="en-US" dirty="0"/>
          </a:p>
        </p:txBody>
      </p:sp>
      <p:sp>
        <p:nvSpPr>
          <p:cNvPr id="6" name="Content Placeholder 5"/>
          <p:cNvSpPr>
            <a:spLocks noGrp="1"/>
          </p:cNvSpPr>
          <p:nvPr>
            <p:ph idx="1"/>
          </p:nvPr>
        </p:nvSpPr>
        <p:spPr/>
        <p:txBody>
          <a:bodyPr>
            <a:normAutofit/>
          </a:bodyPr>
          <a:lstStyle/>
          <a:p>
            <a:r>
              <a:rPr lang="en-US" dirty="0"/>
              <a:t>Discrepancy report will be posted immediately in the employer portal.</a:t>
            </a:r>
          </a:p>
          <a:p>
            <a:r>
              <a:rPr lang="en-US" dirty="0"/>
              <a:t>Employer must review and respond to discrepancy report within two business days.</a:t>
            </a:r>
          </a:p>
          <a:p>
            <a:r>
              <a:rPr lang="en-US" dirty="0"/>
              <a:t>If transmitting data via a common file, the preferred method of responding to a discrepancy report is to add a comment in the field next to the discrepancy on the actual report. Then, save the file as the original file name and upload it to the employer portal.</a:t>
            </a:r>
          </a:p>
          <a:p>
            <a:r>
              <a:rPr lang="en-US" dirty="0"/>
              <a:t>Employers may also send a secure email to ASIFlex at </a:t>
            </a:r>
            <a:r>
              <a:rPr lang="en-US" dirty="0">
                <a:hlinkClick r:id="rId2"/>
              </a:rPr>
              <a:t>scdata@asiflex.com</a:t>
            </a:r>
            <a:r>
              <a:rPr lang="en-US" dirty="0"/>
              <a:t>.</a:t>
            </a:r>
          </a:p>
        </p:txBody>
      </p:sp>
      <p:sp>
        <p:nvSpPr>
          <p:cNvPr id="4" name="Slide Number Placeholder 3"/>
          <p:cNvSpPr>
            <a:spLocks noGrp="1"/>
          </p:cNvSpPr>
          <p:nvPr>
            <p:ph type="sldNum" sz="quarter" idx="12"/>
          </p:nvPr>
        </p:nvSpPr>
        <p:spPr/>
        <p:txBody>
          <a:bodyPr/>
          <a:lstStyle/>
          <a:p>
            <a:fld id="{83D9B1D2-31E5-4727-860E-1CCC1A3DB9CB}" type="slidenum">
              <a:rPr lang="en-US" smtClean="0"/>
              <a:pPr/>
              <a:t>6</a:t>
            </a:fld>
            <a:endParaRPr lang="en-US" dirty="0"/>
          </a:p>
        </p:txBody>
      </p:sp>
    </p:spTree>
    <p:extLst>
      <p:ext uri="{BB962C8B-B14F-4D97-AF65-F5344CB8AC3E}">
        <p14:creationId xmlns:p14="http://schemas.microsoft.com/office/powerpoint/2010/main" val="2093713284"/>
      </p:ext>
    </p:extLst>
  </p:cSld>
  <p:clrMapOvr>
    <a:masterClrMapping/>
  </p:clrMapOvr>
  <mc:AlternateContent xmlns:mc="http://schemas.openxmlformats.org/markup-compatibility/2006" xmlns:p14="http://schemas.microsoft.com/office/powerpoint/2010/main">
    <mc:Choice Requires="p14">
      <p:transition spd="slow" p14:dur="2000" advTm="41361"/>
    </mc:Choice>
    <mc:Fallback xmlns="">
      <p:transition spd="slow" advTm="41361"/>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a:t>Types of discrepancies</a:t>
            </a:r>
            <a:endParaRPr lang="en-US" dirty="0"/>
          </a:p>
        </p:txBody>
      </p:sp>
      <p:sp>
        <p:nvSpPr>
          <p:cNvPr id="6" name="Content Placeholder 5"/>
          <p:cNvSpPr>
            <a:spLocks noGrp="1"/>
          </p:cNvSpPr>
          <p:nvPr>
            <p:ph idx="1"/>
          </p:nvPr>
        </p:nvSpPr>
        <p:spPr/>
        <p:txBody>
          <a:bodyPr/>
          <a:lstStyle/>
          <a:p>
            <a:pPr lvl="0"/>
            <a:r>
              <a:rPr lang="en-US" dirty="0"/>
              <a:t>The contribution sent for a participant is different than the expected amount.</a:t>
            </a:r>
          </a:p>
          <a:p>
            <a:r>
              <a:rPr lang="en-US" dirty="0"/>
              <a:t>A record is received on the payroll deduction file for an employee for whom ASIFlex does not have enrollment information on file.</a:t>
            </a:r>
          </a:p>
          <a:p>
            <a:pPr lvl="0"/>
            <a:r>
              <a:rPr lang="en-US" dirty="0"/>
              <a:t>A record is missing on the payroll deduction file for a participant for whom ASIFlex expects to receive a contribution.</a:t>
            </a:r>
          </a:p>
          <a:p>
            <a:pPr lvl="0"/>
            <a:r>
              <a:rPr lang="en-US" dirty="0"/>
              <a:t>ASIFlex does not have record of a BIN/SSN received on the payroll deduction file.</a:t>
            </a:r>
          </a:p>
          <a:p>
            <a:pPr lvl="0"/>
            <a:r>
              <a:rPr lang="en-US" dirty="0"/>
              <a:t>A sample discrepancy report is available in the </a:t>
            </a:r>
            <a:r>
              <a:rPr lang="en-US" altLang="en-US" i="1" dirty="0">
                <a:hlinkClick r:id="rId2"/>
              </a:rPr>
              <a:t>Benefits Administrator Manual</a:t>
            </a:r>
            <a:r>
              <a:rPr lang="en-US" dirty="0"/>
              <a:t>.</a:t>
            </a:r>
          </a:p>
        </p:txBody>
      </p:sp>
      <p:sp>
        <p:nvSpPr>
          <p:cNvPr id="4" name="Slide Number Placeholder 3"/>
          <p:cNvSpPr>
            <a:spLocks noGrp="1"/>
          </p:cNvSpPr>
          <p:nvPr>
            <p:ph type="sldNum" sz="quarter" idx="12"/>
          </p:nvPr>
        </p:nvSpPr>
        <p:spPr/>
        <p:txBody>
          <a:bodyPr/>
          <a:lstStyle/>
          <a:p>
            <a:fld id="{83D9B1D2-31E5-4727-860E-1CCC1A3DB9CB}" type="slidenum">
              <a:rPr lang="en-US" smtClean="0"/>
              <a:pPr/>
              <a:t>7</a:t>
            </a:fld>
            <a:endParaRPr lang="en-US" dirty="0"/>
          </a:p>
        </p:txBody>
      </p:sp>
    </p:spTree>
    <p:extLst>
      <p:ext uri="{BB962C8B-B14F-4D97-AF65-F5344CB8AC3E}">
        <p14:creationId xmlns:p14="http://schemas.microsoft.com/office/powerpoint/2010/main" val="460713365"/>
      </p:ext>
    </p:extLst>
  </p:cSld>
  <p:clrMapOvr>
    <a:masterClrMapping/>
  </p:clrMapOvr>
  <mc:AlternateContent xmlns:mc="http://schemas.openxmlformats.org/markup-compatibility/2006" xmlns:p14="http://schemas.microsoft.com/office/powerpoint/2010/main">
    <mc:Choice Requires="p14">
      <p:transition spd="slow" p14:dur="2000" advTm="45584"/>
    </mc:Choice>
    <mc:Fallback xmlns="">
      <p:transition spd="slow" advTm="45584"/>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00D9A2-F773-4671-87BC-43D753B764B0}"/>
              </a:ext>
            </a:extLst>
          </p:cNvPr>
          <p:cNvSpPr>
            <a:spLocks noGrp="1"/>
          </p:cNvSpPr>
          <p:nvPr>
            <p:ph type="title"/>
          </p:nvPr>
        </p:nvSpPr>
        <p:spPr/>
        <p:txBody>
          <a:bodyPr/>
          <a:lstStyle/>
          <a:p>
            <a:r>
              <a:rPr lang="en-US" dirty="0"/>
              <a:t>Other available reports</a:t>
            </a:r>
          </a:p>
        </p:txBody>
      </p:sp>
      <p:sp>
        <p:nvSpPr>
          <p:cNvPr id="3" name="Content Placeholder 2">
            <a:extLst>
              <a:ext uri="{FF2B5EF4-FFF2-40B4-BE49-F238E27FC236}">
                <a16:creationId xmlns:a16="http://schemas.microsoft.com/office/drawing/2014/main" id="{C86E0CFC-5A00-4648-8C10-7470126D8A64}"/>
              </a:ext>
            </a:extLst>
          </p:cNvPr>
          <p:cNvSpPr>
            <a:spLocks noGrp="1"/>
          </p:cNvSpPr>
          <p:nvPr>
            <p:ph idx="1"/>
          </p:nvPr>
        </p:nvSpPr>
        <p:spPr/>
        <p:txBody>
          <a:bodyPr/>
          <a:lstStyle/>
          <a:p>
            <a:r>
              <a:rPr lang="en-US" dirty="0"/>
              <a:t>Complete Balance Sheet Discrepancy Report (YTDEXP).</a:t>
            </a:r>
          </a:p>
          <a:p>
            <a:pPr lvl="1"/>
            <a:r>
              <a:rPr lang="en-US" dirty="0"/>
              <a:t>Produced monthly only if there are discrepancies for individual participants. </a:t>
            </a:r>
          </a:p>
          <a:p>
            <a:pPr lvl="1"/>
            <a:r>
              <a:rPr lang="en-US" dirty="0"/>
              <a:t>Shows the difference between the actual contribution ASIFlex has received year-to-date as of the last payroll cycle and the expected amount based on the annual election amount for each participant.</a:t>
            </a:r>
          </a:p>
        </p:txBody>
      </p:sp>
      <p:sp>
        <p:nvSpPr>
          <p:cNvPr id="4" name="Slide Number Placeholder 3">
            <a:extLst>
              <a:ext uri="{FF2B5EF4-FFF2-40B4-BE49-F238E27FC236}">
                <a16:creationId xmlns:a16="http://schemas.microsoft.com/office/drawing/2014/main" id="{55848499-6E60-4C94-AA22-4B79A82FB373}"/>
              </a:ext>
            </a:extLst>
          </p:cNvPr>
          <p:cNvSpPr>
            <a:spLocks noGrp="1"/>
          </p:cNvSpPr>
          <p:nvPr>
            <p:ph type="sldNum" sz="quarter" idx="12"/>
          </p:nvPr>
        </p:nvSpPr>
        <p:spPr/>
        <p:txBody>
          <a:bodyPr/>
          <a:lstStyle/>
          <a:p>
            <a:fld id="{28024367-D536-4F59-B2ED-0E7825EDA9AF}" type="slidenum">
              <a:rPr lang="en-US" smtClean="0"/>
              <a:pPr/>
              <a:t>8</a:t>
            </a:fld>
            <a:endParaRPr lang="en-US" dirty="0"/>
          </a:p>
        </p:txBody>
      </p:sp>
    </p:spTree>
    <p:extLst>
      <p:ext uri="{BB962C8B-B14F-4D97-AF65-F5344CB8AC3E}">
        <p14:creationId xmlns:p14="http://schemas.microsoft.com/office/powerpoint/2010/main" val="3012552965"/>
      </p:ext>
    </p:extLst>
  </p:cSld>
  <p:clrMapOvr>
    <a:masterClrMapping/>
  </p:clrMapOvr>
  <mc:AlternateContent xmlns:mc="http://schemas.openxmlformats.org/markup-compatibility/2006" xmlns:p14="http://schemas.microsoft.com/office/powerpoint/2010/main">
    <mc:Choice Requires="p14">
      <p:transition spd="slow" p14:dur="2000" advTm="25322"/>
    </mc:Choice>
    <mc:Fallback xmlns="">
      <p:transition spd="slow" advTm="25322"/>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83D9B1D2-31E5-4727-860E-1CCC1A3DB9CB}" type="slidenum">
              <a:rPr lang="en-US" smtClean="0"/>
              <a:pPr/>
              <a:t>9</a:t>
            </a:fld>
            <a:endParaRPr lang="en-US" dirty="0"/>
          </a:p>
        </p:txBody>
      </p:sp>
    </p:spTree>
    <p:extLst>
      <p:ext uri="{BB962C8B-B14F-4D97-AF65-F5344CB8AC3E}">
        <p14:creationId xmlns:p14="http://schemas.microsoft.com/office/powerpoint/2010/main" val="1461337140"/>
      </p:ext>
    </p:extLst>
  </p:cSld>
  <p:clrMapOvr>
    <a:masterClrMapping/>
  </p:clrMapOvr>
</p:sld>
</file>

<file path=ppt/theme/theme1.xml><?xml version="1.0" encoding="utf-8"?>
<a:theme xmlns:a="http://schemas.openxmlformats.org/drawingml/2006/main" name="Office Theme">
  <a:themeElements>
    <a:clrScheme name="PEBA 2020 - white">
      <a:dk1>
        <a:srgbClr val="1260A7"/>
      </a:dk1>
      <a:lt1>
        <a:srgbClr val="FFFFFF"/>
      </a:lt1>
      <a:dk2>
        <a:srgbClr val="063A68"/>
      </a:dk2>
      <a:lt2>
        <a:srgbClr val="B2B2B2"/>
      </a:lt2>
      <a:accent1>
        <a:srgbClr val="568EC1"/>
      </a:accent1>
      <a:accent2>
        <a:srgbClr val="412049"/>
      </a:accent2>
      <a:accent3>
        <a:srgbClr val="8D1F4A"/>
      </a:accent3>
      <a:accent4>
        <a:srgbClr val="0087B0"/>
      </a:accent4>
      <a:accent5>
        <a:srgbClr val="007A77"/>
      </a:accent5>
      <a:accent6>
        <a:srgbClr val="A50000"/>
      </a:accent6>
      <a:hlink>
        <a:srgbClr val="568EC1"/>
      </a:hlink>
      <a:folHlink>
        <a:srgbClr val="568EC1"/>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2" id="{D9960687-C75A-420D-8DDD-D4595019A51F}" vid="{44207126-CA13-42C3-9B79-86376552E61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PEBA Academy Presentation Template</Template>
  <TotalTime>11389</TotalTime>
  <Words>502</Words>
  <Application>Microsoft Office PowerPoint</Application>
  <PresentationFormat>On-screen Show (4:3)</PresentationFormat>
  <Paragraphs>53</Paragraphs>
  <Slides>9</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9</vt:i4>
      </vt:variant>
    </vt:vector>
  </HeadingPairs>
  <TitlesOfParts>
    <vt:vector size="16" baseType="lpstr">
      <vt:lpstr>Arial</vt:lpstr>
      <vt:lpstr>Calibri</vt:lpstr>
      <vt:lpstr>Calibri Light</vt:lpstr>
      <vt:lpstr>Century Gothic</vt:lpstr>
      <vt:lpstr>Times New Roman</vt:lpstr>
      <vt:lpstr>Tw Cen MT Condensed</vt:lpstr>
      <vt:lpstr>Office Theme</vt:lpstr>
      <vt:lpstr>ASIFlex Employer Portal</vt:lpstr>
      <vt:lpstr>Important information</vt:lpstr>
      <vt:lpstr>ASIFlex Employer Portal</vt:lpstr>
      <vt:lpstr>Payroll submission</vt:lpstr>
      <vt:lpstr>Payroll submission</vt:lpstr>
      <vt:lpstr>Discrepancy reports</vt:lpstr>
      <vt:lpstr>Types of discrepancies</vt:lpstr>
      <vt:lpstr>Other available reports</vt:lpstr>
      <vt:lpstr>PowerPoint Presentation</vt:lpstr>
    </vt:vector>
  </TitlesOfParts>
  <Company>PEBA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COBRA</dc:title>
  <dc:creator>Jessica Moak</dc:creator>
  <cp:lastModifiedBy>Heather H. Young</cp:lastModifiedBy>
  <cp:revision>96</cp:revision>
  <cp:lastPrinted>2020-09-04T12:49:04Z</cp:lastPrinted>
  <dcterms:created xsi:type="dcterms:W3CDTF">2020-07-07T16:41:29Z</dcterms:created>
  <dcterms:modified xsi:type="dcterms:W3CDTF">2023-12-14T19:39:28Z</dcterms:modified>
</cp:coreProperties>
</file>