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6" r:id="rId3"/>
    <p:sldId id="349" r:id="rId4"/>
    <p:sldId id="351" r:id="rId5"/>
    <p:sldId id="350" r:id="rId6"/>
    <p:sldId id="371" r:id="rId7"/>
    <p:sldId id="354" r:id="rId8"/>
    <p:sldId id="355" r:id="rId9"/>
    <p:sldId id="356"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5" clrIdx="2">
    <p:extLst>
      <p:ext uri="{19B8F6BF-5375-455C-9EA6-DF929625EA0E}">
        <p15:presenceInfo xmlns:p15="http://schemas.microsoft.com/office/powerpoint/2012/main" userId="S::rmuntk@peba.sc.gov::6b1f4e66-74aa-4757-aaa1-82cdec2b5630" providerId="AD"/>
      </p:ext>
    </p:extLst>
  </p:cmAuthor>
  <p:cmAuthor id="4" name="Jennifer S. Dolder" initials="JSD" lastIdx="5"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ebdocs.asiflex.com/SCPeba/ONLINE_ClaimForm_FINAL.pdf" TargetMode="External"/><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Flexible spending account claims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470"/>
    </mc:Choice>
    <mc:Fallback xmlns="">
      <p:transition spd="slow" advTm="947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t>
            </a:r>
            <a:r>
              <a:rPr lang="en-US" altLang="en-US"/>
              <a:t>all these </a:t>
            </a:r>
            <a:r>
              <a:rPr lang="en-US" altLang="en-US" dirty="0"/>
              <a:t>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7246"/>
    </mc:Choice>
    <mc:Fallback xmlns="">
      <p:transition spd="slow" advTm="3724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Ways to submit claims</a:t>
            </a:r>
          </a:p>
        </p:txBody>
      </p:sp>
      <p:sp>
        <p:nvSpPr>
          <p:cNvPr id="6" name="Content Placeholder 5"/>
          <p:cNvSpPr>
            <a:spLocks noGrp="1"/>
          </p:cNvSpPr>
          <p:nvPr>
            <p:ph idx="1"/>
          </p:nvPr>
        </p:nvSpPr>
        <p:spPr/>
        <p:txBody>
          <a:bodyPr/>
          <a:lstStyle/>
          <a:p>
            <a:r>
              <a:rPr lang="en-US" dirty="0"/>
              <a:t>ASIFlex mobile app.</a:t>
            </a:r>
          </a:p>
          <a:p>
            <a:r>
              <a:rPr lang="en-US" dirty="0">
                <a:hlinkClick r:id="rId2"/>
              </a:rPr>
              <a:t>ASIFlex Online</a:t>
            </a:r>
            <a:r>
              <a:rPr lang="en-US" dirty="0"/>
              <a:t>. </a:t>
            </a:r>
          </a:p>
          <a:p>
            <a:r>
              <a:rPr lang="en-US" dirty="0"/>
              <a:t>Toll-free fax or mail.</a:t>
            </a:r>
          </a:p>
          <a:p>
            <a:pPr lvl="1"/>
            <a:r>
              <a:rPr lang="en-US" i="1" dirty="0">
                <a:hlinkClick r:id="rId3"/>
              </a:rPr>
              <a:t>MoneyPlus Claim Form</a:t>
            </a:r>
            <a:r>
              <a:rPr lang="en-US" dirty="0"/>
              <a:t>. </a:t>
            </a:r>
          </a:p>
          <a:p>
            <a:r>
              <a:rPr lang="en-US" dirty="0"/>
              <a:t>Claims are processed within three business days.</a:t>
            </a:r>
          </a:p>
          <a:p>
            <a:r>
              <a:rPr lang="en-US" dirty="0"/>
              <a:t>Encourage participants to sign up for email and text alerts and direct deposit via their ASIFlex Online account.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641703787"/>
      </p:ext>
    </p:extLst>
  </p:cSld>
  <p:clrMapOvr>
    <a:masterClrMapping/>
  </p:clrMapOvr>
  <mc:AlternateContent xmlns:mc="http://schemas.openxmlformats.org/markup-compatibility/2006" xmlns:p14="http://schemas.microsoft.com/office/powerpoint/2010/main">
    <mc:Choice Requires="p14">
      <p:transition spd="slow" p14:dur="2000" advTm="24807"/>
    </mc:Choice>
    <mc:Fallback xmlns="">
      <p:transition spd="slow" advTm="248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ASIFlex mobile app</a:t>
            </a:r>
            <a:endParaRPr lang="en-US" dirty="0"/>
          </a:p>
        </p:txBody>
      </p:sp>
      <p:sp>
        <p:nvSpPr>
          <p:cNvPr id="3" name="Content Placeholder 2"/>
          <p:cNvSpPr>
            <a:spLocks noGrp="1"/>
          </p:cNvSpPr>
          <p:nvPr>
            <p:ph idx="1"/>
          </p:nvPr>
        </p:nvSpPr>
        <p:spPr/>
        <p:txBody>
          <a:bodyPr/>
          <a:lstStyle/>
          <a:p>
            <a:r>
              <a:rPr lang="en-US" dirty="0"/>
              <a:t>Download the ASIFlex Self Service mobile app from app store.</a:t>
            </a:r>
          </a:p>
          <a:p>
            <a:r>
              <a:rPr lang="en-US" dirty="0"/>
              <a:t>Snap a picture of documentation on device.</a:t>
            </a:r>
          </a:p>
          <a:p>
            <a:r>
              <a:rPr lang="en-US" dirty="0"/>
              <a:t>Log in to account on the app.</a:t>
            </a:r>
          </a:p>
          <a:p>
            <a:r>
              <a:rPr lang="en-US" dirty="0"/>
              <a:t>Select File Claims and follow the prompts.</a:t>
            </a:r>
          </a:p>
          <a:p>
            <a:r>
              <a:rPr lang="en-US" dirty="0"/>
              <a:t>Attach image from photo gallery.</a:t>
            </a:r>
          </a:p>
          <a:p>
            <a:r>
              <a:rPr lang="en-US" dirty="0"/>
              <a:t>Submit claim.</a:t>
            </a:r>
          </a:p>
          <a:p>
            <a:r>
              <a:rPr lang="en-US" dirty="0"/>
              <a:t>Use mobile app to submit claim right from the provider’s office.</a:t>
            </a:r>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2774489679"/>
      </p:ext>
    </p:extLst>
  </p:cSld>
  <p:clrMapOvr>
    <a:masterClrMapping/>
  </p:clrMapOvr>
  <mc:AlternateContent xmlns:mc="http://schemas.openxmlformats.org/markup-compatibility/2006" xmlns:p14="http://schemas.microsoft.com/office/powerpoint/2010/main">
    <mc:Choice Requires="p14">
      <p:transition spd="slow" p14:dur="2000" advTm="30113"/>
    </mc:Choice>
    <mc:Fallback xmlns="">
      <p:transition spd="slow" advTm="3011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ASIFlex Online</a:t>
            </a:r>
          </a:p>
        </p:txBody>
      </p:sp>
      <p:sp>
        <p:nvSpPr>
          <p:cNvPr id="3" name="Content Placeholder 2"/>
          <p:cNvSpPr>
            <a:spLocks noGrp="1"/>
          </p:cNvSpPr>
          <p:nvPr>
            <p:ph idx="1"/>
          </p:nvPr>
        </p:nvSpPr>
        <p:spPr/>
        <p:txBody>
          <a:bodyPr/>
          <a:lstStyle/>
          <a:p>
            <a:r>
              <a:rPr lang="en-US" dirty="0">
                <a:hlinkClick r:id="rId2"/>
              </a:rPr>
              <a:t>www.ASIFlex.com/SCMoneyPlus</a:t>
            </a:r>
            <a:r>
              <a:rPr lang="en-US" dirty="0"/>
              <a:t>:</a:t>
            </a:r>
          </a:p>
          <a:p>
            <a:pPr lvl="1"/>
            <a:r>
              <a:rPr lang="en-US" dirty="0"/>
              <a:t>Select </a:t>
            </a:r>
            <a:r>
              <a:rPr lang="en-US" i="1" dirty="0"/>
              <a:t>Account Login </a:t>
            </a:r>
            <a:r>
              <a:rPr lang="en-US" dirty="0"/>
              <a:t>then </a:t>
            </a:r>
            <a:r>
              <a:rPr lang="en-US" i="1" dirty="0"/>
              <a:t>Participant Login</a:t>
            </a:r>
            <a:r>
              <a:rPr lang="en-US" dirty="0"/>
              <a:t>.</a:t>
            </a:r>
          </a:p>
          <a:p>
            <a:pPr lvl="1"/>
            <a:r>
              <a:rPr lang="en-US" dirty="0"/>
              <a:t>Log in to account.</a:t>
            </a:r>
          </a:p>
          <a:p>
            <a:pPr lvl="1"/>
            <a:r>
              <a:rPr lang="en-US" dirty="0"/>
              <a:t>Under Participants Services, select File a Claim.</a:t>
            </a:r>
          </a:p>
          <a:p>
            <a:pPr lvl="2"/>
            <a:r>
              <a:rPr lang="en-US" dirty="0"/>
              <a:t>Follow the prompts.</a:t>
            </a:r>
          </a:p>
          <a:p>
            <a:pPr lvl="2"/>
            <a:r>
              <a:rPr lang="en-US" dirty="0"/>
              <a:t>Upload scanned documentation.</a:t>
            </a:r>
          </a:p>
          <a:p>
            <a:pPr lvl="2"/>
            <a:r>
              <a:rPr lang="en-US" dirty="0"/>
              <a:t>Submit electronic signature and save confirmation.</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1372011"/>
      </p:ext>
    </p:extLst>
  </p:cSld>
  <p:clrMapOvr>
    <a:masterClrMapping/>
  </p:clrMapOvr>
  <mc:AlternateContent xmlns:mc="http://schemas.openxmlformats.org/markup-compatibility/2006" xmlns:p14="http://schemas.microsoft.com/office/powerpoint/2010/main">
    <mc:Choice Requires="p14">
      <p:transition spd="slow" p14:dur="2000" advTm="32388"/>
    </mc:Choice>
    <mc:Fallback xmlns="">
      <p:transition spd="slow" advTm="3238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Documentation</a:t>
            </a:r>
            <a:endParaRPr lang="en-US" dirty="0"/>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2872087309"/>
              </p:ext>
            </p:extLst>
          </p:nvPr>
        </p:nvGraphicFramePr>
        <p:xfrm>
          <a:off x="457200" y="1262063"/>
          <a:ext cx="8153400" cy="3718560"/>
        </p:xfrm>
        <a:graphic>
          <a:graphicData uri="http://schemas.openxmlformats.org/drawingml/2006/table">
            <a:tbl>
              <a:tblPr firstRow="1" bandRow="1">
                <a:tableStyleId>{5940675A-B579-460E-94D1-54222C63F5DA}</a:tableStyleId>
              </a:tblPr>
              <a:tblGrid>
                <a:gridCol w="3529914">
                  <a:extLst>
                    <a:ext uri="{9D8B030D-6E8A-4147-A177-3AD203B41FA5}">
                      <a16:colId xmlns:a16="http://schemas.microsoft.com/office/drawing/2014/main" val="20000"/>
                    </a:ext>
                  </a:extLst>
                </a:gridCol>
                <a:gridCol w="4623486">
                  <a:extLst>
                    <a:ext uri="{9D8B030D-6E8A-4147-A177-3AD203B41FA5}">
                      <a16:colId xmlns:a16="http://schemas.microsoft.com/office/drawing/2014/main" val="20001"/>
                    </a:ext>
                  </a:extLst>
                </a:gridCol>
              </a:tblGrid>
              <a:tr h="0">
                <a:tc>
                  <a:txBody>
                    <a:bodyPr/>
                    <a:lstStyle/>
                    <a:p>
                      <a:r>
                        <a:rPr lang="en-US" sz="1600" b="1" dirty="0">
                          <a:solidFill>
                            <a:schemeClr val="tx2"/>
                          </a:solidFill>
                        </a:rPr>
                        <a:t>Type of expense</a:t>
                      </a:r>
                    </a:p>
                  </a:txBody>
                  <a:tcPr>
                    <a:lnL w="63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tc>
                  <a:txBody>
                    <a:bodyPr/>
                    <a:lstStyle/>
                    <a:p>
                      <a:r>
                        <a:rPr lang="en-US" sz="1600" b="1" dirty="0">
                          <a:solidFill>
                            <a:schemeClr val="tx2"/>
                          </a:solidFill>
                        </a:rPr>
                        <a:t>Documentation</a:t>
                      </a:r>
                      <a:r>
                        <a:rPr lang="en-US" sz="1600" b="1" baseline="0" dirty="0">
                          <a:solidFill>
                            <a:schemeClr val="tx2"/>
                          </a:solidFill>
                        </a:rPr>
                        <a:t> needed</a:t>
                      </a:r>
                      <a:endParaRPr lang="en-US" sz="1600" b="1" dirty="0">
                        <a:solidFill>
                          <a:schemeClr val="tx2"/>
                        </a:solidFill>
                      </a:endParaRPr>
                    </a:p>
                  </a:txBody>
                  <a:tcPr>
                    <a:lnL w="285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r>
                        <a:rPr lang="en-US" sz="1600" dirty="0">
                          <a:solidFill>
                            <a:schemeClr val="tx2"/>
                          </a:solidFill>
                        </a:rPr>
                        <a:t>If covered by insurance</a:t>
                      </a:r>
                      <a:endParaRPr lang="en-US" sz="1600" b="1"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r>
                        <a:rPr lang="en-US" sz="1600" dirty="0">
                          <a:solidFill>
                            <a:schemeClr val="tx2"/>
                          </a:solidFill>
                        </a:rPr>
                        <a:t>Insurance</a:t>
                      </a:r>
                      <a:r>
                        <a:rPr lang="en-US" sz="1600" baseline="0" dirty="0">
                          <a:solidFill>
                            <a:schemeClr val="tx2"/>
                          </a:solidFill>
                        </a:rPr>
                        <a:t> payer Explanation of Benefits or itemized statement</a:t>
                      </a:r>
                      <a:endParaRPr lang="en-US" sz="160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r>
                        <a:rPr lang="en-US" sz="1600" dirty="0">
                          <a:solidFill>
                            <a:schemeClr val="tx2"/>
                          </a:solidFill>
                        </a:rPr>
                        <a:t>If not covered</a:t>
                      </a:r>
                      <a:r>
                        <a:rPr lang="en-US" sz="1600" baseline="0" dirty="0">
                          <a:solidFill>
                            <a:schemeClr val="tx2"/>
                          </a:solidFill>
                        </a:rPr>
                        <a:t> by insurance</a:t>
                      </a:r>
                      <a:endParaRPr lang="en-US" sz="1600" b="1"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r>
                        <a:rPr lang="en-US" sz="1600" dirty="0">
                          <a:solidFill>
                            <a:schemeClr val="tx2"/>
                          </a:solidFill>
                        </a:rPr>
                        <a:t>Itemized statement must include:</a:t>
                      </a:r>
                    </a:p>
                    <a:p>
                      <a:pPr marL="800100" lvl="1" indent="-342900">
                        <a:buFont typeface="Arial" panose="020B0604020202020204" pitchFamily="34" charset="0"/>
                        <a:buChar char="•"/>
                      </a:pPr>
                      <a:r>
                        <a:rPr lang="en-US" sz="1600" dirty="0">
                          <a:solidFill>
                            <a:schemeClr val="tx2"/>
                          </a:solidFill>
                        </a:rPr>
                        <a:t>Provider name</a:t>
                      </a:r>
                      <a:r>
                        <a:rPr lang="en-US" sz="1600" baseline="0" dirty="0">
                          <a:solidFill>
                            <a:schemeClr val="tx2"/>
                          </a:solidFill>
                        </a:rPr>
                        <a:t> and </a:t>
                      </a:r>
                      <a:r>
                        <a:rPr lang="en-US" sz="1600" dirty="0">
                          <a:solidFill>
                            <a:schemeClr val="tx2"/>
                          </a:solidFill>
                        </a:rPr>
                        <a:t>address;</a:t>
                      </a:r>
                    </a:p>
                    <a:p>
                      <a:pPr marL="800100" lvl="1" indent="-342900">
                        <a:buFont typeface="Arial" panose="020B0604020202020204" pitchFamily="34" charset="0"/>
                        <a:buChar char="•"/>
                      </a:pPr>
                      <a:r>
                        <a:rPr lang="en-US" sz="1600" dirty="0">
                          <a:solidFill>
                            <a:schemeClr val="tx2"/>
                          </a:solidFill>
                        </a:rPr>
                        <a:t>Patient name;</a:t>
                      </a:r>
                    </a:p>
                    <a:p>
                      <a:pPr marL="800100" lvl="1" indent="-342900">
                        <a:buFont typeface="Arial" panose="020B0604020202020204" pitchFamily="34" charset="0"/>
                        <a:buChar char="•"/>
                      </a:pPr>
                      <a:r>
                        <a:rPr lang="en-US" sz="1600" dirty="0">
                          <a:solidFill>
                            <a:schemeClr val="tx2"/>
                          </a:solidFill>
                        </a:rPr>
                        <a:t>Date of service;</a:t>
                      </a:r>
                    </a:p>
                    <a:p>
                      <a:pPr marL="800100" lvl="1" indent="-342900">
                        <a:buFont typeface="Arial" panose="020B0604020202020204" pitchFamily="34" charset="0"/>
                        <a:buChar char="•"/>
                      </a:pPr>
                      <a:r>
                        <a:rPr lang="en-US" sz="1600" dirty="0">
                          <a:solidFill>
                            <a:schemeClr val="tx2"/>
                          </a:solidFill>
                        </a:rPr>
                        <a:t>Description</a:t>
                      </a:r>
                      <a:r>
                        <a:rPr lang="en-US" sz="1600" baseline="0" dirty="0">
                          <a:solidFill>
                            <a:schemeClr val="tx2"/>
                          </a:solidFill>
                        </a:rPr>
                        <a:t> of service; and</a:t>
                      </a:r>
                    </a:p>
                    <a:p>
                      <a:pPr marL="800100" lvl="1" indent="-342900">
                        <a:buFont typeface="Arial" panose="020B0604020202020204" pitchFamily="34" charset="0"/>
                        <a:buChar char="•"/>
                      </a:pPr>
                      <a:r>
                        <a:rPr lang="en-US" sz="1600" baseline="0" dirty="0">
                          <a:solidFill>
                            <a:schemeClr val="tx2"/>
                          </a:solidFill>
                        </a:rPr>
                        <a:t>Dollar amount.</a:t>
                      </a:r>
                      <a:endParaRPr lang="en-US" sz="160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r>
                        <a:rPr lang="en-US" sz="1600" dirty="0">
                          <a:solidFill>
                            <a:schemeClr val="tx2"/>
                          </a:solidFill>
                        </a:rPr>
                        <a:t>Over-the</a:t>
                      </a:r>
                      <a:r>
                        <a:rPr lang="en-US" sz="1600" baseline="0" dirty="0">
                          <a:solidFill>
                            <a:schemeClr val="tx2"/>
                          </a:solidFill>
                        </a:rPr>
                        <a:t>-</a:t>
                      </a:r>
                      <a:r>
                        <a:rPr lang="en-US" sz="1600" dirty="0">
                          <a:solidFill>
                            <a:schemeClr val="tx2"/>
                          </a:solidFill>
                        </a:rPr>
                        <a:t>counter drugs</a:t>
                      </a:r>
                      <a:r>
                        <a:rPr lang="en-US" sz="1600" baseline="0" dirty="0">
                          <a:solidFill>
                            <a:schemeClr val="tx2"/>
                          </a:solidFill>
                        </a:rPr>
                        <a:t> and medicines</a:t>
                      </a:r>
                      <a:endParaRPr lang="en-US" sz="1600" b="1"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r>
                        <a:rPr lang="en-US" sz="1600" baseline="0" dirty="0">
                          <a:solidFill>
                            <a:schemeClr val="tx2"/>
                          </a:solidFill>
                        </a:rPr>
                        <a:t>Itemized merchant receipt</a:t>
                      </a:r>
                      <a:endParaRPr lang="en-US" sz="160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r>
                        <a:rPr lang="en-US" sz="1600" dirty="0">
                          <a:solidFill>
                            <a:schemeClr val="tx2"/>
                          </a:solidFill>
                        </a:rPr>
                        <a:t>Over-the-counter medical supplies/items</a:t>
                      </a:r>
                      <a:endParaRPr lang="en-US" sz="1600" b="1"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r>
                        <a:rPr lang="en-US" sz="1600" dirty="0">
                          <a:solidFill>
                            <a:schemeClr val="tx2"/>
                          </a:solidFill>
                        </a:rPr>
                        <a:t>Itemized merchant receipt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r>
                        <a:rPr lang="en-US" sz="1600" dirty="0">
                          <a:solidFill>
                            <a:schemeClr val="tx2"/>
                          </a:solidFill>
                        </a:rPr>
                        <a:t>Prescriptions</a:t>
                      </a:r>
                      <a:endParaRPr lang="en-US" sz="1600" b="1"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r>
                        <a:rPr lang="en-US" sz="1600" dirty="0">
                          <a:solidFill>
                            <a:schemeClr val="tx2"/>
                          </a:solidFill>
                        </a:rPr>
                        <a:t>Pharmacy receipt or printout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
        <p:nvSpPr>
          <p:cNvPr id="13" name="TextBox 12"/>
          <p:cNvSpPr txBox="1"/>
          <p:nvPr/>
        </p:nvSpPr>
        <p:spPr>
          <a:xfrm>
            <a:off x="457198" y="4980623"/>
            <a:ext cx="8153400" cy="584775"/>
          </a:xfrm>
          <a:prstGeom prst="rect">
            <a:avLst/>
          </a:prstGeom>
          <a:noFill/>
        </p:spPr>
        <p:txBody>
          <a:bodyPr wrap="square" rtlCol="0">
            <a:spAutoFit/>
          </a:bodyPr>
          <a:lstStyle/>
          <a:p>
            <a:r>
              <a:rPr lang="en-US" sz="1600" i="1" dirty="0">
                <a:solidFill>
                  <a:schemeClr val="tx2"/>
                </a:solidFill>
              </a:rPr>
              <a:t>Credit card receipts, canceled checks, balance forward statements or paid-on-account statements should not be submitted.</a:t>
            </a:r>
          </a:p>
        </p:txBody>
      </p:sp>
    </p:spTree>
    <p:extLst>
      <p:ext uri="{BB962C8B-B14F-4D97-AF65-F5344CB8AC3E}">
        <p14:creationId xmlns:p14="http://schemas.microsoft.com/office/powerpoint/2010/main" val="2275319602"/>
      </p:ext>
    </p:extLst>
  </p:cSld>
  <p:clrMapOvr>
    <a:masterClrMapping/>
  </p:clrMapOvr>
  <mc:AlternateContent xmlns:mc="http://schemas.openxmlformats.org/markup-compatibility/2006" xmlns:p14="http://schemas.microsoft.com/office/powerpoint/2010/main">
    <mc:Choice Requires="p14">
      <p:transition spd="slow" p14:dur="2000" advTm="57958"/>
    </mc:Choice>
    <mc:Fallback xmlns="">
      <p:transition spd="slow" advTm="5795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228600"/>
            <a:ext cx="8229599" cy="804672"/>
          </a:xfrm>
        </p:spPr>
        <p:txBody>
          <a:bodyPr/>
          <a:lstStyle/>
          <a:p>
            <a:r>
              <a:rPr lang="en-US"/>
              <a:t>ASIFlex Card documentation</a:t>
            </a:r>
            <a:endParaRPr lang="en-US" dirty="0"/>
          </a:p>
        </p:txBody>
      </p:sp>
      <p:sp>
        <p:nvSpPr>
          <p:cNvPr id="3" name="Content Placeholder 2"/>
          <p:cNvSpPr>
            <a:spLocks noGrp="1"/>
          </p:cNvSpPr>
          <p:nvPr>
            <p:ph idx="1"/>
          </p:nvPr>
        </p:nvSpPr>
        <p:spPr>
          <a:xfrm>
            <a:off x="457200" y="1261872"/>
            <a:ext cx="8229600" cy="5029200"/>
          </a:xfrm>
        </p:spPr>
        <p:txBody>
          <a:bodyPr>
            <a:normAutofit/>
          </a:bodyPr>
          <a:lstStyle/>
          <a:p>
            <a:r>
              <a:rPr lang="en-US" dirty="0"/>
              <a:t>IRS rules do not require documentation for:</a:t>
            </a:r>
          </a:p>
          <a:p>
            <a:pPr lvl="1"/>
            <a:r>
              <a:rPr lang="en-US" dirty="0"/>
              <a:t>Prescription copayments that match State Health Plan copayments.</a:t>
            </a:r>
          </a:p>
          <a:p>
            <a:pPr lvl="1"/>
            <a:r>
              <a:rPr lang="en-US" dirty="0"/>
              <a:t>Recurring transactions at the same provider for the exact same dollar amount.</a:t>
            </a:r>
          </a:p>
          <a:p>
            <a:pPr lvl="1"/>
            <a:r>
              <a:rPr lang="en-US" dirty="0"/>
              <a:t>Over-the-counter health care products purchased at merchants with Inventory Information Approval System, which identifies FSA-eligible products.</a:t>
            </a:r>
          </a:p>
          <a:p>
            <a:pPr lvl="1"/>
            <a:r>
              <a:rPr lang="en-US" dirty="0"/>
              <a:t>BlueCross BlueShield of South Carolina and EyeMed claims that match card transaction amounts exactly.</a:t>
            </a:r>
          </a:p>
        </p:txBody>
      </p:sp>
      <p:sp>
        <p:nvSpPr>
          <p:cNvPr id="4" name="Slide Number Placeholder 3"/>
          <p:cNvSpPr>
            <a:spLocks noGrp="1"/>
          </p:cNvSpPr>
          <p:nvPr>
            <p:ph type="sldNum" sz="quarter" idx="12"/>
          </p:nvPr>
        </p:nvSpPr>
        <p:spPr>
          <a:xfrm>
            <a:off x="8339328" y="6400800"/>
            <a:ext cx="804672" cy="457200"/>
          </a:xfrm>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1739977013"/>
      </p:ext>
    </p:extLst>
  </p:cSld>
  <p:clrMapOvr>
    <a:masterClrMapping/>
  </p:clrMapOvr>
  <mc:AlternateContent xmlns:mc="http://schemas.openxmlformats.org/markup-compatibility/2006" xmlns:p14="http://schemas.microsoft.com/office/powerpoint/2010/main">
    <mc:Choice Requires="p14">
      <p:transition spd="slow" p14:dur="2000" advTm="50548"/>
    </mc:Choice>
    <mc:Fallback xmlns="">
      <p:transition spd="slow" advTm="5054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Submitting card documentation</a:t>
            </a:r>
            <a:endParaRPr lang="en-US" dirty="0"/>
          </a:p>
        </p:txBody>
      </p:sp>
      <p:sp>
        <p:nvSpPr>
          <p:cNvPr id="3" name="Content Placeholder 2"/>
          <p:cNvSpPr>
            <a:spLocks noGrp="1"/>
          </p:cNvSpPr>
          <p:nvPr>
            <p:ph idx="1"/>
          </p:nvPr>
        </p:nvSpPr>
        <p:spPr/>
        <p:txBody>
          <a:bodyPr>
            <a:normAutofit/>
          </a:bodyPr>
          <a:lstStyle/>
          <a:p>
            <a:r>
              <a:rPr lang="en-US" dirty="0"/>
              <a:t>Submit documentation only when</a:t>
            </a:r>
            <a:r>
              <a:rPr lang="en-US" dirty="0">
                <a:solidFill>
                  <a:srgbClr val="002060"/>
                </a:solidFill>
              </a:rPr>
              <a:t> </a:t>
            </a:r>
            <a:r>
              <a:rPr lang="en-US" dirty="0"/>
              <a:t>requested by ASIFlex.</a:t>
            </a:r>
          </a:p>
          <a:p>
            <a:r>
              <a:rPr lang="en-US" dirty="0"/>
              <a:t>Two options if documentation is requested:</a:t>
            </a:r>
          </a:p>
          <a:p>
            <a:pPr lvl="1"/>
            <a:r>
              <a:rPr lang="en-US" dirty="0"/>
              <a:t>Apply insurance claims data that ASIFlex has on file to outstanding debit card transactions; or</a:t>
            </a:r>
          </a:p>
          <a:p>
            <a:pPr lvl="1"/>
            <a:r>
              <a:rPr lang="en-US" dirty="0"/>
              <a:t>Provide insurance plan’s EOB or an itemized statement.</a:t>
            </a:r>
          </a:p>
          <a:p>
            <a:r>
              <a:rPr lang="en-US" dirty="0"/>
              <a:t>Log in to account to apply claims data or upload documentation.</a:t>
            </a:r>
          </a:p>
        </p:txBody>
      </p:sp>
      <p:sp>
        <p:nvSpPr>
          <p:cNvPr id="4" name="Slide Number Placeholder 3"/>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2683181519"/>
      </p:ext>
    </p:extLst>
  </p:cSld>
  <p:clrMapOvr>
    <a:masterClrMapping/>
  </p:clrMapOvr>
  <mc:AlternateContent xmlns:mc="http://schemas.openxmlformats.org/markup-compatibility/2006" xmlns:p14="http://schemas.microsoft.com/office/powerpoint/2010/main">
    <mc:Choice Requires="p14">
      <p:transition spd="slow" p14:dur="2000" advTm="32479"/>
    </mc:Choice>
    <mc:Fallback xmlns="">
      <p:transition spd="slow" advTm="3247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Card documentation requests</a:t>
            </a:r>
            <a:endParaRPr lang="en-US" dirty="0"/>
          </a:p>
        </p:txBody>
      </p:sp>
      <p:sp>
        <p:nvSpPr>
          <p:cNvPr id="3" name="Content Placeholder 2"/>
          <p:cNvSpPr>
            <a:spLocks noGrp="1"/>
          </p:cNvSpPr>
          <p:nvPr>
            <p:ph idx="1"/>
          </p:nvPr>
        </p:nvSpPr>
        <p:spPr/>
        <p:txBody>
          <a:bodyPr/>
          <a:lstStyle/>
          <a:p>
            <a:r>
              <a:rPr lang="en-US" dirty="0"/>
              <a:t>Requests are emailed and posted to online secure message center; participant has 52 days to respond.</a:t>
            </a:r>
          </a:p>
          <a:p>
            <a:pPr lvl="1"/>
            <a:r>
              <a:rPr lang="en-US" dirty="0"/>
              <a:t>Initial notice sent approximately 10 days after ASIFlex receives notice of transaction.</a:t>
            </a:r>
          </a:p>
          <a:p>
            <a:pPr lvl="1"/>
            <a:r>
              <a:rPr lang="en-US" dirty="0"/>
              <a:t>Reminder notice sent 21 days after initial notice.</a:t>
            </a:r>
          </a:p>
          <a:p>
            <a:pPr lvl="1"/>
            <a:r>
              <a:rPr lang="en-US" dirty="0"/>
              <a:t>Deactivation notice sent 21 days after reminder notice.</a:t>
            </a:r>
          </a:p>
          <a:p>
            <a:r>
              <a:rPr lang="en-US" dirty="0"/>
              <a:t>Card will be deactivated, and future claim submissions offset by outstanding amount.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316793370"/>
      </p:ext>
    </p:extLst>
  </p:cSld>
  <p:clrMapOvr>
    <a:masterClrMapping/>
  </p:clrMapOvr>
  <mc:AlternateContent xmlns:mc="http://schemas.openxmlformats.org/markup-compatibility/2006" xmlns:p14="http://schemas.microsoft.com/office/powerpoint/2010/main">
    <mc:Choice Requires="p14">
      <p:transition spd="slow" p14:dur="2000" advTm="43752"/>
    </mc:Choice>
    <mc:Fallback xmlns="">
      <p:transition spd="slow" advTm="43752"/>
    </mc:Fallback>
  </mc:AlternateContent>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11379</TotalTime>
  <Words>517</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Times New Roman</vt:lpstr>
      <vt:lpstr>Tw Cen MT Condensed</vt:lpstr>
      <vt:lpstr>Office Theme</vt:lpstr>
      <vt:lpstr>Flexible spending account claims</vt:lpstr>
      <vt:lpstr>Important information</vt:lpstr>
      <vt:lpstr>Ways to submit claims</vt:lpstr>
      <vt:lpstr>ASIFlex mobile app</vt:lpstr>
      <vt:lpstr>ASIFlex Online</vt:lpstr>
      <vt:lpstr>Documentation</vt:lpstr>
      <vt:lpstr>ASIFlex Card documentation</vt:lpstr>
      <vt:lpstr>Submitting card documentation</vt:lpstr>
      <vt:lpstr>Card documentation requests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88</cp:revision>
  <cp:lastPrinted>2020-09-04T12:49:04Z</cp:lastPrinted>
  <dcterms:created xsi:type="dcterms:W3CDTF">2020-07-07T16:41:29Z</dcterms:created>
  <dcterms:modified xsi:type="dcterms:W3CDTF">2023-12-14T19:32:46Z</dcterms:modified>
</cp:coreProperties>
</file>