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handoutMasterIdLst>
    <p:handoutMasterId r:id="rId12"/>
  </p:handoutMasterIdLst>
  <p:sldIdLst>
    <p:sldId id="256" r:id="rId2"/>
    <p:sldId id="266" r:id="rId3"/>
    <p:sldId id="366" r:id="rId4"/>
    <p:sldId id="377" r:id="rId5"/>
    <p:sldId id="346" r:id="rId6"/>
    <p:sldId id="357" r:id="rId7"/>
    <p:sldId id="358" r:id="rId8"/>
    <p:sldId id="359" r:id="rId9"/>
    <p:sldId id="264"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97E5F28-656C-8C20-6516-2A2596813B2D}" name="Jennifer S. Dolder" initials="JSD" userId="S::rdoldj@peba.sc.gov::adc8f237-6518-4fda-a594-f6aaccffabfd" providerId="AD"/>
  <p188:author id="{2662FCED-3CB1-522E-15EA-062129AC35EB}" name="Jacalin C. Shealy" initials="JCS" userId="S::rsheaj@peba.sc.gov::f84f2503-b769-474a-82a5-577d5644449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eather H. Young" initials="HHY" lastIdx="10" clrIdx="0">
    <p:extLst>
      <p:ext uri="{19B8F6BF-5375-455C-9EA6-DF929625EA0E}">
        <p15:presenceInfo xmlns:p15="http://schemas.microsoft.com/office/powerpoint/2012/main" userId="S::ryounh@peba.sc.gov::9a85b619-8fd1-4dec-b439-2514df7fe89a" providerId="AD"/>
      </p:ext>
    </p:extLst>
  </p:cmAuthor>
  <p:cmAuthor id="2" name="Michele Johnson" initials="MJ" lastIdx="3" clrIdx="1">
    <p:extLst>
      <p:ext uri="{19B8F6BF-5375-455C-9EA6-DF929625EA0E}">
        <p15:presenceInfo xmlns:p15="http://schemas.microsoft.com/office/powerpoint/2012/main" userId="S::rjohnm@peba.sc.gov::5f4d155d-f457-4398-83b3-401996ea5b9f" providerId="AD"/>
      </p:ext>
    </p:extLst>
  </p:cmAuthor>
  <p:cmAuthor id="3" name="Kimberley Munteanu" initials="KM" lastIdx="36" clrIdx="2">
    <p:extLst>
      <p:ext uri="{19B8F6BF-5375-455C-9EA6-DF929625EA0E}">
        <p15:presenceInfo xmlns:p15="http://schemas.microsoft.com/office/powerpoint/2012/main" userId="S::rmuntk@peba.sc.gov::6b1f4e66-74aa-4757-aaa1-82cdec2b5630" providerId="AD"/>
      </p:ext>
    </p:extLst>
  </p:cmAuthor>
  <p:cmAuthor id="4" name="Jennifer S. Dolder" initials="JSD" lastIdx="10" clrIdx="3">
    <p:extLst>
      <p:ext uri="{19B8F6BF-5375-455C-9EA6-DF929625EA0E}">
        <p15:presenceInfo xmlns:p15="http://schemas.microsoft.com/office/powerpoint/2012/main" userId="S::rdoldj@peba.sc.gov::adc8f237-6518-4fda-a594-f6aaccffabf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A50000"/>
    <a:srgbClr val="595959"/>
    <a:srgbClr val="006D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5652" autoAdjust="0"/>
  </p:normalViewPr>
  <p:slideViewPr>
    <p:cSldViewPr snapToGrid="0">
      <p:cViewPr varScale="1">
        <p:scale>
          <a:sx n="114" d="100"/>
          <a:sy n="114" d="100"/>
        </p:scale>
        <p:origin x="1560" y="102"/>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30" d="100"/>
        <a:sy n="130" d="100"/>
      </p:scale>
      <p:origin x="0" y="0"/>
    </p:cViewPr>
  </p:sorterViewPr>
  <p:notesViewPr>
    <p:cSldViewPr snapToGrid="0">
      <p:cViewPr varScale="1">
        <p:scale>
          <a:sx n="65" d="100"/>
          <a:sy n="65" d="100"/>
        </p:scale>
        <p:origin x="3082"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18" Type="http://schemas.microsoft.com/office/2018/10/relationships/authors" Targe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3175" tIns="46587" rIns="93175" bIns="46587" rtlCol="0"/>
          <a:lstStyle>
            <a:lvl1pPr algn="l">
              <a:defRPr sz="1200"/>
            </a:lvl1pPr>
          </a:lstStyle>
          <a:p>
            <a:endParaRPr lang="en-US"/>
          </a:p>
        </p:txBody>
      </p:sp>
      <p:sp>
        <p:nvSpPr>
          <p:cNvPr id="3" name="Date Placeholder 2"/>
          <p:cNvSpPr>
            <a:spLocks noGrp="1"/>
          </p:cNvSpPr>
          <p:nvPr>
            <p:ph type="dt" sz="quarter" idx="1"/>
          </p:nvPr>
        </p:nvSpPr>
        <p:spPr>
          <a:xfrm>
            <a:off x="3970939" y="0"/>
            <a:ext cx="3037840" cy="466435"/>
          </a:xfrm>
          <a:prstGeom prst="rect">
            <a:avLst/>
          </a:prstGeom>
        </p:spPr>
        <p:txBody>
          <a:bodyPr vert="horz" lIns="93175" tIns="46587" rIns="93175" bIns="46587" rtlCol="0"/>
          <a:lstStyle>
            <a:lvl1pPr algn="r">
              <a:defRPr sz="1200"/>
            </a:lvl1pPr>
          </a:lstStyle>
          <a:p>
            <a:fld id="{CC20F16F-8811-4B51-BB31-320552CC85AF}" type="datetimeFigureOut">
              <a:rPr lang="en-US" smtClean="0"/>
              <a:t>12/14/2023</a:t>
            </a:fld>
            <a:endParaRPr lang="en-US"/>
          </a:p>
        </p:txBody>
      </p:sp>
      <p:sp>
        <p:nvSpPr>
          <p:cNvPr id="4" name="Footer Placeholder 3"/>
          <p:cNvSpPr>
            <a:spLocks noGrp="1"/>
          </p:cNvSpPr>
          <p:nvPr>
            <p:ph type="ftr" sz="quarter" idx="2"/>
          </p:nvPr>
        </p:nvSpPr>
        <p:spPr>
          <a:xfrm>
            <a:off x="0" y="8829968"/>
            <a:ext cx="3037840" cy="466434"/>
          </a:xfrm>
          <a:prstGeom prst="rect">
            <a:avLst/>
          </a:prstGeom>
        </p:spPr>
        <p:txBody>
          <a:bodyPr vert="horz" lIns="93175" tIns="46587" rIns="93175" bIns="46587" rtlCol="0" anchor="b"/>
          <a:lstStyle>
            <a:lvl1pPr algn="l">
              <a:defRPr sz="1200"/>
            </a:lvl1pPr>
          </a:lstStyle>
          <a:p>
            <a:endParaRPr lang="en-US"/>
          </a:p>
        </p:txBody>
      </p:sp>
      <p:sp>
        <p:nvSpPr>
          <p:cNvPr id="5" name="Slide Number Placeholder 4"/>
          <p:cNvSpPr>
            <a:spLocks noGrp="1"/>
          </p:cNvSpPr>
          <p:nvPr>
            <p:ph type="sldNum" sz="quarter" idx="3"/>
          </p:nvPr>
        </p:nvSpPr>
        <p:spPr>
          <a:xfrm>
            <a:off x="3970939" y="8829968"/>
            <a:ext cx="3037840" cy="466434"/>
          </a:xfrm>
          <a:prstGeom prst="rect">
            <a:avLst/>
          </a:prstGeom>
        </p:spPr>
        <p:txBody>
          <a:bodyPr vert="horz" lIns="93175" tIns="46587" rIns="93175" bIns="46587" rtlCol="0" anchor="b"/>
          <a:lstStyle>
            <a:lvl1pPr algn="r">
              <a:defRPr sz="1200"/>
            </a:lvl1pPr>
          </a:lstStyle>
          <a:p>
            <a:fld id="{193DC886-A8FF-4ABE-9C42-E1F14DBEB2B0}" type="slidenum">
              <a:rPr lang="en-US" smtClean="0"/>
              <a:t>‹#›</a:t>
            </a:fld>
            <a:endParaRPr lang="en-US"/>
          </a:p>
        </p:txBody>
      </p:sp>
    </p:spTree>
    <p:extLst>
      <p:ext uri="{BB962C8B-B14F-4D97-AF65-F5344CB8AC3E}">
        <p14:creationId xmlns:p14="http://schemas.microsoft.com/office/powerpoint/2010/main" val="36038373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3175" tIns="46587" rIns="93175" bIns="46587" rtlCol="0"/>
          <a:lstStyle>
            <a:lvl1pPr algn="l">
              <a:defRPr sz="1200"/>
            </a:lvl1pPr>
          </a:lstStyle>
          <a:p>
            <a:endParaRPr lang="en-US"/>
          </a:p>
        </p:txBody>
      </p:sp>
      <p:sp>
        <p:nvSpPr>
          <p:cNvPr id="3" name="Date Placeholder 2"/>
          <p:cNvSpPr>
            <a:spLocks noGrp="1"/>
          </p:cNvSpPr>
          <p:nvPr>
            <p:ph type="dt" idx="1"/>
          </p:nvPr>
        </p:nvSpPr>
        <p:spPr>
          <a:xfrm>
            <a:off x="3970939" y="0"/>
            <a:ext cx="3037840" cy="466435"/>
          </a:xfrm>
          <a:prstGeom prst="rect">
            <a:avLst/>
          </a:prstGeom>
        </p:spPr>
        <p:txBody>
          <a:bodyPr vert="horz" lIns="93175" tIns="46587" rIns="93175" bIns="46587" rtlCol="0"/>
          <a:lstStyle>
            <a:lvl1pPr algn="r">
              <a:defRPr sz="1200"/>
            </a:lvl1pPr>
          </a:lstStyle>
          <a:p>
            <a:fld id="{6B005CDC-F66A-4EA3-93A4-41602AB21081}" type="datetimeFigureOut">
              <a:rPr lang="en-US" smtClean="0"/>
              <a:t>12/14/2023</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5" tIns="46587" rIns="93175" bIns="46587" rtlCol="0" anchor="ctr"/>
          <a:lstStyle/>
          <a:p>
            <a:endParaRPr lang="en-US"/>
          </a:p>
        </p:txBody>
      </p:sp>
      <p:sp>
        <p:nvSpPr>
          <p:cNvPr id="5" name="Notes Placeholder 4"/>
          <p:cNvSpPr>
            <a:spLocks noGrp="1"/>
          </p:cNvSpPr>
          <p:nvPr>
            <p:ph type="body" sz="quarter" idx="3"/>
          </p:nvPr>
        </p:nvSpPr>
        <p:spPr>
          <a:xfrm>
            <a:off x="701040" y="4473892"/>
            <a:ext cx="5608320" cy="3660457"/>
          </a:xfrm>
          <a:prstGeom prst="rect">
            <a:avLst/>
          </a:prstGeom>
        </p:spPr>
        <p:txBody>
          <a:bodyPr vert="horz" lIns="93175" tIns="46587" rIns="93175" bIns="4658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6434"/>
          </a:xfrm>
          <a:prstGeom prst="rect">
            <a:avLst/>
          </a:prstGeom>
        </p:spPr>
        <p:txBody>
          <a:bodyPr vert="horz" lIns="93175" tIns="46587" rIns="93175" bIns="46587"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8"/>
            <a:ext cx="3037840" cy="466434"/>
          </a:xfrm>
          <a:prstGeom prst="rect">
            <a:avLst/>
          </a:prstGeom>
        </p:spPr>
        <p:txBody>
          <a:bodyPr vert="horz" lIns="93175" tIns="46587" rIns="93175" bIns="46587" rtlCol="0" anchor="b"/>
          <a:lstStyle>
            <a:lvl1pPr algn="r">
              <a:defRPr sz="1200"/>
            </a:lvl1pPr>
          </a:lstStyle>
          <a:p>
            <a:fld id="{036C5A97-FE1B-4EFC-9C73-B1258035E011}" type="slidenum">
              <a:rPr lang="en-US" smtClean="0"/>
              <a:t>‹#›</a:t>
            </a:fld>
            <a:endParaRPr lang="en-US"/>
          </a:p>
        </p:txBody>
      </p:sp>
    </p:spTree>
    <p:extLst>
      <p:ext uri="{BB962C8B-B14F-4D97-AF65-F5344CB8AC3E}">
        <p14:creationId xmlns:p14="http://schemas.microsoft.com/office/powerpoint/2010/main" val="3717717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hyperlink" Target="peba.sc.gov/contact" TargetMode="External"/><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8" Type="http://schemas.openxmlformats.org/officeDocument/2006/relationships/hyperlink" Target="http://www.twitter.com/scpeba" TargetMode="External"/><Relationship Id="rId3" Type="http://schemas.openxmlformats.org/officeDocument/2006/relationships/image" Target="../media/image6.png"/><Relationship Id="rId7" Type="http://schemas.openxmlformats.org/officeDocument/2006/relationships/image" Target="../media/image3.png"/><Relationship Id="rId12" Type="http://schemas.openxmlformats.org/officeDocument/2006/relationships/hyperlink" Target="https://www.instagram.com/s.c.peba/" TargetMode="External"/><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9.png"/><Relationship Id="rId11" Type="http://schemas.openxmlformats.org/officeDocument/2006/relationships/hyperlink" Target="http://www.linkedin.com/company/south-carolina-public-employee-benefit-authority/" TargetMode="External"/><Relationship Id="rId5" Type="http://schemas.openxmlformats.org/officeDocument/2006/relationships/image" Target="../media/image8.png"/><Relationship Id="rId10" Type="http://schemas.openxmlformats.org/officeDocument/2006/relationships/hyperlink" Target="http://www.youtube.com/c/pebatv" TargetMode="External"/><Relationship Id="rId4" Type="http://schemas.openxmlformats.org/officeDocument/2006/relationships/image" Target="../media/image7.png"/><Relationship Id="rId9" Type="http://schemas.openxmlformats.org/officeDocument/2006/relationships/hyperlink" Target="http://www.facebook.com/scpeba" TargetMode="Externa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E053CD0-4157-422F-B7CE-6EF7B499C11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7" cy="6857998"/>
          </a:xfrm>
          <a:prstGeom prst="rect">
            <a:avLst/>
          </a:prstGeom>
        </p:spPr>
      </p:pic>
      <p:sp>
        <p:nvSpPr>
          <p:cNvPr id="2" name="Title 1"/>
          <p:cNvSpPr>
            <a:spLocks noGrp="1"/>
          </p:cNvSpPr>
          <p:nvPr>
            <p:ph type="ctrTitle" hasCustomPrompt="1"/>
          </p:nvPr>
        </p:nvSpPr>
        <p:spPr>
          <a:xfrm>
            <a:off x="1645920" y="2286000"/>
            <a:ext cx="6641869" cy="2286000"/>
          </a:xfrm>
        </p:spPr>
        <p:txBody>
          <a:bodyPr anchor="ctr" anchorCtr="0">
            <a:normAutofit/>
          </a:bodyPr>
          <a:lstStyle>
            <a:lvl1pPr algn="l">
              <a:defRPr sz="5000" b="1">
                <a:solidFill>
                  <a:schemeClr val="accent2"/>
                </a:solidFill>
                <a:latin typeface="Times New Roman" panose="02020603050405020304" pitchFamily="18" charset="0"/>
                <a:cs typeface="Times New Roman" panose="02020603050405020304" pitchFamily="18" charset="0"/>
              </a:defRPr>
            </a:lvl1pPr>
          </a:lstStyle>
          <a:p>
            <a:r>
              <a:rPr lang="en-US" dirty="0"/>
              <a:t>Click to edit title</a:t>
            </a:r>
          </a:p>
        </p:txBody>
      </p:sp>
      <p:sp>
        <p:nvSpPr>
          <p:cNvPr id="3" name="Subtitle 2"/>
          <p:cNvSpPr>
            <a:spLocks noGrp="1"/>
          </p:cNvSpPr>
          <p:nvPr>
            <p:ph type="subTitle" idx="1" hasCustomPrompt="1"/>
          </p:nvPr>
        </p:nvSpPr>
        <p:spPr>
          <a:xfrm>
            <a:off x="1645920" y="4754880"/>
            <a:ext cx="6641869" cy="1463040"/>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a:t>
            </a:r>
          </a:p>
        </p:txBody>
      </p:sp>
    </p:spTree>
    <p:extLst>
      <p:ext uri="{BB962C8B-B14F-4D97-AF65-F5344CB8AC3E}">
        <p14:creationId xmlns:p14="http://schemas.microsoft.com/office/powerpoint/2010/main" val="1215254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cSld name="1_Section Header">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hasCustomPrompt="1"/>
          </p:nvPr>
        </p:nvSpPr>
        <p:spPr>
          <a:xfrm>
            <a:off x="3992336" y="3143252"/>
            <a:ext cx="4684940" cy="1600200"/>
          </a:xfrm>
        </p:spPr>
        <p:txBody>
          <a:bodyPr anchor="b">
            <a:normAutofit/>
          </a:bodyPr>
          <a:lstStyle>
            <a:lvl1pPr>
              <a:defRPr sz="4500" b="1" baseline="0">
                <a:solidFill>
                  <a:schemeClr val="accent3"/>
                </a:solidFill>
                <a:latin typeface="Century Gothic" panose="020B0502020202020204" pitchFamily="34" charset="0"/>
              </a:defRPr>
            </a:lvl1pPr>
          </a:lstStyle>
          <a:p>
            <a:r>
              <a:rPr lang="en-US" dirty="0"/>
              <a:t>Click to section title</a:t>
            </a:r>
          </a:p>
        </p:txBody>
      </p:sp>
      <p:sp>
        <p:nvSpPr>
          <p:cNvPr id="3" name="Text Placeholder 2"/>
          <p:cNvSpPr>
            <a:spLocks noGrp="1"/>
          </p:cNvSpPr>
          <p:nvPr>
            <p:ph type="body" idx="1" hasCustomPrompt="1"/>
          </p:nvPr>
        </p:nvSpPr>
        <p:spPr>
          <a:xfrm>
            <a:off x="3992336" y="4743452"/>
            <a:ext cx="4694464" cy="914400"/>
          </a:xfrm>
        </p:spPr>
        <p:txBody>
          <a:bodyPr>
            <a:normAutofit/>
          </a:bodyPr>
          <a:lstStyle>
            <a:lvl1pPr marL="0" indent="0">
              <a:buNone/>
              <a:defRPr sz="2500">
                <a:solidFill>
                  <a:schemeClr val="bg2">
                    <a:lumMod val="10000"/>
                  </a:schemeClr>
                </a:solidFill>
                <a:latin typeface="Century Gothic" panose="020B0502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section subtitle</a:t>
            </a:r>
          </a:p>
        </p:txBody>
      </p:sp>
      <p:sp>
        <p:nvSpPr>
          <p:cNvPr id="9" name="Oval 8"/>
          <p:cNvSpPr/>
          <p:nvPr userDrawn="1"/>
        </p:nvSpPr>
        <p:spPr>
          <a:xfrm>
            <a:off x="8229600" y="6381792"/>
            <a:ext cx="457200" cy="4572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0" name="Slide Number Placeholder 5"/>
          <p:cNvSpPr>
            <a:spLocks noGrp="1"/>
          </p:cNvSpPr>
          <p:nvPr>
            <p:ph type="sldNum" sz="quarter" idx="12"/>
          </p:nvPr>
        </p:nvSpPr>
        <p:spPr>
          <a:xfrm>
            <a:off x="8239125" y="6427829"/>
            <a:ext cx="438150" cy="365125"/>
          </a:xfrm>
        </p:spPr>
        <p:txBody>
          <a:bodyPr/>
          <a:lstStyle>
            <a:lvl1pPr algn="ctr">
              <a:defRPr>
                <a:solidFill>
                  <a:srgbClr val="412049"/>
                </a:solidFill>
                <a:latin typeface="Century Gothic" panose="020B0502020202020204" pitchFamily="34" charset="0"/>
              </a:defRPr>
            </a:lvl1pPr>
          </a:lstStyle>
          <a:p>
            <a:fld id="{83D9B1D2-31E5-4727-860E-1CCC1A3DB9CB}" type="slidenum">
              <a:rPr lang="en-US" smtClean="0"/>
              <a:pPr/>
              <a:t>‹#›</a:t>
            </a:fld>
            <a:endParaRPr lang="en-US" dirty="0"/>
          </a:p>
        </p:txBody>
      </p:sp>
    </p:spTree>
    <p:extLst>
      <p:ext uri="{BB962C8B-B14F-4D97-AF65-F5344CB8AC3E}">
        <p14:creationId xmlns:p14="http://schemas.microsoft.com/office/powerpoint/2010/main" val="3636255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3E83DF9-E00E-4BB3-A617-E96FA563FA9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2" name="Title 1"/>
          <p:cNvSpPr>
            <a:spLocks noGrp="1"/>
          </p:cNvSpPr>
          <p:nvPr>
            <p:ph type="title" hasCustomPrompt="1"/>
          </p:nvPr>
        </p:nvSpPr>
        <p:spPr>
          <a:xfrm>
            <a:off x="1645920" y="1828800"/>
            <a:ext cx="6693408" cy="2286000"/>
          </a:xfrm>
        </p:spPr>
        <p:txBody>
          <a:bodyPr anchor="ctr">
            <a:normAutofit/>
          </a:bodyPr>
          <a:lstStyle>
            <a:lvl1pPr>
              <a:defRPr sz="4000" b="1" baseline="0">
                <a:solidFill>
                  <a:schemeClr val="accent2"/>
                </a:solidFill>
                <a:latin typeface="Times New Roman" panose="02020603050405020304" pitchFamily="18" charset="0"/>
                <a:cs typeface="Times New Roman" panose="02020603050405020304" pitchFamily="18" charset="0"/>
              </a:defRPr>
            </a:lvl1pPr>
          </a:lstStyle>
          <a:p>
            <a:r>
              <a:rPr lang="en-US" dirty="0"/>
              <a:t>Click to section title</a:t>
            </a:r>
          </a:p>
        </p:txBody>
      </p:sp>
      <p:sp>
        <p:nvSpPr>
          <p:cNvPr id="10" name="Slide Number Placeholder 5"/>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Subtitle 2"/>
          <p:cNvSpPr>
            <a:spLocks noGrp="1"/>
          </p:cNvSpPr>
          <p:nvPr>
            <p:ph type="subTitle" idx="13" hasCustomPrompt="1"/>
          </p:nvPr>
        </p:nvSpPr>
        <p:spPr>
          <a:xfrm>
            <a:off x="1645920" y="4297680"/>
            <a:ext cx="6693408" cy="1368398"/>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section subtitle</a:t>
            </a:r>
          </a:p>
        </p:txBody>
      </p:sp>
    </p:spTree>
    <p:extLst>
      <p:ext uri="{BB962C8B-B14F-4D97-AF65-F5344CB8AC3E}">
        <p14:creationId xmlns:p14="http://schemas.microsoft.com/office/powerpoint/2010/main" val="89538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75D3039-9B0D-4456-A1DB-A81F3165AFB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2" name="Title 1"/>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
        <p:nvSpPr>
          <p:cNvPr id="3" name="Content Placeholder 2"/>
          <p:cNvSpPr>
            <a:spLocks noGrp="1"/>
          </p:cNvSpPr>
          <p:nvPr>
            <p:ph idx="1" hasCustomPrompt="1"/>
          </p:nvPr>
        </p:nvSpPr>
        <p:spPr>
          <a:xfrm>
            <a:off x="457200" y="1261872"/>
            <a:ext cx="82296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7F681053-E020-4BA7-96D6-1E07BEE664E2}"/>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388190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C440424-D210-4D0E-B3A0-673BF781CDB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3" name="Content Placeholder 2"/>
          <p:cNvSpPr>
            <a:spLocks noGrp="1"/>
          </p:cNvSpPr>
          <p:nvPr>
            <p:ph sz="half" idx="1" hasCustomPrompt="1"/>
          </p:nvPr>
        </p:nvSpPr>
        <p:spPr>
          <a:xfrm>
            <a:off x="4572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8006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a:extLst>
              <a:ext uri="{FF2B5EF4-FFF2-40B4-BE49-F238E27FC236}">
                <a16:creationId xmlns:a16="http://schemas.microsoft.com/office/drawing/2014/main" id="{40A2396F-3FAF-4628-96FD-7ED599577BCD}"/>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Title 1">
            <a:extLst>
              <a:ext uri="{FF2B5EF4-FFF2-40B4-BE49-F238E27FC236}">
                <a16:creationId xmlns:a16="http://schemas.microsoft.com/office/drawing/2014/main" id="{5BDE5EEF-D87C-4062-B64E-D346A0C26839}"/>
              </a:ext>
            </a:extLst>
          </p:cNvPr>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855418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5D8F1E-466F-49AA-81A5-A2C1CA2EA29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5" name="Slide Number Placeholder 5">
            <a:extLst>
              <a:ext uri="{FF2B5EF4-FFF2-40B4-BE49-F238E27FC236}">
                <a16:creationId xmlns:a16="http://schemas.microsoft.com/office/drawing/2014/main" id="{960478C3-43ED-4BF0-AFF0-4AB2FD7EA703}"/>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6" name="Title 1">
            <a:extLst>
              <a:ext uri="{FF2B5EF4-FFF2-40B4-BE49-F238E27FC236}">
                <a16:creationId xmlns:a16="http://schemas.microsoft.com/office/drawing/2014/main" id="{D708F6D9-0E1E-4E48-8553-B6D1AE6B5DC4}"/>
              </a:ext>
            </a:extLst>
          </p:cNvPr>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792909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F8A359-9373-4FC2-92EF-41E6DE378A9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4" name="Slide Number Placeholder 5">
            <a:extLst>
              <a:ext uri="{FF2B5EF4-FFF2-40B4-BE49-F238E27FC236}">
                <a16:creationId xmlns:a16="http://schemas.microsoft.com/office/drawing/2014/main" id="{24A80341-3CF6-4ECA-8F57-62F112F7AB8F}"/>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3811158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C472C92-C186-4D7A-9A08-38B1239B37F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7" name="TextBox 6"/>
          <p:cNvSpPr txBox="1"/>
          <p:nvPr userDrawn="1"/>
        </p:nvSpPr>
        <p:spPr>
          <a:xfrm>
            <a:off x="457198" y="1261872"/>
            <a:ext cx="8229600" cy="2268826"/>
          </a:xfrm>
          <a:prstGeom prst="rect">
            <a:avLst/>
          </a:prstGeom>
          <a:noFill/>
        </p:spPr>
        <p:txBody>
          <a:bodyPr wrap="square" rtlCol="0">
            <a:sp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Contact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hlinkClick r:id="rId3" action="ppaction://hlinkfile"/>
              </a:rPr>
              <a:t>peba.sc.gov/contact</a:t>
            </a:r>
            <a:r>
              <a:rPr kumimoji="0" lang="en-US" sz="2000" b="0" i="0" u="none" strike="noStrike" kern="1200" cap="none" spc="0" normalizeH="0" baseline="0" noProof="0" dirty="0">
                <a:ln>
                  <a:noFill/>
                </a:ln>
                <a:solidFill>
                  <a:schemeClr val="tx2"/>
                </a:solidFill>
                <a:effectLst/>
                <a:uLnTx/>
                <a:uFillTx/>
                <a:latin typeface="+mn-lt"/>
                <a:ea typeface="+mn-ea"/>
                <a:cs typeface="+mn-cs"/>
              </a:rPr>
              <a:t>.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803.737.6800 or 888.260.9430.</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Visit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202 Arbor Lake Drive</a:t>
            </a:r>
            <a:br>
              <a:rPr kumimoji="0" lang="en-US" sz="2000" b="0" i="0" u="none" strike="noStrike" kern="1200" cap="none" spc="0" normalizeH="0" baseline="0" noProof="0" dirty="0">
                <a:ln>
                  <a:noFill/>
                </a:ln>
                <a:solidFill>
                  <a:schemeClr val="tx2"/>
                </a:solidFill>
                <a:effectLst/>
                <a:uLnTx/>
                <a:uFillTx/>
                <a:latin typeface="+mn-lt"/>
                <a:ea typeface="+mn-ea"/>
                <a:cs typeface="+mn-cs"/>
              </a:rPr>
            </a:br>
            <a:r>
              <a:rPr kumimoji="0" lang="en-US" sz="2000" b="0" i="0" u="none" strike="noStrike" kern="1200" cap="none" spc="0" normalizeH="0" baseline="0" noProof="0" dirty="0">
                <a:ln>
                  <a:noFill/>
                </a:ln>
                <a:solidFill>
                  <a:schemeClr val="tx2"/>
                </a:solidFill>
                <a:effectLst/>
                <a:uLnTx/>
                <a:uFillTx/>
                <a:latin typeface="+mn-lt"/>
                <a:ea typeface="+mn-ea"/>
                <a:cs typeface="+mn-cs"/>
              </a:rPr>
              <a:t>Columbia, SC 29223</a:t>
            </a:r>
          </a:p>
        </p:txBody>
      </p:sp>
      <p:sp>
        <p:nvSpPr>
          <p:cNvPr id="6" name="TextBox 5">
            <a:extLst>
              <a:ext uri="{FF2B5EF4-FFF2-40B4-BE49-F238E27FC236}">
                <a16:creationId xmlns:a16="http://schemas.microsoft.com/office/drawing/2014/main" id="{D47F7788-45C2-4D4E-A228-2E4396CB023D}"/>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Get in touch with PEBA</a:t>
            </a:r>
          </a:p>
        </p:txBody>
      </p:sp>
      <p:sp>
        <p:nvSpPr>
          <p:cNvPr id="10" name="Slide Number Placeholder 5">
            <a:extLst>
              <a:ext uri="{FF2B5EF4-FFF2-40B4-BE49-F238E27FC236}">
                <a16:creationId xmlns:a16="http://schemas.microsoft.com/office/drawing/2014/main" id="{AE028D9D-C7FB-4D10-A446-0FF2D89D867E}"/>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1513161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ocial media">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8E64BB3D-0633-454E-AE94-E7592A06CCA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47172" y="1261870"/>
            <a:ext cx="548640" cy="548640"/>
          </a:xfrm>
          <a:prstGeom prst="rect">
            <a:avLst/>
          </a:prstGeom>
        </p:spPr>
      </p:pic>
      <p:pic>
        <p:nvPicPr>
          <p:cNvPr id="23" name="Picture 22">
            <a:extLst>
              <a:ext uri="{FF2B5EF4-FFF2-40B4-BE49-F238E27FC236}">
                <a16:creationId xmlns:a16="http://schemas.microsoft.com/office/drawing/2014/main" id="{79B78537-09EC-4D54-939C-22B9CE8CF17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47796" y="2179838"/>
            <a:ext cx="548640" cy="548640"/>
          </a:xfrm>
          <a:prstGeom prst="rect">
            <a:avLst/>
          </a:prstGeom>
        </p:spPr>
      </p:pic>
      <p:pic>
        <p:nvPicPr>
          <p:cNvPr id="21" name="Picture 20">
            <a:extLst>
              <a:ext uri="{FF2B5EF4-FFF2-40B4-BE49-F238E27FC236}">
                <a16:creationId xmlns:a16="http://schemas.microsoft.com/office/drawing/2014/main" id="{A56D338D-10BB-47FE-BB41-B27D672C1968}"/>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57199" y="2187441"/>
            <a:ext cx="548640" cy="548640"/>
          </a:xfrm>
          <a:prstGeom prst="rect">
            <a:avLst/>
          </a:prstGeom>
        </p:spPr>
      </p:pic>
      <p:pic>
        <p:nvPicPr>
          <p:cNvPr id="13" name="Picture 12">
            <a:extLst>
              <a:ext uri="{FF2B5EF4-FFF2-40B4-BE49-F238E27FC236}">
                <a16:creationId xmlns:a16="http://schemas.microsoft.com/office/drawing/2014/main" id="{B9216F0E-1C07-4004-BB8F-759178270C34}"/>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57199" y="1261870"/>
            <a:ext cx="548640" cy="548640"/>
          </a:xfrm>
          <a:prstGeom prst="rect">
            <a:avLst/>
          </a:prstGeom>
        </p:spPr>
      </p:pic>
      <p:pic>
        <p:nvPicPr>
          <p:cNvPr id="18" name="Picture 17">
            <a:extLst>
              <a:ext uri="{FF2B5EF4-FFF2-40B4-BE49-F238E27FC236}">
                <a16:creationId xmlns:a16="http://schemas.microsoft.com/office/drawing/2014/main" id="{D692D7C3-28D1-4C6E-830C-427DE7E29354}"/>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57199" y="3113015"/>
            <a:ext cx="548640" cy="548640"/>
          </a:xfrm>
          <a:prstGeom prst="rect">
            <a:avLst/>
          </a:prstGeom>
        </p:spPr>
      </p:pic>
      <p:pic>
        <p:nvPicPr>
          <p:cNvPr id="6" name="Picture 5">
            <a:extLst>
              <a:ext uri="{FF2B5EF4-FFF2-40B4-BE49-F238E27FC236}">
                <a16:creationId xmlns:a16="http://schemas.microsoft.com/office/drawing/2014/main" id="{7C381571-1525-4007-B97A-5E39E293ED49}"/>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grpSp>
        <p:nvGrpSpPr>
          <p:cNvPr id="12" name="Group 11">
            <a:extLst>
              <a:ext uri="{FF2B5EF4-FFF2-40B4-BE49-F238E27FC236}">
                <a16:creationId xmlns:a16="http://schemas.microsoft.com/office/drawing/2014/main" id="{49E69B81-F380-4DCC-A842-84DC1C0AD457}"/>
              </a:ext>
            </a:extLst>
          </p:cNvPr>
          <p:cNvGrpSpPr/>
          <p:nvPr userDrawn="1"/>
        </p:nvGrpSpPr>
        <p:grpSpPr>
          <a:xfrm>
            <a:off x="1085421" y="1305360"/>
            <a:ext cx="7253907" cy="2312807"/>
            <a:chOff x="1085421" y="957888"/>
            <a:chExt cx="7253907" cy="2312807"/>
          </a:xfrm>
        </p:grpSpPr>
        <p:sp>
          <p:nvSpPr>
            <p:cNvPr id="55" name="TextBox 54"/>
            <p:cNvSpPr txBox="1"/>
            <p:nvPr userDrawn="1"/>
          </p:nvSpPr>
          <p:spPr>
            <a:xfrm>
              <a:off x="1085421" y="1883460"/>
              <a:ext cx="1354661" cy="461665"/>
            </a:xfrm>
            <a:prstGeom prst="rect">
              <a:avLst/>
            </a:prstGeom>
            <a:noFill/>
          </p:spPr>
          <p:txBody>
            <a:bodyPr wrap="square" rtlCol="0">
              <a:spAutoFit/>
            </a:bodyPr>
            <a:lstStyle/>
            <a:p>
              <a:r>
                <a:rPr lang="en-US" sz="2400" dirty="0">
                  <a:hlinkClick r:id="rId8"/>
                </a:rPr>
                <a:t>SCPEBA</a:t>
              </a:r>
              <a:endParaRPr lang="en-US" sz="2400" dirty="0"/>
            </a:p>
          </p:txBody>
        </p:sp>
        <p:sp>
          <p:nvSpPr>
            <p:cNvPr id="59" name="TextBox 58"/>
            <p:cNvSpPr txBox="1"/>
            <p:nvPr userDrawn="1"/>
          </p:nvSpPr>
          <p:spPr>
            <a:xfrm>
              <a:off x="1085421" y="957888"/>
              <a:ext cx="2082794" cy="461665"/>
            </a:xfrm>
            <a:prstGeom prst="rect">
              <a:avLst/>
            </a:prstGeom>
            <a:noFill/>
          </p:spPr>
          <p:txBody>
            <a:bodyPr wrap="square" rtlCol="0">
              <a:spAutoFit/>
            </a:bodyPr>
            <a:lstStyle/>
            <a:p>
              <a:r>
                <a:rPr lang="en-US" sz="2400" dirty="0">
                  <a:hlinkClick r:id="rId9"/>
                </a:rPr>
                <a:t>SCPEBA</a:t>
              </a:r>
              <a:endParaRPr lang="en-US" sz="2400" dirty="0"/>
            </a:p>
          </p:txBody>
        </p:sp>
        <p:sp>
          <p:nvSpPr>
            <p:cNvPr id="61" name="TextBox 60"/>
            <p:cNvSpPr txBox="1"/>
            <p:nvPr userDrawn="1"/>
          </p:nvSpPr>
          <p:spPr>
            <a:xfrm>
              <a:off x="3875393" y="1870070"/>
              <a:ext cx="1574794" cy="461665"/>
            </a:xfrm>
            <a:prstGeom prst="rect">
              <a:avLst/>
            </a:prstGeom>
            <a:noFill/>
          </p:spPr>
          <p:txBody>
            <a:bodyPr wrap="square" rtlCol="0">
              <a:spAutoFit/>
            </a:bodyPr>
            <a:lstStyle/>
            <a:p>
              <a:r>
                <a:rPr lang="en-US" sz="2400" u="sng" dirty="0">
                  <a:hlinkClick r:id="rId10"/>
                </a:rPr>
                <a:t>PEBA TV</a:t>
              </a:r>
              <a:endParaRPr lang="en-US" sz="2400" dirty="0"/>
            </a:p>
          </p:txBody>
        </p:sp>
        <p:sp>
          <p:nvSpPr>
            <p:cNvPr id="63" name="TextBox 62"/>
            <p:cNvSpPr txBox="1"/>
            <p:nvPr userDrawn="1"/>
          </p:nvSpPr>
          <p:spPr>
            <a:xfrm>
              <a:off x="1085421" y="2809030"/>
              <a:ext cx="7253907" cy="461665"/>
            </a:xfrm>
            <a:prstGeom prst="rect">
              <a:avLst/>
            </a:prstGeom>
            <a:noFill/>
          </p:spPr>
          <p:txBody>
            <a:bodyPr wrap="square" rtlCol="0">
              <a:spAutoFit/>
            </a:bodyPr>
            <a:lstStyle/>
            <a:p>
              <a:r>
                <a:rPr lang="en-US" sz="2400" u="sng" kern="1200" dirty="0">
                  <a:solidFill>
                    <a:schemeClr val="tx1"/>
                  </a:solidFill>
                  <a:effectLst/>
                  <a:latin typeface="+mn-lt"/>
                  <a:ea typeface="+mn-ea"/>
                  <a:cs typeface="+mn-cs"/>
                  <a:hlinkClick r:id="rId11"/>
                </a:rPr>
                <a:t>South Carolina Public Employee Benefit Authority</a:t>
              </a:r>
              <a:endParaRPr lang="en-US" sz="3600" dirty="0"/>
            </a:p>
          </p:txBody>
        </p:sp>
      </p:grpSp>
      <p:sp>
        <p:nvSpPr>
          <p:cNvPr id="16" name="TextBox 15">
            <a:extLst>
              <a:ext uri="{FF2B5EF4-FFF2-40B4-BE49-F238E27FC236}">
                <a16:creationId xmlns:a16="http://schemas.microsoft.com/office/drawing/2014/main" id="{054746A6-CB1C-498D-A553-5CC55DC319AF}"/>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Get social with PEBA</a:t>
            </a:r>
          </a:p>
        </p:txBody>
      </p:sp>
      <p:sp>
        <p:nvSpPr>
          <p:cNvPr id="24" name="Slide Number Placeholder 5">
            <a:extLst>
              <a:ext uri="{FF2B5EF4-FFF2-40B4-BE49-F238E27FC236}">
                <a16:creationId xmlns:a16="http://schemas.microsoft.com/office/drawing/2014/main" id="{A69210C4-1B2A-43A7-8BB3-748962BE955C}"/>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33" name="TextBox 32">
            <a:extLst>
              <a:ext uri="{FF2B5EF4-FFF2-40B4-BE49-F238E27FC236}">
                <a16:creationId xmlns:a16="http://schemas.microsoft.com/office/drawing/2014/main" id="{66857D2E-B04A-4DDB-B1CA-FBBA1CE5BA85}"/>
              </a:ext>
            </a:extLst>
          </p:cNvPr>
          <p:cNvSpPr txBox="1"/>
          <p:nvPr userDrawn="1"/>
        </p:nvSpPr>
        <p:spPr>
          <a:xfrm>
            <a:off x="3874769" y="1305337"/>
            <a:ext cx="1354661" cy="461665"/>
          </a:xfrm>
          <a:prstGeom prst="rect">
            <a:avLst/>
          </a:prstGeom>
          <a:noFill/>
        </p:spPr>
        <p:txBody>
          <a:bodyPr wrap="square" rtlCol="0">
            <a:spAutoFit/>
          </a:bodyPr>
          <a:lstStyle/>
          <a:p>
            <a:r>
              <a:rPr lang="en-US" sz="2400" dirty="0">
                <a:hlinkClick r:id="rId12"/>
              </a:rPr>
              <a:t>s.c.peba</a:t>
            </a:r>
            <a:endParaRPr lang="en-US" sz="2400" dirty="0"/>
          </a:p>
        </p:txBody>
      </p:sp>
    </p:spTree>
    <p:extLst>
      <p:ext uri="{BB962C8B-B14F-4D97-AF65-F5344CB8AC3E}">
        <p14:creationId xmlns:p14="http://schemas.microsoft.com/office/powerpoint/2010/main" val="2190281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F538F7D-0DAC-4159-8884-6F731C74E4C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8" name="Rectangle 7"/>
          <p:cNvSpPr/>
          <p:nvPr userDrawn="1"/>
        </p:nvSpPr>
        <p:spPr>
          <a:xfrm>
            <a:off x="457198" y="1261872"/>
            <a:ext cx="8229600" cy="5029200"/>
          </a:xfrm>
          <a:prstGeom prst="rect">
            <a:avLst/>
          </a:prstGeom>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400" dirty="0">
                <a:solidFill>
                  <a:schemeClr val="tx2"/>
                </a:solidFill>
              </a:rPr>
              <a:t>This presentation does not constitute a comprehensive or binding representation of the employee benefit programs PEBA administers. The terms and conditions of the employee benefit programs PEBA administers are set out in the applicable statutes and plan documents and are subject to change. Benefits administrators and others chosen by your employer to assist you with your participation in these employee benefit programs are not agents or employees of PEBA and are not authorized to bind PEBA or make representations on behalf of PEBA. Please contact PEBA for the most current information. The language used in this presentation does not create any contractual rights or entitlements for any person.</a:t>
            </a:r>
          </a:p>
        </p:txBody>
      </p:sp>
      <p:sp>
        <p:nvSpPr>
          <p:cNvPr id="3" name="TextBox 2">
            <a:extLst>
              <a:ext uri="{FF2B5EF4-FFF2-40B4-BE49-F238E27FC236}">
                <a16:creationId xmlns:a16="http://schemas.microsoft.com/office/drawing/2014/main" id="{3E9535F1-BFC0-4D25-ABA9-1F4411D72C0E}"/>
              </a:ext>
            </a:extLst>
          </p:cNvPr>
          <p:cNvSpPr txBox="1"/>
          <p:nvPr userDrawn="1"/>
        </p:nvSpPr>
        <p:spPr>
          <a:xfrm>
            <a:off x="457198" y="369326"/>
            <a:ext cx="3325091"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Disclaimer</a:t>
            </a:r>
          </a:p>
        </p:txBody>
      </p:sp>
      <p:sp>
        <p:nvSpPr>
          <p:cNvPr id="11" name="Slide Number Placeholder 5">
            <a:extLst>
              <a:ext uri="{FF2B5EF4-FFF2-40B4-BE49-F238E27FC236}">
                <a16:creationId xmlns:a16="http://schemas.microsoft.com/office/drawing/2014/main" id="{8CBD1319-6E18-42EF-8558-AD8D26572B16}"/>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476863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400">
                <a:solidFill>
                  <a:schemeClr val="bg2">
                    <a:lumMod val="75000"/>
                  </a:schemeClr>
                </a:solidFill>
                <a:latin typeface="Tw Cen MT Condensed" panose="020B0606020104020203" pitchFamily="34"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867359225"/>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2" r:id="rId3"/>
    <p:sldLayoutId id="2147483664" r:id="rId4"/>
    <p:sldLayoutId id="2147483666" r:id="rId5"/>
    <p:sldLayoutId id="2147483667" r:id="rId6"/>
    <p:sldLayoutId id="2147483672" r:id="rId7"/>
    <p:sldLayoutId id="2147483670" r:id="rId8"/>
    <p:sldLayoutId id="2147483669" r:id="rId9"/>
    <p:sldLayoutId id="2147483673" r:id="rId10"/>
  </p:sldLayoutIdLst>
  <p:hf hdr="0" ft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peba.sc.gov/sites/default/files/2024_ibg.pdf" TargetMode="External"/><Relationship Id="rId2" Type="http://schemas.openxmlformats.org/officeDocument/2006/relationships/hyperlink" Target="https://peba.sc.gov/sites/default/files/ba_manual.pdf"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schsa.centralbank.net"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schsa.centralbank.net"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0A76B-F8C9-407A-9DC5-396A93772CF0}"/>
              </a:ext>
            </a:extLst>
          </p:cNvPr>
          <p:cNvSpPr>
            <a:spLocks noGrp="1"/>
          </p:cNvSpPr>
          <p:nvPr>
            <p:ph type="ctrTitle"/>
          </p:nvPr>
        </p:nvSpPr>
        <p:spPr/>
        <p:txBody>
          <a:bodyPr/>
          <a:lstStyle/>
          <a:p>
            <a:r>
              <a:rPr lang="en-US" dirty="0"/>
              <a:t>Health Savings Accounts</a:t>
            </a:r>
          </a:p>
        </p:txBody>
      </p:sp>
      <p:sp>
        <p:nvSpPr>
          <p:cNvPr id="3" name="Subtitle 2">
            <a:extLst>
              <a:ext uri="{FF2B5EF4-FFF2-40B4-BE49-F238E27FC236}">
                <a16:creationId xmlns:a16="http://schemas.microsoft.com/office/drawing/2014/main" id="{90ACF85E-64A5-4C68-AF44-F5E54E32A1E1}"/>
              </a:ext>
            </a:extLst>
          </p:cNvPr>
          <p:cNvSpPr>
            <a:spLocks noGrp="1"/>
          </p:cNvSpPr>
          <p:nvPr>
            <p:ph type="subTitle" idx="1"/>
          </p:nvPr>
        </p:nvSpPr>
        <p:spPr/>
        <p:txBody>
          <a:bodyPr/>
          <a:lstStyle/>
          <a:p>
            <a:r>
              <a:rPr lang="en-US" dirty="0"/>
              <a:t>MoneyPlus and Health Savings Accounts</a:t>
            </a:r>
          </a:p>
          <a:p>
            <a:r>
              <a:rPr lang="en-US" dirty="0"/>
              <a:t>2024</a:t>
            </a:r>
          </a:p>
        </p:txBody>
      </p:sp>
    </p:spTree>
    <p:extLst>
      <p:ext uri="{BB962C8B-B14F-4D97-AF65-F5344CB8AC3E}">
        <p14:creationId xmlns:p14="http://schemas.microsoft.com/office/powerpoint/2010/main" val="3567362697"/>
      </p:ext>
    </p:extLst>
  </p:cSld>
  <p:clrMapOvr>
    <a:masterClrMapping/>
  </p:clrMapOvr>
  <mc:AlternateContent xmlns:mc="http://schemas.openxmlformats.org/markup-compatibility/2006" xmlns:p14="http://schemas.microsoft.com/office/powerpoint/2010/main">
    <mc:Choice Requires="p14">
      <p:transition spd="slow" p14:dur="2000" advTm="8239"/>
    </mc:Choice>
    <mc:Fallback xmlns="">
      <p:transition spd="slow" advTm="8239"/>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Important information</a:t>
            </a:r>
            <a:endParaRPr lang="en-US" dirty="0"/>
          </a:p>
        </p:txBody>
      </p:sp>
      <p:sp>
        <p:nvSpPr>
          <p:cNvPr id="3" name="Content Placeholder 2"/>
          <p:cNvSpPr>
            <a:spLocks noGrp="1"/>
          </p:cNvSpPr>
          <p:nvPr>
            <p:ph idx="1"/>
          </p:nvPr>
        </p:nvSpPr>
        <p:spPr/>
        <p:txBody>
          <a:bodyPr/>
          <a:lstStyle/>
          <a:p>
            <a:r>
              <a:rPr lang="en-US" altLang="en-US" dirty="0"/>
              <a:t>This overview is not meant to serve as a comprehensive description of the insurance benefits offered by PEBA.</a:t>
            </a:r>
          </a:p>
          <a:p>
            <a:r>
              <a:rPr lang="en-US" altLang="en-US" dirty="0"/>
              <a:t>More information can be found in the following:</a:t>
            </a:r>
          </a:p>
          <a:p>
            <a:pPr lvl="1"/>
            <a:r>
              <a:rPr lang="en-US" altLang="en-US" i="1" dirty="0">
                <a:hlinkClick r:id="rId2"/>
              </a:rPr>
              <a:t>Benefits Administrator Manual</a:t>
            </a:r>
            <a:r>
              <a:rPr lang="en-US" altLang="en-US" dirty="0"/>
              <a:t>; and</a:t>
            </a:r>
          </a:p>
          <a:p>
            <a:pPr lvl="1">
              <a:defRPr/>
            </a:pPr>
            <a:r>
              <a:rPr lang="en-US" altLang="en-US" i="1" dirty="0">
                <a:hlinkClick r:id="rId3"/>
              </a:rPr>
              <a:t>Insurance Benefits Guide</a:t>
            </a:r>
            <a:r>
              <a:rPr lang="en-US" altLang="en-US" dirty="0">
                <a:ea typeface="ＭＳ Ｐゴシック" panose="020B0600070205080204" pitchFamily="34" charset="-128"/>
              </a:rPr>
              <a:t>.</a:t>
            </a:r>
          </a:p>
          <a:p>
            <a:r>
              <a:rPr lang="en-US" altLang="en-US" dirty="0"/>
              <a:t>The plan of benefits documents, certificates of coverage, and benefits contracts contain complete descriptions of the insurance benefits offered by or through PEBA. Their terms and conditions govern all these benefits. </a:t>
            </a:r>
          </a:p>
        </p:txBody>
      </p:sp>
      <p:sp>
        <p:nvSpPr>
          <p:cNvPr id="4" name="Slide Number Placeholder 3"/>
          <p:cNvSpPr>
            <a:spLocks noGrp="1"/>
          </p:cNvSpPr>
          <p:nvPr>
            <p:ph type="sldNum" sz="quarter" idx="12"/>
          </p:nvPr>
        </p:nvSpPr>
        <p:spPr/>
        <p:txBody>
          <a:bodyPr/>
          <a:lstStyle/>
          <a:p>
            <a:fld id="{83D9B1D2-31E5-4727-860E-1CCC1A3DB9CB}" type="slidenum">
              <a:rPr lang="en-US" smtClean="0"/>
              <a:pPr/>
              <a:t>2</a:t>
            </a:fld>
            <a:endParaRPr lang="en-US" dirty="0"/>
          </a:p>
        </p:txBody>
      </p:sp>
    </p:spTree>
    <p:extLst>
      <p:ext uri="{BB962C8B-B14F-4D97-AF65-F5344CB8AC3E}">
        <p14:creationId xmlns:p14="http://schemas.microsoft.com/office/powerpoint/2010/main" val="4224111305"/>
      </p:ext>
    </p:extLst>
  </p:cSld>
  <p:clrMapOvr>
    <a:masterClrMapping/>
  </p:clrMapOvr>
  <mc:AlternateContent xmlns:mc="http://schemas.openxmlformats.org/markup-compatibility/2006" xmlns:p14="http://schemas.microsoft.com/office/powerpoint/2010/main">
    <mc:Choice Requires="p14">
      <p:transition spd="slow" p14:dur="2000" advTm="38352"/>
    </mc:Choice>
    <mc:Fallback xmlns="">
      <p:transition spd="slow" advTm="38352"/>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Health Savings Account (HSA)</a:t>
            </a:r>
            <a:endParaRPr lang="en-US" dirty="0"/>
          </a:p>
        </p:txBody>
      </p:sp>
      <p:sp>
        <p:nvSpPr>
          <p:cNvPr id="3" name="Content Placeholder 2"/>
          <p:cNvSpPr>
            <a:spLocks noGrp="1"/>
          </p:cNvSpPr>
          <p:nvPr>
            <p:ph idx="1"/>
          </p:nvPr>
        </p:nvSpPr>
        <p:spPr/>
        <p:txBody>
          <a:bodyPr/>
          <a:lstStyle/>
          <a:p>
            <a:r>
              <a:rPr lang="en-US" dirty="0"/>
              <a:t>Available to State Health Plan Savings Plan members only.</a:t>
            </a:r>
          </a:p>
          <a:p>
            <a:r>
              <a:rPr lang="en-US" altLang="en-US" dirty="0"/>
              <a:t>Participants fund the account with money deducted pretax from paychecks. </a:t>
            </a:r>
          </a:p>
          <a:p>
            <a:r>
              <a:rPr lang="en-US" dirty="0"/>
              <a:t>Contributions accumulate to pay for expenses incurred during the period in which HSA is open.</a:t>
            </a:r>
          </a:p>
          <a:p>
            <a:r>
              <a:rPr lang="en-US" dirty="0"/>
              <a:t>Use to pay expenses for spouse and dependents even if not covered by Savings Plan.</a:t>
            </a:r>
          </a:p>
          <a:p>
            <a:r>
              <a:rPr lang="en-US" dirty="0"/>
              <a:t>Have access to account balance at any given time.</a:t>
            </a:r>
          </a:p>
          <a:p>
            <a:r>
              <a:rPr lang="en-US" dirty="0"/>
              <a:t>Funds not used for health care expenses are subject to tax.</a:t>
            </a:r>
          </a:p>
          <a:p>
            <a:endParaRPr lang="en-US" dirty="0"/>
          </a:p>
        </p:txBody>
      </p:sp>
      <p:sp>
        <p:nvSpPr>
          <p:cNvPr id="4" name="Slide Number Placeholder 3"/>
          <p:cNvSpPr>
            <a:spLocks noGrp="1"/>
          </p:cNvSpPr>
          <p:nvPr>
            <p:ph type="sldNum" sz="quarter" idx="12"/>
          </p:nvPr>
        </p:nvSpPr>
        <p:spPr/>
        <p:txBody>
          <a:bodyPr/>
          <a:lstStyle/>
          <a:p>
            <a:fld id="{83D9B1D2-31E5-4727-860E-1CCC1A3DB9CB}" type="slidenum">
              <a:rPr lang="en-US" smtClean="0"/>
              <a:pPr/>
              <a:t>3</a:t>
            </a:fld>
            <a:endParaRPr lang="en-US" dirty="0"/>
          </a:p>
        </p:txBody>
      </p:sp>
    </p:spTree>
    <p:extLst>
      <p:ext uri="{BB962C8B-B14F-4D97-AF65-F5344CB8AC3E}">
        <p14:creationId xmlns:p14="http://schemas.microsoft.com/office/powerpoint/2010/main" val="2335753207"/>
      </p:ext>
    </p:extLst>
  </p:cSld>
  <p:clrMapOvr>
    <a:masterClrMapping/>
  </p:clrMapOvr>
  <mc:AlternateContent xmlns:mc="http://schemas.openxmlformats.org/markup-compatibility/2006" xmlns:p14="http://schemas.microsoft.com/office/powerpoint/2010/main">
    <mc:Choice Requires="p14">
      <p:transition spd="slow" p14:dur="2000" advTm="40974"/>
    </mc:Choice>
    <mc:Fallback xmlns="">
      <p:transition spd="slow" advTm="40974"/>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8" y="228600"/>
            <a:ext cx="8229599" cy="804672"/>
          </a:xfrm>
        </p:spPr>
        <p:txBody>
          <a:bodyPr/>
          <a:lstStyle/>
          <a:p>
            <a:r>
              <a:rPr lang="en-US" dirty="0"/>
              <a:t>Enrollment</a:t>
            </a:r>
          </a:p>
        </p:txBody>
      </p:sp>
      <p:sp>
        <p:nvSpPr>
          <p:cNvPr id="3" name="Content Placeholder 2"/>
          <p:cNvSpPr>
            <a:spLocks noGrp="1"/>
          </p:cNvSpPr>
          <p:nvPr>
            <p:ph idx="1"/>
          </p:nvPr>
        </p:nvSpPr>
        <p:spPr>
          <a:xfrm>
            <a:off x="457200" y="1261872"/>
            <a:ext cx="8229600" cy="5029200"/>
          </a:xfrm>
        </p:spPr>
        <p:txBody>
          <a:bodyPr>
            <a:normAutofit/>
          </a:bodyPr>
          <a:lstStyle/>
          <a:p>
            <a:pPr lvl="0"/>
            <a:r>
              <a:rPr lang="en-US" dirty="0"/>
              <a:t>Employees enroll through MyBenefits.</a:t>
            </a:r>
          </a:p>
          <a:p>
            <a:pPr lvl="1"/>
            <a:r>
              <a:rPr lang="en-US" dirty="0"/>
              <a:t>As a new hire; and</a:t>
            </a:r>
          </a:p>
          <a:p>
            <a:pPr lvl="1"/>
            <a:r>
              <a:rPr lang="en-US" dirty="0"/>
              <a:t>During annual open enrollment period.</a:t>
            </a:r>
          </a:p>
          <a:p>
            <a:r>
              <a:rPr lang="en-US" dirty="0"/>
              <a:t>Throughout the year, employees enroll or change elections by completing a </a:t>
            </a:r>
            <a:r>
              <a:rPr lang="en-US" i="1" dirty="0"/>
              <a:t>Notice of Election</a:t>
            </a:r>
            <a:r>
              <a:rPr lang="en-US" dirty="0"/>
              <a:t>. </a:t>
            </a:r>
          </a:p>
          <a:p>
            <a:r>
              <a:rPr lang="en-US" dirty="0"/>
              <a:t>Employers must approve the enrollment in EBS and provide the number of annual pay periods.</a:t>
            </a:r>
          </a:p>
          <a:p>
            <a:pPr lvl="0"/>
            <a:r>
              <a:rPr lang="en-US" dirty="0"/>
              <a:t>PEBA sends daily enrollment and eligibility files to ASIFlex.</a:t>
            </a:r>
          </a:p>
          <a:p>
            <a:r>
              <a:rPr lang="en-US" dirty="0"/>
              <a:t>HSA Central will automatically set up the bank account based on enrollment information from PEBA. The employee will receive a welcome email from HSA Central with instructions on how to fully open the account once it is set up.</a:t>
            </a:r>
          </a:p>
        </p:txBody>
      </p:sp>
      <p:sp>
        <p:nvSpPr>
          <p:cNvPr id="4" name="Slide Number Placeholder 3"/>
          <p:cNvSpPr>
            <a:spLocks noGrp="1"/>
          </p:cNvSpPr>
          <p:nvPr>
            <p:ph type="sldNum" sz="quarter" idx="12"/>
          </p:nvPr>
        </p:nvSpPr>
        <p:spPr>
          <a:xfrm>
            <a:off x="8339328" y="6400800"/>
            <a:ext cx="804672" cy="457200"/>
          </a:xfrm>
        </p:spPr>
        <p:txBody>
          <a:bodyPr/>
          <a:lstStyle/>
          <a:p>
            <a:fld id="{83D9B1D2-31E5-4727-860E-1CCC1A3DB9CB}" type="slidenum">
              <a:rPr lang="en-US" smtClean="0"/>
              <a:pPr/>
              <a:t>4</a:t>
            </a:fld>
            <a:endParaRPr lang="en-US" dirty="0"/>
          </a:p>
        </p:txBody>
      </p:sp>
    </p:spTree>
    <p:extLst>
      <p:ext uri="{BB962C8B-B14F-4D97-AF65-F5344CB8AC3E}">
        <p14:creationId xmlns:p14="http://schemas.microsoft.com/office/powerpoint/2010/main" val="4003351911"/>
      </p:ext>
    </p:extLst>
  </p:cSld>
  <p:clrMapOvr>
    <a:masterClrMapping/>
  </p:clrMapOvr>
  <mc:AlternateContent xmlns:mc="http://schemas.openxmlformats.org/markup-compatibility/2006" xmlns:p14="http://schemas.microsoft.com/office/powerpoint/2010/main">
    <mc:Choice Requires="p14">
      <p:transition spd="slow" p14:dur="2000" advTm="40203"/>
    </mc:Choice>
    <mc:Fallback xmlns="">
      <p:transition spd="slow" advTm="40203"/>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Health Savings Account</a:t>
            </a:r>
            <a:endParaRPr lang="en-US" dirty="0"/>
          </a:p>
        </p:txBody>
      </p:sp>
      <p:sp>
        <p:nvSpPr>
          <p:cNvPr id="3" name="Content Placeholder 2"/>
          <p:cNvSpPr>
            <a:spLocks noGrp="1"/>
          </p:cNvSpPr>
          <p:nvPr>
            <p:ph idx="1"/>
          </p:nvPr>
        </p:nvSpPr>
        <p:spPr/>
        <p:txBody>
          <a:bodyPr/>
          <a:lstStyle/>
          <a:p>
            <a:pPr lvl="0"/>
            <a:r>
              <a:rPr lang="en-US" dirty="0"/>
              <a:t>Contribution limits:</a:t>
            </a:r>
          </a:p>
          <a:p>
            <a:pPr lvl="1"/>
            <a:r>
              <a:rPr lang="en-US" dirty="0"/>
              <a:t>Self only coverage: $4,150.</a:t>
            </a:r>
          </a:p>
          <a:p>
            <a:pPr lvl="1"/>
            <a:r>
              <a:rPr lang="en-US" dirty="0"/>
              <a:t>Family coverage: $8,300.</a:t>
            </a:r>
          </a:p>
          <a:p>
            <a:pPr lvl="1"/>
            <a:r>
              <a:rPr lang="en-US" dirty="0"/>
              <a:t>Additional catch-up contributions for members ages 55 or older: $1,000.</a:t>
            </a:r>
          </a:p>
          <a:p>
            <a:pPr lvl="2"/>
            <a:r>
              <a:rPr lang="en-US" altLang="en-US" dirty="0"/>
              <a:t>If participant and spouse are covered by a family high deductible health plan, and are both age 55 or older, each can make a $1,000 catch-up contribution into their own </a:t>
            </a:r>
            <a:r>
              <a:rPr lang="en-US" dirty="0"/>
              <a:t>HSA.</a:t>
            </a:r>
            <a:endParaRPr lang="en-US" altLang="en-US" dirty="0"/>
          </a:p>
          <a:p>
            <a:r>
              <a:rPr lang="en-US" dirty="0"/>
              <a:t>Monthly administration fee: $0.50.</a:t>
            </a:r>
          </a:p>
          <a:p>
            <a:pPr lvl="1"/>
            <a:r>
              <a:rPr lang="en-US" dirty="0"/>
              <a:t>Deducted from participant’s account balance at HSA Central. </a:t>
            </a:r>
          </a:p>
          <a:p>
            <a:r>
              <a:rPr lang="en-US" dirty="0"/>
              <a:t>Paper statements: $3 per month.</a:t>
            </a:r>
          </a:p>
        </p:txBody>
      </p:sp>
      <p:sp>
        <p:nvSpPr>
          <p:cNvPr id="4" name="Slide Number Placeholder 3"/>
          <p:cNvSpPr>
            <a:spLocks noGrp="1"/>
          </p:cNvSpPr>
          <p:nvPr>
            <p:ph type="sldNum" sz="quarter" idx="12"/>
          </p:nvPr>
        </p:nvSpPr>
        <p:spPr/>
        <p:txBody>
          <a:bodyPr/>
          <a:lstStyle/>
          <a:p>
            <a:fld id="{83D9B1D2-31E5-4727-860E-1CCC1A3DB9CB}" type="slidenum">
              <a:rPr lang="en-US" smtClean="0"/>
              <a:pPr/>
              <a:t>5</a:t>
            </a:fld>
            <a:endParaRPr lang="en-US" dirty="0"/>
          </a:p>
        </p:txBody>
      </p:sp>
    </p:spTree>
    <p:extLst>
      <p:ext uri="{BB962C8B-B14F-4D97-AF65-F5344CB8AC3E}">
        <p14:creationId xmlns:p14="http://schemas.microsoft.com/office/powerpoint/2010/main" val="565763590"/>
      </p:ext>
    </p:extLst>
  </p:cSld>
  <p:clrMapOvr>
    <a:masterClrMapping/>
  </p:clrMapOvr>
  <mc:AlternateContent xmlns:mc="http://schemas.openxmlformats.org/markup-compatibility/2006" xmlns:p14="http://schemas.microsoft.com/office/powerpoint/2010/main">
    <mc:Choice Requires="p14">
      <p:transition spd="slow" p14:dur="2000" advTm="51311"/>
    </mc:Choice>
    <mc:Fallback xmlns="">
      <p:transition spd="slow" advTm="51311"/>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HSA Central</a:t>
            </a:r>
          </a:p>
        </p:txBody>
      </p:sp>
      <p:sp>
        <p:nvSpPr>
          <p:cNvPr id="3" name="Content Placeholder 2"/>
          <p:cNvSpPr>
            <a:spLocks noGrp="1"/>
          </p:cNvSpPr>
          <p:nvPr>
            <p:ph idx="1"/>
          </p:nvPr>
        </p:nvSpPr>
        <p:spPr/>
        <p:txBody>
          <a:bodyPr/>
          <a:lstStyle/>
          <a:p>
            <a:r>
              <a:rPr lang="en-US" dirty="0"/>
              <a:t>HSA custodial bank.</a:t>
            </a:r>
          </a:p>
          <a:p>
            <a:r>
              <a:rPr lang="en-US" dirty="0"/>
              <a:t>HSA Central will automatically set up the bank account based on enrollment information from PEBA. The employee will receive a welcome email from HSA Central with instructions on how to fully open the account once it is set up.</a:t>
            </a:r>
          </a:p>
          <a:p>
            <a:r>
              <a:rPr lang="en-US" dirty="0"/>
              <a:t>Must have zero Medical Spending Account (MSA) balance before contributing to HSA.</a:t>
            </a:r>
          </a:p>
          <a:p>
            <a:pPr lvl="1"/>
            <a:r>
              <a:rPr lang="en-US" dirty="0"/>
              <a:t>ASIFlex will automatically convert MSA to Limited-use MSA if carryover funds remain at end of plan year.</a:t>
            </a:r>
          </a:p>
        </p:txBody>
      </p:sp>
      <p:sp>
        <p:nvSpPr>
          <p:cNvPr id="4" name="Slide Number Placeholder 3"/>
          <p:cNvSpPr>
            <a:spLocks noGrp="1"/>
          </p:cNvSpPr>
          <p:nvPr>
            <p:ph type="sldNum" sz="quarter" idx="12"/>
          </p:nvPr>
        </p:nvSpPr>
        <p:spPr/>
        <p:txBody>
          <a:bodyPr/>
          <a:lstStyle/>
          <a:p>
            <a:fld id="{83D9B1D2-31E5-4727-860E-1CCC1A3DB9CB}" type="slidenum">
              <a:rPr lang="en-US" smtClean="0"/>
              <a:pPr/>
              <a:t>6</a:t>
            </a:fld>
            <a:endParaRPr lang="en-US" dirty="0"/>
          </a:p>
        </p:txBody>
      </p:sp>
    </p:spTree>
    <p:extLst>
      <p:ext uri="{BB962C8B-B14F-4D97-AF65-F5344CB8AC3E}">
        <p14:creationId xmlns:p14="http://schemas.microsoft.com/office/powerpoint/2010/main" val="3942709216"/>
      </p:ext>
    </p:extLst>
  </p:cSld>
  <p:clrMapOvr>
    <a:masterClrMapping/>
  </p:clrMapOvr>
  <mc:AlternateContent xmlns:mc="http://schemas.openxmlformats.org/markup-compatibility/2006" xmlns:p14="http://schemas.microsoft.com/office/powerpoint/2010/main">
    <mc:Choice Requires="p14">
      <p:transition spd="slow" p14:dur="2000" advTm="45001"/>
    </mc:Choice>
    <mc:Fallback xmlns="">
      <p:transition spd="slow" advTm="45001"/>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HSA distribution options</a:t>
            </a:r>
            <a:endParaRPr lang="en-US" dirty="0"/>
          </a:p>
        </p:txBody>
      </p:sp>
      <p:sp>
        <p:nvSpPr>
          <p:cNvPr id="3" name="Content Placeholder 2"/>
          <p:cNvSpPr>
            <a:spLocks noGrp="1"/>
          </p:cNvSpPr>
          <p:nvPr>
            <p:ph idx="1"/>
          </p:nvPr>
        </p:nvSpPr>
        <p:spPr/>
        <p:txBody>
          <a:bodyPr/>
          <a:lstStyle/>
          <a:p>
            <a:r>
              <a:rPr lang="en-US" dirty="0"/>
              <a:t>Online account:</a:t>
            </a:r>
          </a:p>
          <a:p>
            <a:pPr lvl="1"/>
            <a:r>
              <a:rPr lang="en-US" dirty="0">
                <a:hlinkClick r:id="rId2" action="ppaction://hlinkfile"/>
              </a:rPr>
              <a:t>schsa.centralbank.net</a:t>
            </a:r>
            <a:r>
              <a:rPr lang="en-US" dirty="0"/>
              <a:t>.</a:t>
            </a:r>
          </a:p>
          <a:p>
            <a:pPr lvl="1"/>
            <a:r>
              <a:rPr lang="en-US" dirty="0"/>
              <a:t>Pay provider through Bill Pay Center.</a:t>
            </a:r>
          </a:p>
          <a:p>
            <a:pPr lvl="1"/>
            <a:r>
              <a:rPr lang="en-US" dirty="0"/>
              <a:t>Reimburse self for qualified expenses.</a:t>
            </a:r>
          </a:p>
          <a:p>
            <a:r>
              <a:rPr lang="en-US" dirty="0"/>
              <a:t>MasterCard® debit card:</a:t>
            </a:r>
          </a:p>
          <a:p>
            <a:pPr lvl="1"/>
            <a:r>
              <a:rPr lang="en-US" dirty="0"/>
              <a:t>Used anywhere MasterCard is accepted.</a:t>
            </a:r>
          </a:p>
          <a:p>
            <a:pPr lvl="1"/>
            <a:r>
              <a:rPr lang="en-US" dirty="0"/>
              <a:t>Present card at point-of-sale; retain receipts for your records.</a:t>
            </a:r>
          </a:p>
          <a:p>
            <a:r>
              <a:rPr lang="en-US" dirty="0"/>
              <a:t>HSA Central mobile app:</a:t>
            </a:r>
          </a:p>
          <a:p>
            <a:pPr lvl="1"/>
            <a:r>
              <a:rPr lang="en-US" dirty="0"/>
              <a:t>View account activity;</a:t>
            </a:r>
          </a:p>
          <a:p>
            <a:pPr lvl="1"/>
            <a:r>
              <a:rPr lang="en-US" dirty="0"/>
              <a:t>View and manage contributions; and </a:t>
            </a:r>
          </a:p>
          <a:p>
            <a:pPr lvl="1"/>
            <a:r>
              <a:rPr lang="en-US" dirty="0"/>
              <a:t>Take photos of receipts for tax purposes.</a:t>
            </a:r>
          </a:p>
        </p:txBody>
      </p:sp>
      <p:sp>
        <p:nvSpPr>
          <p:cNvPr id="4" name="Slide Number Placeholder 3"/>
          <p:cNvSpPr>
            <a:spLocks noGrp="1"/>
          </p:cNvSpPr>
          <p:nvPr>
            <p:ph type="sldNum" sz="quarter" idx="12"/>
          </p:nvPr>
        </p:nvSpPr>
        <p:spPr/>
        <p:txBody>
          <a:bodyPr/>
          <a:lstStyle/>
          <a:p>
            <a:fld id="{83D9B1D2-31E5-4727-860E-1CCC1A3DB9CB}" type="slidenum">
              <a:rPr lang="en-US" smtClean="0"/>
              <a:pPr/>
              <a:t>7</a:t>
            </a:fld>
            <a:endParaRPr lang="en-US" dirty="0"/>
          </a:p>
        </p:txBody>
      </p:sp>
    </p:spTree>
    <p:extLst>
      <p:ext uri="{BB962C8B-B14F-4D97-AF65-F5344CB8AC3E}">
        <p14:creationId xmlns:p14="http://schemas.microsoft.com/office/powerpoint/2010/main" val="459484706"/>
      </p:ext>
    </p:extLst>
  </p:cSld>
  <p:clrMapOvr>
    <a:masterClrMapping/>
  </p:clrMapOvr>
  <mc:AlternateContent xmlns:mc="http://schemas.openxmlformats.org/markup-compatibility/2006" xmlns:p14="http://schemas.microsoft.com/office/powerpoint/2010/main">
    <mc:Choice Requires="p14">
      <p:transition spd="slow" p14:dur="2000" advTm="49146"/>
    </mc:Choice>
    <mc:Fallback xmlns="">
      <p:transition spd="slow" advTm="49146"/>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Investing HSA funds</a:t>
            </a:r>
            <a:endParaRPr lang="en-US" dirty="0"/>
          </a:p>
        </p:txBody>
      </p:sp>
      <p:sp>
        <p:nvSpPr>
          <p:cNvPr id="3" name="Content Placeholder 2"/>
          <p:cNvSpPr>
            <a:spLocks noGrp="1"/>
          </p:cNvSpPr>
          <p:nvPr>
            <p:ph idx="1"/>
          </p:nvPr>
        </p:nvSpPr>
        <p:spPr/>
        <p:txBody>
          <a:bodyPr/>
          <a:lstStyle/>
          <a:p>
            <a:r>
              <a:rPr lang="en-US" altLang="en-US" dirty="0"/>
              <a:t>HSA funds held in an interest-bearing account.  </a:t>
            </a:r>
          </a:p>
          <a:p>
            <a:r>
              <a:rPr lang="en-US" altLang="en-US" dirty="0"/>
              <a:t>Self-directed investments for account balances of $1,000 or more.</a:t>
            </a:r>
          </a:p>
          <a:p>
            <a:r>
              <a:rPr lang="en-US" altLang="en-US" dirty="0"/>
              <a:t>Wide range of mutual funds in spectrum of asset classes.</a:t>
            </a:r>
          </a:p>
          <a:p>
            <a:r>
              <a:rPr lang="en-US" altLang="en-US" dirty="0"/>
              <a:t>Information about investment options at </a:t>
            </a:r>
            <a:r>
              <a:rPr lang="en-US" altLang="en-US" dirty="0">
                <a:hlinkClick r:id="rId2" action="ppaction://hlinkfile"/>
              </a:rPr>
              <a:t>schsa.centralbank.net</a:t>
            </a:r>
            <a:r>
              <a:rPr lang="en-US" altLang="en-US" dirty="0"/>
              <a:t>.</a:t>
            </a:r>
          </a:p>
        </p:txBody>
      </p:sp>
      <p:sp>
        <p:nvSpPr>
          <p:cNvPr id="4" name="Slide Number Placeholder 3"/>
          <p:cNvSpPr>
            <a:spLocks noGrp="1"/>
          </p:cNvSpPr>
          <p:nvPr>
            <p:ph type="sldNum" sz="quarter" idx="12"/>
          </p:nvPr>
        </p:nvSpPr>
        <p:spPr/>
        <p:txBody>
          <a:bodyPr/>
          <a:lstStyle/>
          <a:p>
            <a:fld id="{83D9B1D2-31E5-4727-860E-1CCC1A3DB9CB}" type="slidenum">
              <a:rPr lang="en-US" smtClean="0"/>
              <a:pPr/>
              <a:t>8</a:t>
            </a:fld>
            <a:endParaRPr lang="en-US" dirty="0"/>
          </a:p>
        </p:txBody>
      </p:sp>
    </p:spTree>
    <p:extLst>
      <p:ext uri="{BB962C8B-B14F-4D97-AF65-F5344CB8AC3E}">
        <p14:creationId xmlns:p14="http://schemas.microsoft.com/office/powerpoint/2010/main" val="3540085223"/>
      </p:ext>
    </p:extLst>
  </p:cSld>
  <p:clrMapOvr>
    <a:masterClrMapping/>
  </p:clrMapOvr>
  <mc:AlternateContent xmlns:mc="http://schemas.openxmlformats.org/markup-compatibility/2006" xmlns:p14="http://schemas.microsoft.com/office/powerpoint/2010/main">
    <mc:Choice Requires="p14">
      <p:transition spd="slow" p14:dur="2000" advTm="26435"/>
    </mc:Choice>
    <mc:Fallback xmlns="">
      <p:transition spd="slow" advTm="26435"/>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83D9B1D2-31E5-4727-860E-1CCC1A3DB9CB}" type="slidenum">
              <a:rPr lang="en-US" smtClean="0"/>
              <a:pPr/>
              <a:t>9</a:t>
            </a:fld>
            <a:endParaRPr lang="en-US" dirty="0"/>
          </a:p>
        </p:txBody>
      </p:sp>
    </p:spTree>
    <p:extLst>
      <p:ext uri="{BB962C8B-B14F-4D97-AF65-F5344CB8AC3E}">
        <p14:creationId xmlns:p14="http://schemas.microsoft.com/office/powerpoint/2010/main" val="1461337140"/>
      </p:ext>
    </p:extLst>
  </p:cSld>
  <p:clrMapOvr>
    <a:masterClrMapping/>
  </p:clrMapOvr>
</p:sld>
</file>

<file path=ppt/theme/theme1.xml><?xml version="1.0" encoding="utf-8"?>
<a:theme xmlns:a="http://schemas.openxmlformats.org/drawingml/2006/main" name="Office Theme">
  <a:themeElements>
    <a:clrScheme name="PEBA 2020 - white">
      <a:dk1>
        <a:srgbClr val="1260A7"/>
      </a:dk1>
      <a:lt1>
        <a:srgbClr val="FFFFFF"/>
      </a:lt1>
      <a:dk2>
        <a:srgbClr val="063A68"/>
      </a:dk2>
      <a:lt2>
        <a:srgbClr val="B2B2B2"/>
      </a:lt2>
      <a:accent1>
        <a:srgbClr val="568EC1"/>
      </a:accent1>
      <a:accent2>
        <a:srgbClr val="412049"/>
      </a:accent2>
      <a:accent3>
        <a:srgbClr val="8D1F4A"/>
      </a:accent3>
      <a:accent4>
        <a:srgbClr val="0087B0"/>
      </a:accent4>
      <a:accent5>
        <a:srgbClr val="007A77"/>
      </a:accent5>
      <a:accent6>
        <a:srgbClr val="A50000"/>
      </a:accent6>
      <a:hlink>
        <a:srgbClr val="568EC1"/>
      </a:hlink>
      <a:folHlink>
        <a:srgbClr val="568EC1"/>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D9960687-C75A-420D-8DDD-D4595019A51F}" vid="{44207126-CA13-42C3-9B79-86376552E6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PEBA Academy Presentation Template</Template>
  <TotalTime>11525</TotalTime>
  <Words>558</Words>
  <Application>Microsoft Office PowerPoint</Application>
  <PresentationFormat>On-screen Show (4:3)</PresentationFormat>
  <Paragraphs>63</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Calibri Light</vt:lpstr>
      <vt:lpstr>Century Gothic</vt:lpstr>
      <vt:lpstr>Times New Roman</vt:lpstr>
      <vt:lpstr>Tw Cen MT Condensed</vt:lpstr>
      <vt:lpstr>Office Theme</vt:lpstr>
      <vt:lpstr>Health Savings Accounts</vt:lpstr>
      <vt:lpstr>Important information</vt:lpstr>
      <vt:lpstr>Health Savings Account (HSA)</vt:lpstr>
      <vt:lpstr>Enrollment</vt:lpstr>
      <vt:lpstr>Health Savings Account</vt:lpstr>
      <vt:lpstr>HSA Central</vt:lpstr>
      <vt:lpstr>HSA distribution options</vt:lpstr>
      <vt:lpstr>Investing HSA funds</vt:lpstr>
      <vt:lpstr>PowerPoint Presentation</vt:lpstr>
    </vt:vector>
  </TitlesOfParts>
  <Company>PEBA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COBRA</dc:title>
  <dc:creator>Jessica Moak</dc:creator>
  <cp:lastModifiedBy>Heather H. Young</cp:lastModifiedBy>
  <cp:revision>96</cp:revision>
  <cp:lastPrinted>2020-09-04T12:49:04Z</cp:lastPrinted>
  <dcterms:created xsi:type="dcterms:W3CDTF">2020-07-07T16:41:29Z</dcterms:created>
  <dcterms:modified xsi:type="dcterms:W3CDTF">2023-12-14T19:36:46Z</dcterms:modified>
</cp:coreProperties>
</file>