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387" r:id="rId2"/>
    <p:sldId id="266" r:id="rId3"/>
    <p:sldId id="320" r:id="rId4"/>
    <p:sldId id="321" r:id="rId5"/>
    <p:sldId id="264"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3E1488EB-4AB2-3F9E-7CFC-191865D8C9BB}" name="Lori A. Black" initials="LAB" userId="S::rblacl@peba.sc.gov::ce3d0310-1744-48c0-ba53-89825765248b"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7" clrIdx="0">
    <p:extLst>
      <p:ext uri="{19B8F6BF-5375-455C-9EA6-DF929625EA0E}">
        <p15:presenceInfo xmlns:p15="http://schemas.microsoft.com/office/powerpoint/2012/main" userId="S::ryounh@peba.sc.gov::9a85b619-8fd1-4dec-b439-2514df7fe89a" providerId="AD"/>
      </p:ext>
    </p:extLst>
  </p:cmAuthor>
  <p:cmAuthor id="2" name="Michele Johnson" initials="MJ" lastIdx="7" clrIdx="1">
    <p:extLst>
      <p:ext uri="{19B8F6BF-5375-455C-9EA6-DF929625EA0E}">
        <p15:presenceInfo xmlns:p15="http://schemas.microsoft.com/office/powerpoint/2012/main" userId="S::rjohnm@peba.sc.gov::5f4d155d-f457-4398-83b3-401996ea5b9f" providerId="AD"/>
      </p:ext>
    </p:extLst>
  </p:cmAuthor>
  <p:cmAuthor id="3" name="Kimberley Munteanu" initials="KM" lastIdx="34" clrIdx="2">
    <p:extLst>
      <p:ext uri="{19B8F6BF-5375-455C-9EA6-DF929625EA0E}">
        <p15:presenceInfo xmlns:p15="http://schemas.microsoft.com/office/powerpoint/2012/main" userId="S::rmuntk@peba.sc.gov::6b1f4e66-74aa-4757-aaa1-82cdec2b5630" providerId="AD"/>
      </p:ext>
    </p:extLst>
  </p:cmAuthor>
  <p:cmAuthor id="4" name="Jennifer S. Dolder" initials="JSD" lastIdx="2" clrIdx="3">
    <p:extLst>
      <p:ext uri="{19B8F6BF-5375-455C-9EA6-DF929625EA0E}">
        <p15:presenceInfo xmlns:p15="http://schemas.microsoft.com/office/powerpoint/2012/main" userId="S::rdoldj@peba.sc.gov::adc8f237-6518-4fda-a594-f6aaccffabf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652" autoAdjust="0"/>
  </p:normalViewPr>
  <p:slideViewPr>
    <p:cSldViewPr snapToGrid="0">
      <p:cViewPr varScale="1">
        <p:scale>
          <a:sx n="114" d="100"/>
          <a:sy n="114" d="100"/>
        </p:scale>
        <p:origin x="1560" y="10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30" d="100"/>
        <a:sy n="130" d="100"/>
      </p:scale>
      <p:origin x="0" y="0"/>
    </p:cViewPr>
  </p:sorter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6435"/>
          </a:xfrm>
          <a:prstGeom prst="rect">
            <a:avLst/>
          </a:prstGeom>
        </p:spPr>
        <p:txBody>
          <a:bodyPr vert="horz" lIns="93175" tIns="46587" rIns="93175" bIns="46587" rtlCol="0"/>
          <a:lstStyle>
            <a:lvl1pPr algn="r">
              <a:defRPr sz="1200"/>
            </a:lvl1pPr>
          </a:lstStyle>
          <a:p>
            <a:fld id="{CC20F16F-8811-4B51-BB31-320552CC85AF}" type="datetimeFigureOut">
              <a:rPr lang="en-US" smtClean="0"/>
              <a:t>12/14/2023</a:t>
            </a:fld>
            <a:endParaRPr lang="en-US"/>
          </a:p>
        </p:txBody>
      </p:sp>
      <p:sp>
        <p:nvSpPr>
          <p:cNvPr id="4" name="Footer Placeholder 3"/>
          <p:cNvSpPr>
            <a:spLocks noGrp="1"/>
          </p:cNvSpPr>
          <p:nvPr>
            <p:ph type="ftr" sz="quarter" idx="2"/>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6434"/>
          </a:xfrm>
          <a:prstGeom prst="rect">
            <a:avLst/>
          </a:prstGeom>
        </p:spPr>
        <p:txBody>
          <a:bodyPr vert="horz" lIns="93175" tIns="46587" rIns="93175" bIns="46587"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75" tIns="46587" rIns="93175" bIns="46587" rtlCol="0"/>
          <a:lstStyle>
            <a:lvl1pPr algn="r">
              <a:defRPr sz="1200"/>
            </a:lvl1pPr>
          </a:lstStyle>
          <a:p>
            <a:fld id="{6B005CDC-F66A-4EA3-93A4-41602AB21081}" type="datetimeFigureOut">
              <a:rPr lang="en-US" smtClean="0"/>
              <a:t>12/14/2023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5" tIns="46587" rIns="93175" bIns="46587"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3992336" y="3143252"/>
            <a:ext cx="4684940" cy="1600200"/>
          </a:xfrm>
        </p:spPr>
        <p:txBody>
          <a:bodyPr anchor="b">
            <a:normAutofit/>
          </a:bodyPr>
          <a:lstStyle>
            <a:lvl1pPr>
              <a:defRPr sz="4500" b="1" baseline="0">
                <a:solidFill>
                  <a:schemeClr val="accent3"/>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nvPr>
        </p:nvSpPr>
        <p:spPr>
          <a:xfrm>
            <a:off x="3992336" y="4743452"/>
            <a:ext cx="4694464"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nvSpPr>
        <p:spPr>
          <a:xfrm>
            <a:off x="8229600" y="6381792"/>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nvPr>
        </p:nvSpPr>
        <p:spPr>
          <a:xfrm>
            <a:off x="8239125" y="6427829"/>
            <a:ext cx="438150" cy="365125"/>
          </a:xfrm>
        </p:spPr>
        <p:txBody>
          <a:bodyPr/>
          <a:lstStyle>
            <a:lvl1pPr algn="ctr">
              <a:defRPr>
                <a:solidFill>
                  <a:srgbClr val="412049"/>
                </a:solidFill>
                <a:latin typeface="Century Gothic" panose="020B0502020202020204" pitchFamily="34" charset="0"/>
              </a:defRPr>
            </a:lvl1pPr>
          </a:lstStyle>
          <a:p>
            <a:fld id="{83D9B1D2-31E5-4727-860E-1CCC1A3DB9CB}" type="slidenum">
              <a:rPr lang="en-US" smtClean="0"/>
              <a:pPr/>
              <a:t>‹#›</a:t>
            </a:fld>
            <a:endParaRPr lang="en-US" dirty="0"/>
          </a:p>
        </p:txBody>
      </p:sp>
    </p:spTree>
    <p:extLst>
      <p:ext uri="{BB962C8B-B14F-4D97-AF65-F5344CB8AC3E}">
        <p14:creationId xmlns:p14="http://schemas.microsoft.com/office/powerpoint/2010/main" val="3636255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ction="ppaction://hlinkfile"/>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eba.sc.gov/sites/default/files/2024_ibg.pdf" TargetMode="External"/><Relationship Id="rId2" Type="http://schemas.openxmlformats.org/officeDocument/2006/relationships/hyperlink" Target="https://peba.sc.gov/sites/default/files/ba_manual.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Pretax Group Insurance Premium feature</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MoneyPlus and Health Savings Accounts</a:t>
            </a:r>
          </a:p>
          <a:p>
            <a:r>
              <a:rPr lang="en-US" dirty="0"/>
              <a:t>2024</a:t>
            </a:r>
          </a:p>
        </p:txBody>
      </p:sp>
    </p:spTree>
    <p:extLst>
      <p:ext uri="{BB962C8B-B14F-4D97-AF65-F5344CB8AC3E}">
        <p14:creationId xmlns:p14="http://schemas.microsoft.com/office/powerpoint/2010/main" val="1294367652"/>
      </p:ext>
    </p:extLst>
  </p:cSld>
  <p:clrMapOvr>
    <a:masterClrMapping/>
  </p:clrMapOvr>
  <mc:AlternateContent xmlns:mc="http://schemas.openxmlformats.org/markup-compatibility/2006" xmlns:p14="http://schemas.microsoft.com/office/powerpoint/2010/main">
    <mc:Choice Requires="p14">
      <p:transition spd="slow" p14:dur="2000" advTm="10297"/>
    </mc:Choice>
    <mc:Fallback xmlns="">
      <p:transition spd="slow" advTm="1029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Important information</a:t>
            </a:r>
            <a:endParaRPr lang="en-US" dirty="0"/>
          </a:p>
        </p:txBody>
      </p:sp>
      <p:sp>
        <p:nvSpPr>
          <p:cNvPr id="3" name="Content Placeholder 2"/>
          <p:cNvSpPr>
            <a:spLocks noGrp="1"/>
          </p:cNvSpPr>
          <p:nvPr>
            <p:ph idx="1"/>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2"/>
              </a:rPr>
              <a:t>Benefits Administrator Manual</a:t>
            </a:r>
            <a:r>
              <a:rPr lang="en-US" altLang="en-US" dirty="0"/>
              <a:t>; and</a:t>
            </a:r>
          </a:p>
          <a:p>
            <a:pPr lvl="1">
              <a:defRPr/>
            </a:pPr>
            <a:r>
              <a:rPr lang="en-US" altLang="en-US" i="1" dirty="0">
                <a:hlinkClick r:id="rId3"/>
              </a:rPr>
              <a:t>Insurance Benefits Guide</a:t>
            </a:r>
            <a:r>
              <a:rPr lang="en-US" altLang="en-US" dirty="0">
                <a:ea typeface="ＭＳ Ｐゴシック" panose="020B0600070205080204" pitchFamily="34" charset="-128"/>
              </a:rPr>
              <a:t>.</a:t>
            </a:r>
          </a:p>
          <a:p>
            <a:r>
              <a:rPr lang="en-US" altLang="en-US" dirty="0"/>
              <a:t>The plan of benefits documents, certificates of coverage and benefits contracts contain complete descriptions of the insurance benefits offered by or through PEBA. Their terms and conditions govern all these benefits. </a:t>
            </a:r>
          </a:p>
        </p:txBody>
      </p:sp>
      <p:sp>
        <p:nvSpPr>
          <p:cNvPr id="4" name="Slide Number Placeholder 3"/>
          <p:cNvSpPr>
            <a:spLocks noGrp="1"/>
          </p:cNvSpPr>
          <p:nvPr>
            <p:ph type="sldNum" sz="quarter" idx="12"/>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4224111305"/>
      </p:ext>
    </p:extLst>
  </p:cSld>
  <p:clrMapOvr>
    <a:masterClrMapping/>
  </p:clrMapOvr>
  <mc:AlternateContent xmlns:mc="http://schemas.openxmlformats.org/markup-compatibility/2006" xmlns:p14="http://schemas.microsoft.com/office/powerpoint/2010/main">
    <mc:Choice Requires="p14">
      <p:transition spd="slow" p14:dur="2000" advTm="37495"/>
    </mc:Choice>
    <mc:Fallback xmlns="">
      <p:transition spd="slow" advTm="3749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altLang="en-US" dirty="0">
                <a:ea typeface="MS PGothic" panose="020B0600070205080204" pitchFamily="34" charset="-128"/>
              </a:rPr>
              <a:t>Pretax Group Insurance Premium feature</a:t>
            </a:r>
            <a:endParaRPr lang="en-US" dirty="0"/>
          </a:p>
        </p:txBody>
      </p:sp>
      <p:sp>
        <p:nvSpPr>
          <p:cNvPr id="6" name="Content Placeholder 5"/>
          <p:cNvSpPr>
            <a:spLocks noGrp="1"/>
          </p:cNvSpPr>
          <p:nvPr>
            <p:ph idx="1"/>
          </p:nvPr>
        </p:nvSpPr>
        <p:spPr/>
        <p:txBody>
          <a:bodyPr/>
          <a:lstStyle/>
          <a:p>
            <a:pPr>
              <a:defRPr/>
            </a:pPr>
            <a:r>
              <a:rPr lang="en-US" altLang="en-US" dirty="0">
                <a:ea typeface="ＭＳ Ｐゴシック" panose="020B0600070205080204" pitchFamily="34" charset="-128"/>
              </a:rPr>
              <a:t>Allows employees to pay premiums for health (including the tobacco-use premium), dental, vision and TRICARE Supplement Plan on pretax basis.</a:t>
            </a:r>
          </a:p>
          <a:p>
            <a:pPr>
              <a:defRPr/>
            </a:pPr>
            <a:r>
              <a:rPr lang="en-US" altLang="en-US" dirty="0">
                <a:ea typeface="ＭＳ Ｐゴシック" panose="020B0600070205080204" pitchFamily="34" charset="-128"/>
              </a:rPr>
              <a:t>Can also pay premiums for up to $50,000 of Optional Life insurance coverage on pretax basis.</a:t>
            </a:r>
          </a:p>
          <a:p>
            <a:pPr lvl="1">
              <a:defRPr/>
            </a:pPr>
            <a:r>
              <a:rPr lang="en-US" altLang="en-US" dirty="0">
                <a:ea typeface="ＭＳ Ｐゴシック" panose="020B0600070205080204" pitchFamily="34" charset="-128"/>
              </a:rPr>
              <a:t>Excludes Dependent Life-Spouse and Dependent Life-Child insurance premiums.</a:t>
            </a:r>
          </a:p>
        </p:txBody>
      </p:sp>
      <p:sp>
        <p:nvSpPr>
          <p:cNvPr id="4" name="Slide Number Placeholder 3"/>
          <p:cNvSpPr>
            <a:spLocks noGrp="1"/>
          </p:cNvSpPr>
          <p:nvPr>
            <p:ph type="sldNum" sz="quarter" idx="12"/>
          </p:nvPr>
        </p:nvSpPr>
        <p:spPr/>
        <p:txBody>
          <a:bodyPr/>
          <a:lstStyle/>
          <a:p>
            <a:fld id="{83D9B1D2-31E5-4727-860E-1CCC1A3DB9CB}" type="slidenum">
              <a:rPr lang="en-US" smtClean="0"/>
              <a:pPr/>
              <a:t>3</a:t>
            </a:fld>
            <a:endParaRPr lang="en-US" dirty="0"/>
          </a:p>
        </p:txBody>
      </p:sp>
    </p:spTree>
    <p:extLst>
      <p:ext uri="{BB962C8B-B14F-4D97-AF65-F5344CB8AC3E}">
        <p14:creationId xmlns:p14="http://schemas.microsoft.com/office/powerpoint/2010/main" val="75392408"/>
      </p:ext>
    </p:extLst>
  </p:cSld>
  <p:clrMapOvr>
    <a:masterClrMapping/>
  </p:clrMapOvr>
  <mc:AlternateContent xmlns:mc="http://schemas.openxmlformats.org/markup-compatibility/2006" xmlns:p14="http://schemas.microsoft.com/office/powerpoint/2010/main">
    <mc:Choice Requires="p14">
      <p:transition spd="slow" p14:dur="2000" advTm="28415"/>
    </mc:Choice>
    <mc:Fallback xmlns="">
      <p:transition spd="slow" advTm="2841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Pretax Group Insurance Premium feature</a:t>
            </a:r>
            <a:endParaRPr lang="en-US" dirty="0"/>
          </a:p>
        </p:txBody>
      </p:sp>
      <p:sp>
        <p:nvSpPr>
          <p:cNvPr id="3" name="Content Placeholder 2"/>
          <p:cNvSpPr>
            <a:spLocks noGrp="1"/>
          </p:cNvSpPr>
          <p:nvPr>
            <p:ph idx="1"/>
          </p:nvPr>
        </p:nvSpPr>
        <p:spPr/>
        <p:txBody>
          <a:bodyPr/>
          <a:lstStyle/>
          <a:p>
            <a:r>
              <a:rPr lang="en-US" altLang="en-US" dirty="0"/>
              <a:t>No monthly administrative fee.</a:t>
            </a:r>
          </a:p>
          <a:p>
            <a:r>
              <a:rPr lang="en-US" altLang="en-US" dirty="0"/>
              <a:t>No need to re-enroll each year. </a:t>
            </a:r>
          </a:p>
          <a:p>
            <a:r>
              <a:rPr lang="en-US" altLang="en-US" dirty="0"/>
              <a:t>May also enroll due to special eligibility situations or during annual October open enrollment.</a:t>
            </a:r>
          </a:p>
          <a:p>
            <a:endParaRPr lang="en-US" altLang="en-US" dirty="0">
              <a:solidFill>
                <a:srgbClr val="FF0000"/>
              </a:solidFill>
            </a:endParaRPr>
          </a:p>
          <a:p>
            <a:endParaRPr lang="en-US" altLang="en-US" dirty="0"/>
          </a:p>
        </p:txBody>
      </p:sp>
      <p:sp>
        <p:nvSpPr>
          <p:cNvPr id="4" name="Slide Number Placeholder 3"/>
          <p:cNvSpPr>
            <a:spLocks noGrp="1"/>
          </p:cNvSpPr>
          <p:nvPr>
            <p:ph type="sldNum" sz="quarter" idx="12"/>
          </p:nvPr>
        </p:nvSpPr>
        <p:spPr/>
        <p:txBody>
          <a:bodyPr/>
          <a:lstStyle/>
          <a:p>
            <a:fld id="{83D9B1D2-31E5-4727-860E-1CCC1A3DB9CB}" type="slidenum">
              <a:rPr lang="en-US" smtClean="0"/>
              <a:pPr/>
              <a:t>4</a:t>
            </a:fld>
            <a:endParaRPr lang="en-US" dirty="0"/>
          </a:p>
        </p:txBody>
      </p:sp>
    </p:spTree>
    <p:extLst>
      <p:ext uri="{BB962C8B-B14F-4D97-AF65-F5344CB8AC3E}">
        <p14:creationId xmlns:p14="http://schemas.microsoft.com/office/powerpoint/2010/main" val="1673819126"/>
      </p:ext>
    </p:extLst>
  </p:cSld>
  <p:clrMapOvr>
    <a:masterClrMapping/>
  </p:clrMapOvr>
  <mc:AlternateContent xmlns:mc="http://schemas.openxmlformats.org/markup-compatibility/2006" xmlns:p14="http://schemas.microsoft.com/office/powerpoint/2010/main">
    <mc:Choice Requires="p14">
      <p:transition spd="slow" p14:dur="2000" advTm="16823"/>
    </mc:Choice>
    <mc:Fallback xmlns="">
      <p:transition spd="slow" advTm="1682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3D9B1D2-31E5-4727-860E-1CCC1A3DB9CB}" type="slidenum">
              <a:rPr lang="en-US" smtClean="0"/>
              <a:pPr/>
              <a:t>5</a:t>
            </a:fld>
            <a:endParaRPr lang="en-US" dirty="0"/>
          </a:p>
        </p:txBody>
      </p:sp>
    </p:spTree>
    <p:extLst>
      <p:ext uri="{BB962C8B-B14F-4D97-AF65-F5344CB8AC3E}">
        <p14:creationId xmlns:p14="http://schemas.microsoft.com/office/powerpoint/2010/main" val="1461337140"/>
      </p:ext>
    </p:extLst>
  </p:cSld>
  <p:clrMapOvr>
    <a:masterClrMapping/>
  </p:clrMapOvr>
</p:sld>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10691</TotalTime>
  <Words>176</Words>
  <Application>Microsoft Office PowerPoint</Application>
  <PresentationFormat>On-screen Show (4:3)</PresentationFormat>
  <Paragraphs>21</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Century Gothic</vt:lpstr>
      <vt:lpstr>Times New Roman</vt:lpstr>
      <vt:lpstr>Tw Cen MT Condensed</vt:lpstr>
      <vt:lpstr>Office Theme</vt:lpstr>
      <vt:lpstr>Pretax Group Insurance Premium feature</vt:lpstr>
      <vt:lpstr>Important information</vt:lpstr>
      <vt:lpstr>Pretax Group Insurance Premium feature</vt:lpstr>
      <vt:lpstr>Pretax Group Insurance Premium feature</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Heather H. Young</cp:lastModifiedBy>
  <cp:revision>83</cp:revision>
  <cp:lastPrinted>2020-09-04T12:49:04Z</cp:lastPrinted>
  <dcterms:created xsi:type="dcterms:W3CDTF">2020-07-07T16:41:29Z</dcterms:created>
  <dcterms:modified xsi:type="dcterms:W3CDTF">2023-12-14T19:18:25Z</dcterms:modified>
</cp:coreProperties>
</file>