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66" r:id="rId3"/>
    <p:sldId id="374" r:id="rId4"/>
    <p:sldId id="361" r:id="rId5"/>
    <p:sldId id="363" r:id="rId6"/>
    <p:sldId id="362" r:id="rId7"/>
    <p:sldId id="385" r:id="rId8"/>
    <p:sldId id="263"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8" clrIdx="0">
    <p:extLst>
      <p:ext uri="{19B8F6BF-5375-455C-9EA6-DF929625EA0E}">
        <p15:presenceInfo xmlns:p15="http://schemas.microsoft.com/office/powerpoint/2012/main" userId="S::ryounh@peba.sc.gov::9a85b619-8fd1-4dec-b439-2514df7fe89a" providerId="AD"/>
      </p:ext>
    </p:extLst>
  </p:cmAuthor>
  <p:cmAuthor id="2" name="Michele Johnson" initials="MJ" lastIdx="3" clrIdx="1">
    <p:extLst>
      <p:ext uri="{19B8F6BF-5375-455C-9EA6-DF929625EA0E}">
        <p15:presenceInfo xmlns:p15="http://schemas.microsoft.com/office/powerpoint/2012/main" userId="S::rjohnm@peba.sc.gov::5f4d155d-f457-4398-83b3-401996ea5b9f" providerId="AD"/>
      </p:ext>
    </p:extLst>
  </p:cmAuthor>
  <p:cmAuthor id="3" name="Kimberley Munteanu" initials="KM" lastIdx="39" clrIdx="2">
    <p:extLst>
      <p:ext uri="{19B8F6BF-5375-455C-9EA6-DF929625EA0E}">
        <p15:presenceInfo xmlns:p15="http://schemas.microsoft.com/office/powerpoint/2012/main" userId="S::rmuntk@peba.sc.gov::6b1f4e66-74aa-4757-aaa1-82cdec2b5630" providerId="AD"/>
      </p:ext>
    </p:extLst>
  </p:cmAuthor>
  <p:cmAuthor id="4" name="Jessica Moak" initials="JM" lastIdx="1"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652" autoAdjust="0"/>
  </p:normalViewPr>
  <p:slideViewPr>
    <p:cSldViewPr snapToGrid="0">
      <p:cViewPr varScale="1">
        <p:scale>
          <a:sx n="114" d="100"/>
          <a:sy n="114" d="100"/>
        </p:scale>
        <p:origin x="156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13"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pic>
        <p:nvPicPr>
          <p:cNvPr id="3" name="Picture 2" descr="Icon&#10;&#10;Description automatically generated">
            <a:extLst>
              <a:ext uri="{FF2B5EF4-FFF2-40B4-BE49-F238E27FC236}">
                <a16:creationId xmlns:a16="http://schemas.microsoft.com/office/drawing/2014/main" id="{AF672922-F903-A65B-5C9F-94A9CFB3F06E}"/>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198" y="2187441"/>
            <a:ext cx="548640" cy="548640"/>
          </a:xfrm>
          <a:prstGeom prst="rect">
            <a:avLst/>
          </a:prstGeom>
        </p:spPr>
      </p:pic>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peba.sc.gov/nyb" TargetMode="External"/><Relationship Id="rId2" Type="http://schemas.openxmlformats.org/officeDocument/2006/relationships/hyperlink" Target="https://peba.sc.gov/publication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asi@asiflex.com" TargetMode="External"/><Relationship Id="rId2" Type="http://schemas.openxmlformats.org/officeDocument/2006/relationships/hyperlink" Target="http://www.asiflex.com/SCMoneyPlu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www.asiflex.com/SCMoneyPlus" TargetMode="External"/><Relationship Id="rId2" Type="http://schemas.openxmlformats.org/officeDocument/2006/relationships/hyperlink" Target="https://fsastore.com/?a_aid=515355624cbf5&amp;a_bid=1f1dd01f&amp;utm_source=ASIFlex&amp;utm_medium=TPA+Banner&amp;utm_campaign=TPA+Partner"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gsherard@asiflex.com" TargetMode="External"/><Relationship Id="rId2" Type="http://schemas.openxmlformats.org/officeDocument/2006/relationships/hyperlink" Target="mailto:SC@asiflex.com" TargetMode="External"/><Relationship Id="rId1" Type="http://schemas.openxmlformats.org/officeDocument/2006/relationships/slideLayout" Target="../slideLayouts/slideLayout3.xml"/><Relationship Id="rId4" Type="http://schemas.openxmlformats.org/officeDocument/2006/relationships/hyperlink" Target="mailto:Scdata@asiflex.com"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peba.sc.gov/peba-updat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Resources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11049"/>
    </mc:Choice>
    <mc:Fallback xmlns="">
      <p:transition spd="slow" advTm="1104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Benefits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all these benefits.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4224111305"/>
      </p:ext>
    </p:extLst>
  </p:cSld>
  <p:clrMapOvr>
    <a:masterClrMapping/>
  </p:clrMapOvr>
  <mc:AlternateContent xmlns:mc="http://schemas.openxmlformats.org/markup-compatibility/2006" xmlns:p14="http://schemas.microsoft.com/office/powerpoint/2010/main">
    <mc:Choice Requires="p14">
      <p:transition spd="slow" p14:dur="2000" advTm="38784"/>
    </mc:Choice>
    <mc:Fallback xmlns="">
      <p:transition spd="slow" advTm="38784"/>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FCC05A1-F108-4CD2-8C4F-35455F9C2A5C}"/>
              </a:ext>
            </a:extLst>
          </p:cNvPr>
          <p:cNvSpPr>
            <a:spLocks noGrp="1"/>
          </p:cNvSpPr>
          <p:nvPr>
            <p:ph type="title"/>
          </p:nvPr>
        </p:nvSpPr>
        <p:spPr/>
        <p:txBody>
          <a:bodyPr/>
          <a:lstStyle/>
          <a:p>
            <a:r>
              <a:rPr lang="en-US" dirty="0"/>
              <a:t>Participant resources</a:t>
            </a:r>
          </a:p>
        </p:txBody>
      </p:sp>
      <p:sp>
        <p:nvSpPr>
          <p:cNvPr id="6" name="Content Placeholder 5">
            <a:extLst>
              <a:ext uri="{FF2B5EF4-FFF2-40B4-BE49-F238E27FC236}">
                <a16:creationId xmlns:a16="http://schemas.microsoft.com/office/drawing/2014/main" id="{3F9A74F9-32BC-4723-AF7C-8B4C37265AC5}"/>
              </a:ext>
            </a:extLst>
          </p:cNvPr>
          <p:cNvSpPr>
            <a:spLocks noGrp="1"/>
          </p:cNvSpPr>
          <p:nvPr>
            <p:ph idx="1"/>
          </p:nvPr>
        </p:nvSpPr>
        <p:spPr/>
        <p:txBody>
          <a:bodyPr/>
          <a:lstStyle/>
          <a:p>
            <a:r>
              <a:rPr lang="en-US" dirty="0">
                <a:hlinkClick r:id="rId2"/>
              </a:rPr>
              <a:t>peba.sc.gov/publications</a:t>
            </a:r>
            <a:r>
              <a:rPr lang="en-US" dirty="0"/>
              <a:t> under MoneyPlus.</a:t>
            </a:r>
          </a:p>
          <a:p>
            <a:pPr lvl="1"/>
            <a:r>
              <a:rPr lang="en-US" dirty="0"/>
              <a:t>Account FAQs.</a:t>
            </a:r>
          </a:p>
          <a:p>
            <a:pPr lvl="1"/>
            <a:r>
              <a:rPr lang="en-US" dirty="0"/>
              <a:t>MoneyPlus worksheet.</a:t>
            </a:r>
          </a:p>
          <a:p>
            <a:pPr lvl="1"/>
            <a:r>
              <a:rPr lang="en-US" dirty="0"/>
              <a:t>Claims matching feature for MSAs flyer.</a:t>
            </a:r>
          </a:p>
          <a:p>
            <a:r>
              <a:rPr lang="en-US" dirty="0">
                <a:hlinkClick r:id="rId3" action="ppaction://hlinkfile"/>
              </a:rPr>
              <a:t>peba.sc.gov/</a:t>
            </a:r>
            <a:r>
              <a:rPr lang="en-US" dirty="0" err="1">
                <a:hlinkClick r:id="rId3" action="ppaction://hlinkfile"/>
              </a:rPr>
              <a:t>nyb</a:t>
            </a:r>
            <a:r>
              <a:rPr lang="en-US" dirty="0"/>
              <a:t> under MoneyPlus and Health Savings Accounts.</a:t>
            </a:r>
          </a:p>
          <a:p>
            <a:pPr lvl="1"/>
            <a:r>
              <a:rPr lang="en-US" dirty="0"/>
              <a:t>Account flyers. </a:t>
            </a:r>
          </a:p>
        </p:txBody>
      </p:sp>
      <p:sp>
        <p:nvSpPr>
          <p:cNvPr id="4" name="Slide Number Placeholder 3">
            <a:extLst>
              <a:ext uri="{FF2B5EF4-FFF2-40B4-BE49-F238E27FC236}">
                <a16:creationId xmlns:a16="http://schemas.microsoft.com/office/drawing/2014/main" id="{04F637C5-910B-4F21-B3B7-785C02560643}"/>
              </a:ext>
            </a:extLst>
          </p:cNvPr>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3990081165"/>
      </p:ext>
    </p:extLst>
  </p:cSld>
  <p:clrMapOvr>
    <a:masterClrMapping/>
  </p:clrMapOvr>
  <mc:AlternateContent xmlns:mc="http://schemas.openxmlformats.org/markup-compatibility/2006" xmlns:p14="http://schemas.microsoft.com/office/powerpoint/2010/main">
    <mc:Choice Requires="p14">
      <p:transition spd="slow" p14:dur="2000" advTm="20079"/>
    </mc:Choice>
    <mc:Fallback xmlns="">
      <p:transition spd="slow" advTm="2007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ASIFlex participant customer service</a:t>
            </a:r>
            <a:endParaRPr lang="en-US" dirty="0"/>
          </a:p>
        </p:txBody>
      </p:sp>
      <p:sp>
        <p:nvSpPr>
          <p:cNvPr id="6" name="Content Placeholder 5"/>
          <p:cNvSpPr>
            <a:spLocks noGrp="1"/>
          </p:cNvSpPr>
          <p:nvPr>
            <p:ph idx="1"/>
          </p:nvPr>
        </p:nvSpPr>
        <p:spPr/>
        <p:txBody>
          <a:bodyPr/>
          <a:lstStyle/>
          <a:p>
            <a:r>
              <a:rPr lang="en-US" dirty="0"/>
              <a:t>Live help:  </a:t>
            </a:r>
          </a:p>
          <a:p>
            <a:pPr lvl="1"/>
            <a:r>
              <a:rPr lang="en-US" dirty="0"/>
              <a:t>833.SCM.PLUS (833.726.7587).</a:t>
            </a:r>
          </a:p>
          <a:p>
            <a:pPr lvl="1"/>
            <a:r>
              <a:rPr lang="en-US" dirty="0"/>
              <a:t>Monday through Friday, 8 a.m.-8 p.m.</a:t>
            </a:r>
          </a:p>
          <a:p>
            <a:pPr lvl="1"/>
            <a:r>
              <a:rPr lang="en-US" dirty="0"/>
              <a:t>Saturday, 10 a.m.-2 p.m.</a:t>
            </a:r>
          </a:p>
          <a:p>
            <a:r>
              <a:rPr lang="en-US" dirty="0"/>
              <a:t>Website:</a:t>
            </a:r>
          </a:p>
          <a:p>
            <a:pPr lvl="1"/>
            <a:r>
              <a:rPr lang="en-US" dirty="0">
                <a:hlinkClick r:id="rId2"/>
              </a:rPr>
              <a:t>www.asiflex.com/SCMoneyPlus</a:t>
            </a:r>
            <a:r>
              <a:rPr lang="en-US" dirty="0"/>
              <a:t>.</a:t>
            </a:r>
          </a:p>
          <a:p>
            <a:r>
              <a:rPr lang="en-US" dirty="0"/>
              <a:t>Email:</a:t>
            </a:r>
          </a:p>
          <a:p>
            <a:pPr lvl="1"/>
            <a:r>
              <a:rPr lang="en-US" dirty="0">
                <a:hlinkClick r:id="rId3"/>
              </a:rPr>
              <a:t>asi@asiflex.com</a:t>
            </a:r>
            <a:r>
              <a:rPr lang="en-US" dirty="0"/>
              <a:t>.</a:t>
            </a:r>
          </a:p>
          <a:p>
            <a:pPr lvl="1"/>
            <a:r>
              <a:rPr lang="en-US" dirty="0"/>
              <a:t>ASIFlex will respond within 24 hours.</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4236785412"/>
      </p:ext>
    </p:extLst>
  </p:cSld>
  <p:clrMapOvr>
    <a:masterClrMapping/>
  </p:clrMapOvr>
  <mc:AlternateContent xmlns:mc="http://schemas.openxmlformats.org/markup-compatibility/2006" xmlns:p14="http://schemas.microsoft.com/office/powerpoint/2010/main">
    <mc:Choice Requires="p14">
      <p:transition spd="slow" p14:dur="2000" advTm="17594"/>
    </mc:Choice>
    <mc:Fallback xmlns="">
      <p:transition spd="slow" advTm="1759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ASIFlex online resources</a:t>
            </a:r>
            <a:endParaRPr lang="en-US" dirty="0"/>
          </a:p>
        </p:txBody>
      </p:sp>
      <p:sp>
        <p:nvSpPr>
          <p:cNvPr id="3" name="Content Placeholder 2"/>
          <p:cNvSpPr>
            <a:spLocks noGrp="1"/>
          </p:cNvSpPr>
          <p:nvPr>
            <p:ph idx="1"/>
          </p:nvPr>
        </p:nvSpPr>
        <p:spPr/>
        <p:txBody>
          <a:bodyPr/>
          <a:lstStyle/>
          <a:p>
            <a:r>
              <a:rPr lang="en-US" dirty="0"/>
              <a:t>Program descriptions.</a:t>
            </a:r>
          </a:p>
          <a:p>
            <a:r>
              <a:rPr lang="en-US" dirty="0" err="1"/>
              <a:t>ASIFlex</a:t>
            </a:r>
            <a:r>
              <a:rPr lang="en-US" dirty="0"/>
              <a:t> Card resources, FAQs and communications.</a:t>
            </a:r>
          </a:p>
          <a:p>
            <a:r>
              <a:rPr lang="en-US" dirty="0"/>
              <a:t>Eligible and ineligible expenses lists.</a:t>
            </a:r>
          </a:p>
          <a:p>
            <a:r>
              <a:rPr lang="en-US" dirty="0"/>
              <a:t>Link to </a:t>
            </a:r>
            <a:r>
              <a:rPr lang="en-US" dirty="0">
                <a:hlinkClick r:id="rId2"/>
              </a:rPr>
              <a:t>FSA Store</a:t>
            </a:r>
            <a:r>
              <a:rPr lang="en-US" dirty="0"/>
              <a:t>.</a:t>
            </a:r>
          </a:p>
          <a:p>
            <a:r>
              <a:rPr lang="en-US" dirty="0"/>
              <a:t>Expense estimator and tax savings calculator.</a:t>
            </a:r>
          </a:p>
          <a:p>
            <a:r>
              <a:rPr lang="en-US" dirty="0"/>
              <a:t>Links to IRS forms and publications.</a:t>
            </a:r>
          </a:p>
          <a:p>
            <a:r>
              <a:rPr lang="en-US" dirty="0"/>
              <a:t>Claim and other forms.</a:t>
            </a:r>
          </a:p>
          <a:p>
            <a:r>
              <a:rPr lang="en-US" dirty="0"/>
              <a:t>Visit </a:t>
            </a:r>
            <a:r>
              <a:rPr lang="en-US" dirty="0">
                <a:hlinkClick r:id="rId3"/>
              </a:rPr>
              <a:t>www.asiflex.com/SCMoneyPlus</a:t>
            </a:r>
            <a:r>
              <a:rPr lang="en-US" dirty="0"/>
              <a:t> to find resources.</a:t>
            </a:r>
          </a:p>
        </p:txBody>
      </p:sp>
      <p:sp>
        <p:nvSpPr>
          <p:cNvPr id="4" name="Slide Number Placeholder 3"/>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752694466"/>
      </p:ext>
    </p:extLst>
  </p:cSld>
  <p:clrMapOvr>
    <a:masterClrMapping/>
  </p:clrMapOvr>
  <mc:AlternateContent xmlns:mc="http://schemas.openxmlformats.org/markup-compatibility/2006" xmlns:p14="http://schemas.microsoft.com/office/powerpoint/2010/main">
    <mc:Choice Requires="p14">
      <p:transition spd="slow" p14:dur="2000" advTm="34939"/>
    </mc:Choice>
    <mc:Fallback xmlns="">
      <p:transition spd="slow" advTm="3493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ASIFlex employer customer service</a:t>
            </a:r>
            <a:endParaRPr lang="en-US"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3588409684"/>
              </p:ext>
            </p:extLst>
          </p:nvPr>
        </p:nvGraphicFramePr>
        <p:xfrm>
          <a:off x="457200" y="1262063"/>
          <a:ext cx="7044246" cy="2895600"/>
        </p:xfrm>
        <a:graphic>
          <a:graphicData uri="http://schemas.openxmlformats.org/drawingml/2006/table">
            <a:tbl>
              <a:tblPr firstRow="1" bandRow="1">
                <a:tableStyleId>{5940675A-B579-460E-94D1-54222C63F5DA}</a:tableStyleId>
              </a:tblPr>
              <a:tblGrid>
                <a:gridCol w="3415792">
                  <a:extLst>
                    <a:ext uri="{9D8B030D-6E8A-4147-A177-3AD203B41FA5}">
                      <a16:colId xmlns:a16="http://schemas.microsoft.com/office/drawing/2014/main" val="20000"/>
                    </a:ext>
                  </a:extLst>
                </a:gridCol>
                <a:gridCol w="3628454">
                  <a:extLst>
                    <a:ext uri="{9D8B030D-6E8A-4147-A177-3AD203B41FA5}">
                      <a16:colId xmlns:a16="http://schemas.microsoft.com/office/drawing/2014/main" val="20001"/>
                    </a:ext>
                  </a:extLst>
                </a:gridCol>
              </a:tblGrid>
              <a:tr h="182880">
                <a:tc>
                  <a:txBody>
                    <a:bodyPr/>
                    <a:lstStyle/>
                    <a:p>
                      <a:r>
                        <a:rPr lang="en-US" sz="1600" b="1" dirty="0">
                          <a:solidFill>
                            <a:schemeClr val="tx2"/>
                          </a:solidFill>
                        </a:rPr>
                        <a:t>Role</a:t>
                      </a:r>
                    </a:p>
                  </a:txBody>
                  <a:tcPr>
                    <a:lnL w="635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tc>
                  <a:txBody>
                    <a:bodyPr/>
                    <a:lstStyle/>
                    <a:p>
                      <a:r>
                        <a:rPr lang="en-US" sz="1600" b="1" dirty="0">
                          <a:solidFill>
                            <a:schemeClr val="tx2"/>
                          </a:solidFill>
                        </a:rPr>
                        <a:t>Contact</a:t>
                      </a:r>
                    </a:p>
                  </a:txBody>
                  <a:tcPr>
                    <a:lnL w="28575" cap="flat" cmpd="sng" algn="ctr">
                      <a:noFill/>
                      <a:prstDash val="solid"/>
                      <a:round/>
                      <a:headEnd type="none" w="med" len="med"/>
                      <a:tailEnd type="none" w="med" len="med"/>
                    </a:lnL>
                    <a:lnR w="635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10000"/>
                  </a:ext>
                </a:extLst>
              </a:tr>
              <a:tr h="182880">
                <a:tc>
                  <a:txBody>
                    <a:bodyPr/>
                    <a:lstStyle/>
                    <a:p>
                      <a:r>
                        <a:rPr lang="en-US" sz="1600" dirty="0">
                          <a:solidFill>
                            <a:schemeClr val="tx2"/>
                          </a:solidFill>
                        </a:rPr>
                        <a:t>Day-to-day Assistant Account Manager</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l"/>
                      <a:r>
                        <a:rPr lang="en-US" sz="1600" dirty="0">
                          <a:solidFill>
                            <a:schemeClr val="tx2"/>
                          </a:solidFill>
                        </a:rPr>
                        <a:t>Sarah Luebrecht</a:t>
                      </a:r>
                    </a:p>
                    <a:p>
                      <a:pPr algn="l"/>
                      <a:r>
                        <a:rPr lang="en-US" sz="1600" dirty="0">
                          <a:solidFill>
                            <a:schemeClr val="tx2"/>
                          </a:solidFill>
                        </a:rPr>
                        <a:t>573.777.5633 or 888.602.4132, ext. 5633</a:t>
                      </a:r>
                    </a:p>
                    <a:p>
                      <a:pPr algn="l"/>
                      <a:r>
                        <a:rPr lang="en-US" sz="1600" dirty="0">
                          <a:solidFill>
                            <a:schemeClr val="tx2"/>
                          </a:solidFill>
                          <a:hlinkClick r:id="rId2"/>
                        </a:rPr>
                        <a:t>SC@asiflex.com</a:t>
                      </a:r>
                      <a:endParaRPr lang="en-US" sz="1600" dirty="0">
                        <a:solidFill>
                          <a:schemeClr val="tx2"/>
                        </a:solidFill>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28575" cap="flat" cmpd="sng" algn="ctr">
                      <a:solidFill>
                        <a:schemeClr val="accent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182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2"/>
                          </a:solidFill>
                        </a:rPr>
                        <a:t>Account Manager</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l"/>
                      <a:r>
                        <a:rPr lang="en-US" sz="1600" dirty="0">
                          <a:solidFill>
                            <a:schemeClr val="tx2"/>
                          </a:solidFill>
                        </a:rPr>
                        <a:t>Gordon Sherard</a:t>
                      </a:r>
                    </a:p>
                    <a:p>
                      <a:pPr algn="l"/>
                      <a:r>
                        <a:rPr lang="en-US" sz="1600" dirty="0">
                          <a:solidFill>
                            <a:schemeClr val="tx2"/>
                          </a:solidFill>
                        </a:rPr>
                        <a:t>573.239.9692</a:t>
                      </a:r>
                    </a:p>
                    <a:p>
                      <a:pPr algn="l"/>
                      <a:r>
                        <a:rPr lang="en-US" sz="1600" dirty="0">
                          <a:solidFill>
                            <a:schemeClr val="tx2"/>
                          </a:solidFill>
                          <a:hlinkClick r:id="rId3"/>
                        </a:rPr>
                        <a:t>gsherard@asiflex.com</a:t>
                      </a:r>
                      <a:r>
                        <a:rPr lang="en-US" sz="1600" dirty="0">
                          <a:solidFill>
                            <a:schemeClr val="tx2"/>
                          </a:solidFill>
                        </a:rPr>
                        <a:t> </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r h="182880">
                <a:tc>
                  <a:txBody>
                    <a:bodyPr/>
                    <a:lstStyle/>
                    <a:p>
                      <a:r>
                        <a:rPr lang="en-US" sz="1600" dirty="0">
                          <a:solidFill>
                            <a:schemeClr val="tx2"/>
                          </a:solidFill>
                        </a:rPr>
                        <a:t>Backup account manager team</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l"/>
                      <a:r>
                        <a:rPr lang="en-US" sz="1600" dirty="0">
                          <a:solidFill>
                            <a:schemeClr val="tx2"/>
                          </a:solidFill>
                        </a:rPr>
                        <a:t>888.602.4132</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3"/>
                  </a:ext>
                </a:extLst>
              </a:tr>
              <a:tr h="182880">
                <a:tc>
                  <a:txBody>
                    <a:bodyPr/>
                    <a:lstStyle/>
                    <a:p>
                      <a:r>
                        <a:rPr lang="en-US" sz="1600" dirty="0">
                          <a:solidFill>
                            <a:schemeClr val="tx2"/>
                          </a:solidFill>
                        </a:rPr>
                        <a:t>Data</a:t>
                      </a:r>
                      <a:r>
                        <a:rPr lang="en-US" sz="1600" baseline="0" dirty="0">
                          <a:solidFill>
                            <a:schemeClr val="tx2"/>
                          </a:solidFill>
                        </a:rPr>
                        <a:t> Team Lead </a:t>
                      </a:r>
                    </a:p>
                    <a:p>
                      <a:r>
                        <a:rPr lang="en-US" sz="1600" baseline="0" dirty="0">
                          <a:solidFill>
                            <a:schemeClr val="tx2"/>
                          </a:solidFill>
                        </a:rPr>
                        <a:t>(p</a:t>
                      </a:r>
                      <a:r>
                        <a:rPr lang="en-US" sz="1600" dirty="0">
                          <a:solidFill>
                            <a:schemeClr val="tx2"/>
                          </a:solidFill>
                        </a:rPr>
                        <a:t>ayroll deduction</a:t>
                      </a:r>
                      <a:r>
                        <a:rPr lang="en-US" sz="1600" baseline="0" dirty="0">
                          <a:solidFill>
                            <a:schemeClr val="tx2"/>
                          </a:solidFill>
                        </a:rPr>
                        <a:t> file processing)</a:t>
                      </a:r>
                      <a:endParaRPr lang="en-US" sz="1600" dirty="0">
                        <a:solidFill>
                          <a:schemeClr val="tx2"/>
                        </a:solidFill>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l"/>
                      <a:r>
                        <a:rPr lang="en-US" sz="1600" dirty="0">
                          <a:solidFill>
                            <a:schemeClr val="tx2"/>
                          </a:solidFill>
                        </a:rPr>
                        <a:t>Jason</a:t>
                      </a:r>
                      <a:r>
                        <a:rPr lang="en-US" sz="1600" baseline="0" dirty="0">
                          <a:solidFill>
                            <a:schemeClr val="tx2"/>
                          </a:solidFill>
                        </a:rPr>
                        <a:t> House</a:t>
                      </a:r>
                    </a:p>
                    <a:p>
                      <a:pPr algn="l"/>
                      <a:r>
                        <a:rPr lang="en-US" sz="1600" baseline="0" dirty="0">
                          <a:solidFill>
                            <a:schemeClr val="tx2"/>
                          </a:solidFill>
                          <a:hlinkClick r:id="rId4"/>
                        </a:rPr>
                        <a:t>SCdata@asiflex.com</a:t>
                      </a:r>
                      <a:endParaRPr lang="en-US" sz="1600" dirty="0">
                        <a:solidFill>
                          <a:schemeClr val="tx2"/>
                        </a:solidFill>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3743395817"/>
      </p:ext>
    </p:extLst>
  </p:cSld>
  <p:clrMapOvr>
    <a:masterClrMapping/>
  </p:clrMapOvr>
  <mc:AlternateContent xmlns:mc="http://schemas.openxmlformats.org/markup-compatibility/2006" xmlns:p14="http://schemas.microsoft.com/office/powerpoint/2010/main">
    <mc:Choice Requires="p14">
      <p:transition spd="slow" p14:dur="2000" advTm="24166"/>
    </mc:Choice>
    <mc:Fallback xmlns="">
      <p:transition spd="slow" advTm="2416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063AAF7-BBB0-485D-ACC4-010632D4BF36}"/>
              </a:ext>
            </a:extLst>
          </p:cNvPr>
          <p:cNvSpPr>
            <a:spLocks noGrp="1"/>
          </p:cNvSpPr>
          <p:nvPr>
            <p:ph type="title"/>
          </p:nvPr>
        </p:nvSpPr>
        <p:spPr/>
        <p:txBody>
          <a:bodyPr/>
          <a:lstStyle/>
          <a:p>
            <a:r>
              <a:rPr lang="en-US"/>
              <a:t>Get in touch with PEBA</a:t>
            </a:r>
            <a:endParaRPr lang="en-US" dirty="0"/>
          </a:p>
        </p:txBody>
      </p:sp>
      <p:sp>
        <p:nvSpPr>
          <p:cNvPr id="6" name="Content Placeholder 5">
            <a:extLst>
              <a:ext uri="{FF2B5EF4-FFF2-40B4-BE49-F238E27FC236}">
                <a16:creationId xmlns:a16="http://schemas.microsoft.com/office/drawing/2014/main" id="{70AAE88F-9102-4E65-BF6E-586479F7CCAF}"/>
              </a:ext>
            </a:extLst>
          </p:cNvPr>
          <p:cNvSpPr>
            <a:spLocks noGrp="1"/>
          </p:cNvSpPr>
          <p:nvPr>
            <p:ph idx="1"/>
          </p:nvPr>
        </p:nvSpPr>
        <p:spPr/>
        <p:txBody>
          <a:bodyPr/>
          <a:lstStyle/>
          <a:p>
            <a:r>
              <a:rPr lang="en-US" dirty="0"/>
              <a:t>Employer Support line through Customer Service.</a:t>
            </a:r>
          </a:p>
          <a:p>
            <a:pPr lvl="1"/>
            <a:r>
              <a:rPr lang="en-US" dirty="0"/>
              <a:t>Select </a:t>
            </a:r>
            <a:r>
              <a:rPr lang="en-US" dirty="0">
                <a:effectLst/>
                <a:ea typeface="Calibri" panose="020F0502020204030204" pitchFamily="34" charset="0"/>
              </a:rPr>
              <a:t>Option 6, then select:</a:t>
            </a:r>
          </a:p>
          <a:p>
            <a:pPr lvl="2"/>
            <a:r>
              <a:rPr lang="en-US" dirty="0">
                <a:ea typeface="Calibri" panose="020F0502020204030204" pitchFamily="34" charset="0"/>
              </a:rPr>
              <a:t>Option 1 for insurance accounting;</a:t>
            </a:r>
          </a:p>
          <a:p>
            <a:pPr lvl="2"/>
            <a:r>
              <a:rPr lang="en-US" dirty="0">
                <a:effectLst/>
                <a:ea typeface="Calibri" panose="020F0502020204030204" pitchFamily="34" charset="0"/>
              </a:rPr>
              <a:t>Option 2 for insurance; or </a:t>
            </a:r>
          </a:p>
          <a:p>
            <a:pPr lvl="2"/>
            <a:r>
              <a:rPr lang="en-US" dirty="0">
                <a:ea typeface="Calibri" panose="020F0502020204030204" pitchFamily="34" charset="0"/>
              </a:rPr>
              <a:t>Option 3 for retirement. </a:t>
            </a:r>
          </a:p>
          <a:p>
            <a:r>
              <a:rPr lang="en-US" i="1" dirty="0">
                <a:hlinkClick r:id="rId2"/>
              </a:rPr>
              <a:t>PEBA Update</a:t>
            </a:r>
            <a:r>
              <a:rPr lang="en-US" dirty="0"/>
              <a:t> (weekly e-newsletter).</a:t>
            </a:r>
          </a:p>
        </p:txBody>
      </p:sp>
      <p:sp>
        <p:nvSpPr>
          <p:cNvPr id="3" name="Slide Number Placeholder 2">
            <a:extLst>
              <a:ext uri="{FF2B5EF4-FFF2-40B4-BE49-F238E27FC236}">
                <a16:creationId xmlns:a16="http://schemas.microsoft.com/office/drawing/2014/main" id="{AC082DA0-8AE1-4166-B009-543588221430}"/>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768977359"/>
      </p:ext>
    </p:extLst>
  </p:cSld>
  <p:clrMapOvr>
    <a:masterClrMapping/>
  </p:clrMapOvr>
  <mc:AlternateContent xmlns:mc="http://schemas.openxmlformats.org/markup-compatibility/2006" xmlns:p14="http://schemas.microsoft.com/office/powerpoint/2010/main">
    <mc:Choice Requires="p14">
      <p:transition spd="slow" p14:dur="2000" advTm="27234"/>
    </mc:Choice>
    <mc:Fallback xmlns="">
      <p:transition spd="slow" advTm="2723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4152807568"/>
      </p:ext>
    </p:extLst>
  </p:cSld>
  <p:clrMapOvr>
    <a:masterClrMapping/>
  </p:clrMapOvr>
  <mc:AlternateContent xmlns:mc="http://schemas.openxmlformats.org/markup-compatibility/2006" xmlns:p14="http://schemas.microsoft.com/office/powerpoint/2010/main">
    <mc:Choice Requires="p14">
      <p:transition spd="slow" p14:dur="2000" advTm="12973"/>
    </mc:Choice>
    <mc:Fallback xmlns="">
      <p:transition spd="slow" advTm="1297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1461337140"/>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11390</TotalTime>
  <Words>350</Words>
  <Application>Microsoft Office PowerPoint</Application>
  <PresentationFormat>On-screen Show (4:3)</PresentationFormat>
  <Paragraphs>67</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Tw Cen MT Condensed</vt:lpstr>
      <vt:lpstr>Office Theme</vt:lpstr>
      <vt:lpstr>Resources</vt:lpstr>
      <vt:lpstr>Important information</vt:lpstr>
      <vt:lpstr>Participant resources</vt:lpstr>
      <vt:lpstr>ASIFlex participant customer service</vt:lpstr>
      <vt:lpstr>ASIFlex online resources</vt:lpstr>
      <vt:lpstr>ASIFlex employer customer service</vt:lpstr>
      <vt:lpstr>Get in touch with PEBA</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97</cp:revision>
  <cp:lastPrinted>2020-09-04T12:49:04Z</cp:lastPrinted>
  <dcterms:created xsi:type="dcterms:W3CDTF">2020-07-07T16:41:29Z</dcterms:created>
  <dcterms:modified xsi:type="dcterms:W3CDTF">2023-12-14T19:45:47Z</dcterms:modified>
</cp:coreProperties>
</file>