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83" r:id="rId2"/>
    <p:sldId id="356" r:id="rId3"/>
    <p:sldId id="357" r:id="rId4"/>
    <p:sldId id="358" r:id="rId5"/>
    <p:sldId id="359" r:id="rId6"/>
    <p:sldId id="361" r:id="rId7"/>
    <p:sldId id="362" r:id="rId8"/>
    <p:sldId id="365" r:id="rId9"/>
    <p:sldId id="367" r:id="rId10"/>
    <p:sldId id="370" r:id="rId11"/>
    <p:sldId id="263" r:id="rId12"/>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moak@yahoo.com" initials="j" lastIdx="1" clrIdx="0"/>
  <p:cmAuthor id="2" name="Heather H. Young" initials="HHY" lastIdx="7" clrIdx="1">
    <p:extLst>
      <p:ext uri="{19B8F6BF-5375-455C-9EA6-DF929625EA0E}">
        <p15:presenceInfo xmlns:p15="http://schemas.microsoft.com/office/powerpoint/2012/main" userId="S::ryounh@peba.sc.gov::9a85b619-8fd1-4dec-b439-2514df7fe89a" providerId="AD"/>
      </p:ext>
    </p:extLst>
  </p:cmAuthor>
  <p:cmAuthor id="3" name="Jennifer S. Dolder" initials="JSD" lastIdx="9" clrIdx="2">
    <p:extLst>
      <p:ext uri="{19B8F6BF-5375-455C-9EA6-DF929625EA0E}">
        <p15:presenceInfo xmlns:p15="http://schemas.microsoft.com/office/powerpoint/2012/main" userId="S::rdoldj@peba.sc.gov::adc8f237-6518-4fda-a594-f6aaccffabfd" providerId="AD"/>
      </p:ext>
    </p:extLst>
  </p:cmAuthor>
  <p:cmAuthor id="4" name="Jessica Moak" initials="JM" lastIdx="14" clrIdx="3">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86" d="100"/>
          <a:sy n="86" d="100"/>
        </p:scale>
        <p:origin x="1339"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22BE4-C92C-4797-A1F3-427AA6916E7C}" type="doc">
      <dgm:prSet loTypeId="urn:microsoft.com/office/officeart/2005/8/layout/StepDownProcess" loCatId="process" qsTypeId="urn:microsoft.com/office/officeart/2005/8/quickstyle/simple1" qsCatId="simple" csTypeId="urn:microsoft.com/office/officeart/2005/8/colors/colorful2" csCatId="colorful" phldr="1"/>
      <dgm:spPr/>
      <dgm:t>
        <a:bodyPr/>
        <a:lstStyle/>
        <a:p>
          <a:endParaRPr lang="en-US"/>
        </a:p>
      </dgm:t>
    </dgm:pt>
    <dgm:pt modelId="{EF6F163D-D2D3-4655-9D78-AE1E448248F2}">
      <dgm:prSet phldrT="[Text]" custT="1"/>
      <dgm:spPr>
        <a:solidFill>
          <a:schemeClr val="accent5"/>
        </a:solidFill>
      </dgm:spPr>
      <dgm:t>
        <a:bodyPr/>
        <a:lstStyle/>
        <a:p>
          <a:r>
            <a:rPr lang="en-US" sz="1600" b="1" dirty="0"/>
            <a:t>If member is married:</a:t>
          </a:r>
          <a:br>
            <a:rPr lang="en-US" sz="1600" b="1" dirty="0"/>
          </a:br>
          <a:r>
            <a:rPr lang="en-US" sz="1600" dirty="0"/>
            <a:t>Spouse receives lifetime monthly benefit.</a:t>
          </a:r>
        </a:p>
      </dgm:t>
    </dgm:pt>
    <dgm:pt modelId="{64E921D4-C920-42BC-B4F1-DD04CF95BCDA}" type="parTrans" cxnId="{5C5A9FF4-00BF-4965-A353-471109A3FF1D}">
      <dgm:prSet/>
      <dgm:spPr/>
      <dgm:t>
        <a:bodyPr/>
        <a:lstStyle/>
        <a:p>
          <a:endParaRPr lang="en-US"/>
        </a:p>
      </dgm:t>
    </dgm:pt>
    <dgm:pt modelId="{593FF2C5-9492-42EA-A01A-A2369BD65DD4}" type="sibTrans" cxnId="{5C5A9FF4-00BF-4965-A353-471109A3FF1D}">
      <dgm:prSet/>
      <dgm:spPr/>
      <dgm:t>
        <a:bodyPr/>
        <a:lstStyle/>
        <a:p>
          <a:endParaRPr lang="en-US"/>
        </a:p>
      </dgm:t>
    </dgm:pt>
    <dgm:pt modelId="{CE32FE00-76C7-4402-B4D8-9A6A4174FE1C}">
      <dgm:prSet phldrT="[Text]" custT="1"/>
      <dgm:spPr>
        <a:solidFill>
          <a:schemeClr val="accent3"/>
        </a:solidFill>
      </dgm:spPr>
      <dgm:t>
        <a:bodyPr/>
        <a:lstStyle/>
        <a:p>
          <a:r>
            <a:rPr lang="en-US" altLang="en-US" sz="1600" b="1" i="0" dirty="0">
              <a:solidFill>
                <a:schemeClr val="bg1"/>
              </a:solidFill>
            </a:rPr>
            <a:t>If member has no spouse, or spouse dies before youngest child turns 18:</a:t>
          </a:r>
          <a:br>
            <a:rPr lang="en-US" altLang="en-US" sz="1600" dirty="0">
              <a:solidFill>
                <a:schemeClr val="bg1"/>
              </a:solidFill>
            </a:rPr>
          </a:br>
          <a:r>
            <a:rPr lang="en-US" altLang="en-US" sz="1600" dirty="0">
              <a:solidFill>
                <a:schemeClr val="bg1"/>
              </a:solidFill>
            </a:rPr>
            <a:t>Monthly benefit is divided equally among surviving children until each child turns 18 or death, whichever occurs first.</a:t>
          </a:r>
          <a:endParaRPr lang="en-US" sz="1600" dirty="0">
            <a:solidFill>
              <a:schemeClr val="bg1"/>
            </a:solidFill>
          </a:endParaRPr>
        </a:p>
      </dgm:t>
    </dgm:pt>
    <dgm:pt modelId="{9A62CA40-B26E-4498-AC90-246C4AF2F7FB}" type="parTrans" cxnId="{6662BBC9-147C-4ADB-B5B1-9B0DC3DB8AAF}">
      <dgm:prSet/>
      <dgm:spPr/>
      <dgm:t>
        <a:bodyPr/>
        <a:lstStyle/>
        <a:p>
          <a:endParaRPr lang="en-US"/>
        </a:p>
      </dgm:t>
    </dgm:pt>
    <dgm:pt modelId="{79A8FF00-01CC-4901-8A7B-B1173DE67523}" type="sibTrans" cxnId="{6662BBC9-147C-4ADB-B5B1-9B0DC3DB8AAF}">
      <dgm:prSet/>
      <dgm:spPr/>
      <dgm:t>
        <a:bodyPr/>
        <a:lstStyle/>
        <a:p>
          <a:endParaRPr lang="en-US"/>
        </a:p>
      </dgm:t>
    </dgm:pt>
    <dgm:pt modelId="{79ADB6E5-1B2E-4A1D-A288-BA3D0A2948A5}">
      <dgm:prSet phldrT="[Text]" custT="1"/>
      <dgm:spPr>
        <a:solidFill>
          <a:schemeClr val="accent4"/>
        </a:solidFill>
      </dgm:spPr>
      <dgm:t>
        <a:bodyPr/>
        <a:lstStyle/>
        <a:p>
          <a:r>
            <a:rPr lang="en-US" altLang="en-US" sz="1600" b="1" dirty="0"/>
            <a:t>If member has no spouse or child under </a:t>
          </a:r>
          <a:r>
            <a:rPr lang="en-US" altLang="en-US" sz="1600" b="1" dirty="0">
              <a:solidFill>
                <a:schemeClr val="bg1"/>
              </a:solidFill>
            </a:rPr>
            <a:t>age 18:</a:t>
          </a:r>
          <a:br>
            <a:rPr lang="en-US" altLang="en-US" sz="1600" dirty="0">
              <a:solidFill>
                <a:schemeClr val="bg1"/>
              </a:solidFill>
            </a:rPr>
          </a:br>
          <a:r>
            <a:rPr lang="en-US" altLang="en-US" sz="1600" dirty="0">
              <a:solidFill>
                <a:schemeClr val="bg1"/>
              </a:solidFill>
            </a:rPr>
            <a:t>Monthly benefit paid to surviving mother and/or father for life.</a:t>
          </a:r>
          <a:endParaRPr lang="en-US" sz="1600" dirty="0">
            <a:solidFill>
              <a:schemeClr val="bg1"/>
            </a:solidFill>
          </a:endParaRPr>
        </a:p>
      </dgm:t>
    </dgm:pt>
    <dgm:pt modelId="{A8716314-CC5A-4BA6-9324-C3C84E7F9DA8}" type="parTrans" cxnId="{862E29C5-747A-4989-9E7F-24EC158D4A8B}">
      <dgm:prSet/>
      <dgm:spPr/>
      <dgm:t>
        <a:bodyPr/>
        <a:lstStyle/>
        <a:p>
          <a:endParaRPr lang="en-US"/>
        </a:p>
      </dgm:t>
    </dgm:pt>
    <dgm:pt modelId="{D72DA43D-3932-4D0D-9B5E-B9A5C20653DD}" type="sibTrans" cxnId="{862E29C5-747A-4989-9E7F-24EC158D4A8B}">
      <dgm:prSet/>
      <dgm:spPr/>
      <dgm:t>
        <a:bodyPr/>
        <a:lstStyle/>
        <a:p>
          <a:endParaRPr lang="en-US"/>
        </a:p>
      </dgm:t>
    </dgm:pt>
    <dgm:pt modelId="{E0B2EEF6-86EC-47B3-8D4B-3E33AB609273}" type="pres">
      <dgm:prSet presAssocID="{B6222BE4-C92C-4797-A1F3-427AA6916E7C}" presName="rootnode" presStyleCnt="0">
        <dgm:presLayoutVars>
          <dgm:chMax/>
          <dgm:chPref/>
          <dgm:dir/>
          <dgm:animLvl val="lvl"/>
        </dgm:presLayoutVars>
      </dgm:prSet>
      <dgm:spPr/>
    </dgm:pt>
    <dgm:pt modelId="{A5DAC5C2-94C7-418D-BEF3-B1F708DDEDF7}" type="pres">
      <dgm:prSet presAssocID="{EF6F163D-D2D3-4655-9D78-AE1E448248F2}" presName="composite" presStyleCnt="0"/>
      <dgm:spPr/>
    </dgm:pt>
    <dgm:pt modelId="{D0FC76F1-2C52-4454-95E4-DF75BE18739F}" type="pres">
      <dgm:prSet presAssocID="{EF6F163D-D2D3-4655-9D78-AE1E448248F2}" presName="bentUpArrow1" presStyleLbl="alignImgPlace1" presStyleIdx="0" presStyleCnt="2" custScaleX="69527"/>
      <dgm:spPr>
        <a:solidFill>
          <a:schemeClr val="bg2">
            <a:lumMod val="40000"/>
            <a:lumOff val="60000"/>
          </a:schemeClr>
        </a:solidFill>
        <a:ln>
          <a:noFill/>
        </a:ln>
      </dgm:spPr>
    </dgm:pt>
    <dgm:pt modelId="{6F170409-3DE7-4D2E-B6C7-50BB2A75F928}" type="pres">
      <dgm:prSet presAssocID="{EF6F163D-D2D3-4655-9D78-AE1E448248F2}" presName="ParentText" presStyleLbl="node1" presStyleIdx="0" presStyleCnt="3" custScaleX="154653">
        <dgm:presLayoutVars>
          <dgm:chMax val="1"/>
          <dgm:chPref val="1"/>
          <dgm:bulletEnabled val="1"/>
        </dgm:presLayoutVars>
      </dgm:prSet>
      <dgm:spPr/>
    </dgm:pt>
    <dgm:pt modelId="{07EECE99-774B-4F87-B250-04CE2BC3AABC}" type="pres">
      <dgm:prSet presAssocID="{EF6F163D-D2D3-4655-9D78-AE1E448248F2}" presName="ChildText" presStyleLbl="revTx" presStyleIdx="0" presStyleCnt="2">
        <dgm:presLayoutVars>
          <dgm:chMax val="0"/>
          <dgm:chPref val="0"/>
          <dgm:bulletEnabled val="1"/>
        </dgm:presLayoutVars>
      </dgm:prSet>
      <dgm:spPr/>
    </dgm:pt>
    <dgm:pt modelId="{ACA99028-3403-4ADC-B785-8170D3662368}" type="pres">
      <dgm:prSet presAssocID="{593FF2C5-9492-42EA-A01A-A2369BD65DD4}" presName="sibTrans" presStyleCnt="0"/>
      <dgm:spPr/>
    </dgm:pt>
    <dgm:pt modelId="{E83F5D7C-9475-4AA5-8245-E7C00466BF6E}" type="pres">
      <dgm:prSet presAssocID="{CE32FE00-76C7-4402-B4D8-9A6A4174FE1C}" presName="composite" presStyleCnt="0"/>
      <dgm:spPr/>
    </dgm:pt>
    <dgm:pt modelId="{75627D72-CAD1-4FD5-854C-FF480E6605E6}" type="pres">
      <dgm:prSet presAssocID="{CE32FE00-76C7-4402-B4D8-9A6A4174FE1C}" presName="bentUpArrow1" presStyleLbl="alignImgPlace1" presStyleIdx="1" presStyleCnt="2" custScaleX="64229"/>
      <dgm:spPr>
        <a:solidFill>
          <a:schemeClr val="bg2">
            <a:lumMod val="40000"/>
            <a:lumOff val="60000"/>
          </a:schemeClr>
        </a:solidFill>
        <a:ln>
          <a:noFill/>
        </a:ln>
      </dgm:spPr>
    </dgm:pt>
    <dgm:pt modelId="{532A63C9-AB04-47ED-A67E-BCE41FBB9BBD}" type="pres">
      <dgm:prSet presAssocID="{CE32FE00-76C7-4402-B4D8-9A6A4174FE1C}" presName="ParentText" presStyleLbl="node1" presStyleIdx="1" presStyleCnt="3" custScaleX="154653">
        <dgm:presLayoutVars>
          <dgm:chMax val="1"/>
          <dgm:chPref val="1"/>
          <dgm:bulletEnabled val="1"/>
        </dgm:presLayoutVars>
      </dgm:prSet>
      <dgm:spPr/>
    </dgm:pt>
    <dgm:pt modelId="{9ED3E36B-F02B-4F8B-A1C8-55A4C06F2C93}" type="pres">
      <dgm:prSet presAssocID="{CE32FE00-76C7-4402-B4D8-9A6A4174FE1C}" presName="ChildText" presStyleLbl="revTx" presStyleIdx="1" presStyleCnt="2">
        <dgm:presLayoutVars>
          <dgm:chMax val="0"/>
          <dgm:chPref val="0"/>
          <dgm:bulletEnabled val="1"/>
        </dgm:presLayoutVars>
      </dgm:prSet>
      <dgm:spPr/>
    </dgm:pt>
    <dgm:pt modelId="{FE0CE40F-1BF9-4E14-AE14-DC397BCA5B7E}" type="pres">
      <dgm:prSet presAssocID="{79A8FF00-01CC-4901-8A7B-B1173DE67523}" presName="sibTrans" presStyleCnt="0"/>
      <dgm:spPr/>
    </dgm:pt>
    <dgm:pt modelId="{F55C629F-3F1E-458C-84E5-31860D16648D}" type="pres">
      <dgm:prSet presAssocID="{79ADB6E5-1B2E-4A1D-A288-BA3D0A2948A5}" presName="composite" presStyleCnt="0"/>
      <dgm:spPr/>
    </dgm:pt>
    <dgm:pt modelId="{FA47B767-EA68-45E4-9560-272EF506F84F}" type="pres">
      <dgm:prSet presAssocID="{79ADB6E5-1B2E-4A1D-A288-BA3D0A2948A5}" presName="ParentText" presStyleLbl="node1" presStyleIdx="2" presStyleCnt="3" custScaleX="154653">
        <dgm:presLayoutVars>
          <dgm:chMax val="1"/>
          <dgm:chPref val="1"/>
          <dgm:bulletEnabled val="1"/>
        </dgm:presLayoutVars>
      </dgm:prSet>
      <dgm:spPr/>
    </dgm:pt>
  </dgm:ptLst>
  <dgm:cxnLst>
    <dgm:cxn modelId="{2BC9F610-C14C-4B52-8996-8C8980411D01}" type="presOf" srcId="{EF6F163D-D2D3-4655-9D78-AE1E448248F2}" destId="{6F170409-3DE7-4D2E-B6C7-50BB2A75F928}" srcOrd="0" destOrd="0" presId="urn:microsoft.com/office/officeart/2005/8/layout/StepDownProcess"/>
    <dgm:cxn modelId="{862E29C5-747A-4989-9E7F-24EC158D4A8B}" srcId="{B6222BE4-C92C-4797-A1F3-427AA6916E7C}" destId="{79ADB6E5-1B2E-4A1D-A288-BA3D0A2948A5}" srcOrd="2" destOrd="0" parTransId="{A8716314-CC5A-4BA6-9324-C3C84E7F9DA8}" sibTransId="{D72DA43D-3932-4D0D-9B5E-B9A5C20653DD}"/>
    <dgm:cxn modelId="{6662BBC9-147C-4ADB-B5B1-9B0DC3DB8AAF}" srcId="{B6222BE4-C92C-4797-A1F3-427AA6916E7C}" destId="{CE32FE00-76C7-4402-B4D8-9A6A4174FE1C}" srcOrd="1" destOrd="0" parTransId="{9A62CA40-B26E-4498-AC90-246C4AF2F7FB}" sibTransId="{79A8FF00-01CC-4901-8A7B-B1173DE67523}"/>
    <dgm:cxn modelId="{AE8926CB-58B3-49D3-A90A-7F2C18A6CAD9}" type="presOf" srcId="{79ADB6E5-1B2E-4A1D-A288-BA3D0A2948A5}" destId="{FA47B767-EA68-45E4-9560-272EF506F84F}" srcOrd="0" destOrd="0" presId="urn:microsoft.com/office/officeart/2005/8/layout/StepDownProcess"/>
    <dgm:cxn modelId="{D87FD2E1-18AE-4FC4-A35F-F27EDB3E0DB0}" type="presOf" srcId="{B6222BE4-C92C-4797-A1F3-427AA6916E7C}" destId="{E0B2EEF6-86EC-47B3-8D4B-3E33AB609273}" srcOrd="0" destOrd="0" presId="urn:microsoft.com/office/officeart/2005/8/layout/StepDownProcess"/>
    <dgm:cxn modelId="{17C4EFF3-98B0-479E-BDD9-6128D30B527E}" type="presOf" srcId="{CE32FE00-76C7-4402-B4D8-9A6A4174FE1C}" destId="{532A63C9-AB04-47ED-A67E-BCE41FBB9BBD}" srcOrd="0" destOrd="0" presId="urn:microsoft.com/office/officeart/2005/8/layout/StepDownProcess"/>
    <dgm:cxn modelId="{5C5A9FF4-00BF-4965-A353-471109A3FF1D}" srcId="{B6222BE4-C92C-4797-A1F3-427AA6916E7C}" destId="{EF6F163D-D2D3-4655-9D78-AE1E448248F2}" srcOrd="0" destOrd="0" parTransId="{64E921D4-C920-42BC-B4F1-DD04CF95BCDA}" sibTransId="{593FF2C5-9492-42EA-A01A-A2369BD65DD4}"/>
    <dgm:cxn modelId="{4C6B8F82-9E8A-47FA-B60B-C84548DE2270}" type="presParOf" srcId="{E0B2EEF6-86EC-47B3-8D4B-3E33AB609273}" destId="{A5DAC5C2-94C7-418D-BEF3-B1F708DDEDF7}" srcOrd="0" destOrd="0" presId="urn:microsoft.com/office/officeart/2005/8/layout/StepDownProcess"/>
    <dgm:cxn modelId="{A18450AB-486A-4A2D-B740-5E5FE898CDFD}" type="presParOf" srcId="{A5DAC5C2-94C7-418D-BEF3-B1F708DDEDF7}" destId="{D0FC76F1-2C52-4454-95E4-DF75BE18739F}" srcOrd="0" destOrd="0" presId="urn:microsoft.com/office/officeart/2005/8/layout/StepDownProcess"/>
    <dgm:cxn modelId="{04199351-5FB1-4857-A366-BCF1D27400F0}" type="presParOf" srcId="{A5DAC5C2-94C7-418D-BEF3-B1F708DDEDF7}" destId="{6F170409-3DE7-4D2E-B6C7-50BB2A75F928}" srcOrd="1" destOrd="0" presId="urn:microsoft.com/office/officeart/2005/8/layout/StepDownProcess"/>
    <dgm:cxn modelId="{65519247-3448-483B-B3BE-6E9C9673285B}" type="presParOf" srcId="{A5DAC5C2-94C7-418D-BEF3-B1F708DDEDF7}" destId="{07EECE99-774B-4F87-B250-04CE2BC3AABC}" srcOrd="2" destOrd="0" presId="urn:microsoft.com/office/officeart/2005/8/layout/StepDownProcess"/>
    <dgm:cxn modelId="{5AF4FBCD-EC9F-4915-9934-4AAB4C017E1B}" type="presParOf" srcId="{E0B2EEF6-86EC-47B3-8D4B-3E33AB609273}" destId="{ACA99028-3403-4ADC-B785-8170D3662368}" srcOrd="1" destOrd="0" presId="urn:microsoft.com/office/officeart/2005/8/layout/StepDownProcess"/>
    <dgm:cxn modelId="{4CB3FE03-EE5C-47DC-8EA0-41663277A94D}" type="presParOf" srcId="{E0B2EEF6-86EC-47B3-8D4B-3E33AB609273}" destId="{E83F5D7C-9475-4AA5-8245-E7C00466BF6E}" srcOrd="2" destOrd="0" presId="urn:microsoft.com/office/officeart/2005/8/layout/StepDownProcess"/>
    <dgm:cxn modelId="{8F1882FF-308C-4668-B6E9-168D88C84B08}" type="presParOf" srcId="{E83F5D7C-9475-4AA5-8245-E7C00466BF6E}" destId="{75627D72-CAD1-4FD5-854C-FF480E6605E6}" srcOrd="0" destOrd="0" presId="urn:microsoft.com/office/officeart/2005/8/layout/StepDownProcess"/>
    <dgm:cxn modelId="{D7A5719B-7235-42D1-8976-544682495ED1}" type="presParOf" srcId="{E83F5D7C-9475-4AA5-8245-E7C00466BF6E}" destId="{532A63C9-AB04-47ED-A67E-BCE41FBB9BBD}" srcOrd="1" destOrd="0" presId="urn:microsoft.com/office/officeart/2005/8/layout/StepDownProcess"/>
    <dgm:cxn modelId="{0E0FBE83-FB87-4706-8398-9A2E8541DF97}" type="presParOf" srcId="{E83F5D7C-9475-4AA5-8245-E7C00466BF6E}" destId="{9ED3E36B-F02B-4F8B-A1C8-55A4C06F2C93}" srcOrd="2" destOrd="0" presId="urn:microsoft.com/office/officeart/2005/8/layout/StepDownProcess"/>
    <dgm:cxn modelId="{B64ED56B-9591-4287-AD9B-BAE17DB38B84}" type="presParOf" srcId="{E0B2EEF6-86EC-47B3-8D4B-3E33AB609273}" destId="{FE0CE40F-1BF9-4E14-AE14-DC397BCA5B7E}" srcOrd="3" destOrd="0" presId="urn:microsoft.com/office/officeart/2005/8/layout/StepDownProcess"/>
    <dgm:cxn modelId="{177591B3-F6FB-4F4D-A2F1-E4AEC02227CC}" type="presParOf" srcId="{E0B2EEF6-86EC-47B3-8D4B-3E33AB609273}" destId="{F55C629F-3F1E-458C-84E5-31860D16648D}" srcOrd="4" destOrd="0" presId="urn:microsoft.com/office/officeart/2005/8/layout/StepDownProcess"/>
    <dgm:cxn modelId="{F2FC699A-EC73-4C79-B72F-D70372BBF2B7}" type="presParOf" srcId="{F55C629F-3F1E-458C-84E5-31860D16648D}" destId="{FA47B767-EA68-45E4-9560-272EF506F84F}" srcOrd="0" destOrd="0" presId="urn:microsoft.com/office/officeart/2005/8/layout/StepDownProces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C76F1-2C52-4454-95E4-DF75BE18739F}">
      <dsp:nvSpPr>
        <dsp:cNvPr id="0" name=""/>
        <dsp:cNvSpPr/>
      </dsp:nvSpPr>
      <dsp:spPr>
        <a:xfrm rot="5400000">
          <a:off x="1264522" y="1694797"/>
          <a:ext cx="1299537" cy="1028636"/>
        </a:xfrm>
        <a:prstGeom prst="bentUpArrow">
          <a:avLst>
            <a:gd name="adj1" fmla="val 32840"/>
            <a:gd name="adj2" fmla="val 25000"/>
            <a:gd name="adj3" fmla="val 35780"/>
          </a:avLst>
        </a:prstGeom>
        <a:solidFill>
          <a:schemeClr val="bg2">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F170409-3DE7-4D2E-B6C7-50BB2A75F928}">
      <dsp:nvSpPr>
        <dsp:cNvPr id="0" name=""/>
        <dsp:cNvSpPr/>
      </dsp:nvSpPr>
      <dsp:spPr>
        <a:xfrm>
          <a:off x="322414" y="28813"/>
          <a:ext cx="3383275" cy="1531288"/>
        </a:xfrm>
        <a:prstGeom prst="roundRect">
          <a:avLst>
            <a:gd name="adj" fmla="val 1667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If member is married:</a:t>
          </a:r>
          <a:br>
            <a:rPr lang="en-US" sz="1600" b="1" kern="1200" dirty="0"/>
          </a:br>
          <a:r>
            <a:rPr lang="en-US" sz="1600" kern="1200" dirty="0"/>
            <a:t>Spouse receives lifetime monthly benefit.</a:t>
          </a:r>
        </a:p>
      </dsp:txBody>
      <dsp:txXfrm>
        <a:off x="397179" y="103578"/>
        <a:ext cx="3233745" cy="1381758"/>
      </dsp:txXfrm>
    </dsp:sp>
    <dsp:sp modelId="{07EECE99-774B-4F87-B250-04CE2BC3AABC}">
      <dsp:nvSpPr>
        <dsp:cNvPr id="0" name=""/>
        <dsp:cNvSpPr/>
      </dsp:nvSpPr>
      <dsp:spPr>
        <a:xfrm>
          <a:off x="3107879" y="174857"/>
          <a:ext cx="1591092" cy="1237654"/>
        </a:xfrm>
        <a:prstGeom prst="rect">
          <a:avLst/>
        </a:prstGeom>
        <a:noFill/>
        <a:ln>
          <a:noFill/>
        </a:ln>
        <a:effectLst/>
      </dsp:spPr>
      <dsp:style>
        <a:lnRef idx="0">
          <a:scrgbClr r="0" g="0" b="0"/>
        </a:lnRef>
        <a:fillRef idx="0">
          <a:scrgbClr r="0" g="0" b="0"/>
        </a:fillRef>
        <a:effectRef idx="0">
          <a:scrgbClr r="0" g="0" b="0"/>
        </a:effectRef>
        <a:fontRef idx="minor"/>
      </dsp:style>
    </dsp:sp>
    <dsp:sp modelId="{75627D72-CAD1-4FD5-854C-FF480E6605E6}">
      <dsp:nvSpPr>
        <dsp:cNvPr id="0" name=""/>
        <dsp:cNvSpPr/>
      </dsp:nvSpPr>
      <dsp:spPr>
        <a:xfrm rot="5400000">
          <a:off x="3365270" y="3454131"/>
          <a:ext cx="1299537" cy="950253"/>
        </a:xfrm>
        <a:prstGeom prst="bentUpArrow">
          <a:avLst>
            <a:gd name="adj1" fmla="val 32840"/>
            <a:gd name="adj2" fmla="val 25000"/>
            <a:gd name="adj3" fmla="val 35780"/>
          </a:avLst>
        </a:prstGeom>
        <a:solidFill>
          <a:schemeClr val="bg2">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32A63C9-AB04-47ED-A67E-BCE41FBB9BBD}">
      <dsp:nvSpPr>
        <dsp:cNvPr id="0" name=""/>
        <dsp:cNvSpPr/>
      </dsp:nvSpPr>
      <dsp:spPr>
        <a:xfrm>
          <a:off x="2423162" y="1748955"/>
          <a:ext cx="3383275" cy="1531288"/>
        </a:xfrm>
        <a:prstGeom prst="roundRect">
          <a:avLst>
            <a:gd name="adj" fmla="val 1667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b="1" i="0" kern="1200" dirty="0">
              <a:solidFill>
                <a:schemeClr val="bg1"/>
              </a:solidFill>
            </a:rPr>
            <a:t>If member has no spouse, or spouse dies before youngest child turns 18:</a:t>
          </a:r>
          <a:br>
            <a:rPr lang="en-US" altLang="en-US" sz="1600" kern="1200" dirty="0">
              <a:solidFill>
                <a:schemeClr val="bg1"/>
              </a:solidFill>
            </a:rPr>
          </a:br>
          <a:r>
            <a:rPr lang="en-US" altLang="en-US" sz="1600" kern="1200" dirty="0">
              <a:solidFill>
                <a:schemeClr val="bg1"/>
              </a:solidFill>
            </a:rPr>
            <a:t>Monthly benefit is divided equally among surviving children until each child turns 18 or death, whichever occurs first.</a:t>
          </a:r>
          <a:endParaRPr lang="en-US" sz="1600" kern="1200" dirty="0">
            <a:solidFill>
              <a:schemeClr val="bg1"/>
            </a:solidFill>
          </a:endParaRPr>
        </a:p>
      </dsp:txBody>
      <dsp:txXfrm>
        <a:off x="2497927" y="1823720"/>
        <a:ext cx="3233745" cy="1381758"/>
      </dsp:txXfrm>
    </dsp:sp>
    <dsp:sp modelId="{9ED3E36B-F02B-4F8B-A1C8-55A4C06F2C93}">
      <dsp:nvSpPr>
        <dsp:cNvPr id="0" name=""/>
        <dsp:cNvSpPr/>
      </dsp:nvSpPr>
      <dsp:spPr>
        <a:xfrm>
          <a:off x="5208628" y="1894999"/>
          <a:ext cx="1591092" cy="1237654"/>
        </a:xfrm>
        <a:prstGeom prst="rect">
          <a:avLst/>
        </a:prstGeom>
        <a:noFill/>
        <a:ln>
          <a:noFill/>
        </a:ln>
        <a:effectLst/>
      </dsp:spPr>
      <dsp:style>
        <a:lnRef idx="0">
          <a:scrgbClr r="0" g="0" b="0"/>
        </a:lnRef>
        <a:fillRef idx="0">
          <a:scrgbClr r="0" g="0" b="0"/>
        </a:fillRef>
        <a:effectRef idx="0">
          <a:scrgbClr r="0" g="0" b="0"/>
        </a:effectRef>
        <a:fontRef idx="minor"/>
      </dsp:style>
    </dsp:sp>
    <dsp:sp modelId="{FA47B767-EA68-45E4-9560-272EF506F84F}">
      <dsp:nvSpPr>
        <dsp:cNvPr id="0" name=""/>
        <dsp:cNvSpPr/>
      </dsp:nvSpPr>
      <dsp:spPr>
        <a:xfrm>
          <a:off x="4523910" y="3469097"/>
          <a:ext cx="3383275" cy="1531288"/>
        </a:xfrm>
        <a:prstGeom prst="roundRect">
          <a:avLst>
            <a:gd name="adj" fmla="val 1667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t>If member has no spouse or child under </a:t>
          </a:r>
          <a:r>
            <a:rPr lang="en-US" altLang="en-US" sz="1600" b="1" kern="1200" dirty="0">
              <a:solidFill>
                <a:schemeClr val="bg1"/>
              </a:solidFill>
            </a:rPr>
            <a:t>age 18:</a:t>
          </a:r>
          <a:br>
            <a:rPr lang="en-US" altLang="en-US" sz="1600" kern="1200" dirty="0">
              <a:solidFill>
                <a:schemeClr val="bg1"/>
              </a:solidFill>
            </a:rPr>
          </a:br>
          <a:r>
            <a:rPr lang="en-US" altLang="en-US" sz="1600" kern="1200" dirty="0">
              <a:solidFill>
                <a:schemeClr val="bg1"/>
              </a:solidFill>
            </a:rPr>
            <a:t>Monthly benefit paid to surviving mother and/or father for life.</a:t>
          </a:r>
          <a:endParaRPr lang="en-US" sz="1600" kern="1200" dirty="0">
            <a:solidFill>
              <a:schemeClr val="bg1"/>
            </a:solidFill>
          </a:endParaRPr>
        </a:p>
      </dsp:txBody>
      <dsp:txXfrm>
        <a:off x="4598675" y="3543862"/>
        <a:ext cx="3233745" cy="138175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E67928-29C0-4CF9-B9CE-18F6BDFF499C}"/>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1B8585E-D948-4D71-B4AE-1EF01B6B734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2AE7F89-D72A-4C82-BDAA-5D19966D498B}"/>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759B5C75-2EEA-4C48-B4A6-EBC0E999D642}"/>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DEA48827-1B5B-40F6-8900-C3D169E5F0D5}"/>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85B0DCF3-BF82-4302-9EA3-64490A1CA6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B2B7BFF-B17D-40BA-8AAF-D470AF48C0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7716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2866064-68E4-4555-B949-19D8CC9D04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452DBE92-E5BE-4677-BBD3-5AF0AA665DC2}"/>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1788390-766B-49EA-BE0D-8DC1544B9D8D}" type="slidenum">
              <a:rPr lang="en-US"/>
              <a:pPr>
                <a:defRPr/>
              </a:pPr>
              <a:t>‹#›</a:t>
            </a:fld>
            <a:endParaRPr lang="en-US" dirty="0"/>
          </a:p>
        </p:txBody>
      </p:sp>
    </p:spTree>
    <p:extLst>
      <p:ext uri="{BB962C8B-B14F-4D97-AF65-F5344CB8AC3E}">
        <p14:creationId xmlns:p14="http://schemas.microsoft.com/office/powerpoint/2010/main" val="115669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4725159-0B07-45B8-8CBB-9A98DDA6B3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73A012F0-71AB-4FAB-A349-18B6EB8C653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0067EA34-4197-4D97-8BEA-7676C8E6F32C}" type="slidenum">
              <a:rPr lang="en-US"/>
              <a:pPr>
                <a:defRPr/>
              </a:pPr>
              <a:t>‹#›</a:t>
            </a:fld>
            <a:endParaRPr lang="en-US" dirty="0"/>
          </a:p>
        </p:txBody>
      </p:sp>
    </p:spTree>
    <p:extLst>
      <p:ext uri="{BB962C8B-B14F-4D97-AF65-F5344CB8AC3E}">
        <p14:creationId xmlns:p14="http://schemas.microsoft.com/office/powerpoint/2010/main" val="133387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D80105B-404F-4BD1-8848-B491C13209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2242D18C-E683-4B86-AE7B-A2B40575ECD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C6432211-4279-4C9F-903C-2C963DA71F4A}" type="slidenum">
              <a:rPr lang="en-US"/>
              <a:pPr>
                <a:defRPr/>
              </a:pPr>
              <a:t>‹#›</a:t>
            </a:fld>
            <a:endParaRPr lang="en-US" dirty="0"/>
          </a:p>
        </p:txBody>
      </p:sp>
    </p:spTree>
    <p:extLst>
      <p:ext uri="{BB962C8B-B14F-4D97-AF65-F5344CB8AC3E}">
        <p14:creationId xmlns:p14="http://schemas.microsoft.com/office/powerpoint/2010/main" val="161195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9FA2BC4-03B2-494D-BCCE-6027F5FFE9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781C242F-2A3B-4E0C-911D-37604D325492}"/>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A82A4086-8EEF-48B6-81B3-4C82F78AB2B2}" type="slidenum">
              <a:rPr lang="en-US"/>
              <a:pPr>
                <a:defRPr/>
              </a:pPr>
              <a:t>‹#›</a:t>
            </a:fld>
            <a:endParaRPr lang="en-US" dirty="0"/>
          </a:p>
        </p:txBody>
      </p:sp>
    </p:spTree>
    <p:extLst>
      <p:ext uri="{BB962C8B-B14F-4D97-AF65-F5344CB8AC3E}">
        <p14:creationId xmlns:p14="http://schemas.microsoft.com/office/powerpoint/2010/main" val="426483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F50F68E-0F27-43C6-84DE-37CADBA594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85170A3E-293F-4F04-84C3-164BFB0B8C9D}"/>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60759461-4C8C-48AB-9BA4-7FBA1D584394}" type="slidenum">
              <a:rPr lang="en-US"/>
              <a:pPr>
                <a:defRPr/>
              </a:pPr>
              <a:t>‹#›</a:t>
            </a:fld>
            <a:endParaRPr lang="en-US" dirty="0"/>
          </a:p>
        </p:txBody>
      </p:sp>
    </p:spTree>
    <p:extLst>
      <p:ext uri="{BB962C8B-B14F-4D97-AF65-F5344CB8AC3E}">
        <p14:creationId xmlns:p14="http://schemas.microsoft.com/office/powerpoint/2010/main" val="261930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2F52B44-00E1-48F5-A61B-8B917BD685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C2946D7-3229-4625-9047-EA09C7F90F32}"/>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24791854-A4B6-4A13-A4A6-DF916048BB24}"/>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2E75E4D0-1594-4A46-94BD-FD70C31AF4C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84A609F8-4386-45C0-A11C-0192906AED08}" type="slidenum">
              <a:rPr lang="en-US"/>
              <a:pPr>
                <a:defRPr/>
              </a:pPr>
              <a:t>‹#›</a:t>
            </a:fld>
            <a:endParaRPr lang="en-US" dirty="0"/>
          </a:p>
        </p:txBody>
      </p:sp>
    </p:spTree>
    <p:extLst>
      <p:ext uri="{BB962C8B-B14F-4D97-AF65-F5344CB8AC3E}">
        <p14:creationId xmlns:p14="http://schemas.microsoft.com/office/powerpoint/2010/main" val="287875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B3A6D10-4414-4973-9990-8E4EE086C4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0720EDDB-9160-4527-A318-C707352471A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6BE855B0-EEA2-4DD6-8D74-C27A301422A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A8608035-CA62-4C4C-B2A3-6CE656B395C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0CBF147E-084D-4E5E-8B71-34F95C9765A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0C8884A9-755E-4B8C-86FE-FDC05E37465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5F08A85B-3E9D-4C2F-A5C5-C1445A77EDE6}"/>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843880BA-CC9E-422F-9A46-1E586D6C7300}"/>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2C4EEFA0-71AF-4A7F-85B1-06ECB2D91215}"/>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258DF27C-84BA-4510-996B-9DA0D7F3155F}"/>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78560A2E-1D35-4A74-8F5C-4871AFEEB6B5}"/>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65E1C0F0-8D94-4C08-88FF-133615169463}"/>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3116A6B6-6178-4E76-BC0A-D8F586A22A00}"/>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7583691F-5CE5-4877-92BF-0CF7E105E51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C5A1E91-A065-49D1-AD22-BADE6399DDA9}" type="slidenum">
              <a:rPr lang="en-US"/>
              <a:pPr>
                <a:defRPr/>
              </a:pPr>
              <a:t>‹#›</a:t>
            </a:fld>
            <a:endParaRPr lang="en-US" dirty="0"/>
          </a:p>
        </p:txBody>
      </p:sp>
    </p:spTree>
    <p:extLst>
      <p:ext uri="{BB962C8B-B14F-4D97-AF65-F5344CB8AC3E}">
        <p14:creationId xmlns:p14="http://schemas.microsoft.com/office/powerpoint/2010/main" val="3562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CE6E862-059E-4CCA-9972-476FE16A17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C48969D-3434-42B9-BED0-EABF4F497D6D}"/>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4EC37809-7A37-4B7D-94B8-04D9CA1C578E}"/>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BC0A07F9-968A-4585-9A5C-66A4E0DC2889}"/>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2743477-E4B0-4212-8435-86F3BCA3ED78}" type="slidenum">
              <a:rPr lang="en-US"/>
              <a:pPr>
                <a:defRPr/>
              </a:pPr>
              <a:t>‹#›</a:t>
            </a:fld>
            <a:endParaRPr lang="en-US" dirty="0"/>
          </a:p>
        </p:txBody>
      </p:sp>
    </p:spTree>
    <p:extLst>
      <p:ext uri="{BB962C8B-B14F-4D97-AF65-F5344CB8AC3E}">
        <p14:creationId xmlns:p14="http://schemas.microsoft.com/office/powerpoint/2010/main" val="38366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B85C124-E57D-4258-A1C5-5B4D468F0767}"/>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50DA44B-0211-47AA-856F-43A2FC573456}"/>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CCE674-B813-41BA-A29A-EE672F5F594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4142837A-DA8C-4001-BF48-1A5FA37AB55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6EF807A-3B1A-441B-9D8F-34AD869205D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9212B4A2-CD8A-45D1-A598-64AD777BA1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3.xml"/><Relationship Id="rId7" Type="http://schemas.openxmlformats.org/officeDocument/2006/relationships/diagramColors" Target="../diagrams/colors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487E974-8F2B-4973-BC92-087B2B394276}"/>
              </a:ext>
            </a:extLst>
          </p:cNvPr>
          <p:cNvSpPr>
            <a:spLocks noGrp="1" noChangeArrowheads="1"/>
          </p:cNvSpPr>
          <p:nvPr>
            <p:ph type="ctrTitle"/>
          </p:nvPr>
        </p:nvSpPr>
        <p:spPr/>
        <p:txBody>
          <a:bodyPr/>
          <a:lstStyle/>
          <a:p>
            <a:r>
              <a:rPr lang="en-US" altLang="en-US" dirty="0"/>
              <a:t>Death claims: types of death claim payments</a:t>
            </a:r>
          </a:p>
        </p:txBody>
      </p:sp>
      <p:sp>
        <p:nvSpPr>
          <p:cNvPr id="3" name="Subtitle 2">
            <a:extLst>
              <a:ext uri="{FF2B5EF4-FFF2-40B4-BE49-F238E27FC236}">
                <a16:creationId xmlns:a16="http://schemas.microsoft.com/office/drawing/2014/main" id="{8AF2003D-FF58-4E5A-A74F-887139F823CF}"/>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5" name="Audio 4">
            <a:hlinkClick r:id="" action="ppaction://media"/>
            <a:extLst>
              <a:ext uri="{FF2B5EF4-FFF2-40B4-BE49-F238E27FC236}">
                <a16:creationId xmlns:a16="http://schemas.microsoft.com/office/drawing/2014/main" id="{10B4F8C0-9423-CE96-1DA6-0E6FF224502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490"/>
    </mc:Choice>
    <mc:Fallback>
      <p:transition spd="slow" advTm="134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A6D596C-3FBF-4742-A7B0-37230326907D}"/>
              </a:ext>
            </a:extLst>
          </p:cNvPr>
          <p:cNvSpPr>
            <a:spLocks noGrp="1" noChangeArrowheads="1"/>
          </p:cNvSpPr>
          <p:nvPr>
            <p:ph type="title"/>
          </p:nvPr>
        </p:nvSpPr>
        <p:spPr>
          <a:xfrm>
            <a:off x="457200" y="228600"/>
            <a:ext cx="8229600" cy="804863"/>
          </a:xfrm>
        </p:spPr>
        <p:txBody>
          <a:bodyPr/>
          <a:lstStyle/>
          <a:p>
            <a:pPr eaLnBrk="1" hangingPunct="1"/>
            <a:r>
              <a:rPr lang="en-US" altLang="en-US" dirty="0"/>
              <a:t>Retired member payment options</a:t>
            </a:r>
          </a:p>
        </p:txBody>
      </p:sp>
      <p:sp>
        <p:nvSpPr>
          <p:cNvPr id="35844" name="Slide Number Placeholder 3">
            <a:extLst>
              <a:ext uri="{FF2B5EF4-FFF2-40B4-BE49-F238E27FC236}">
                <a16:creationId xmlns:a16="http://schemas.microsoft.com/office/drawing/2014/main" id="{FC7BA627-EBF2-4FCF-86F8-96381BD6207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EB03F2D7-B785-4A92-939E-A97FE54E43C2}"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Google Shape;595;p25">
            <a:extLst>
              <a:ext uri="{FF2B5EF4-FFF2-40B4-BE49-F238E27FC236}">
                <a16:creationId xmlns:a16="http://schemas.microsoft.com/office/drawing/2014/main" id="{14FAF771-E776-211C-9DAC-0A65EE176F28}"/>
              </a:ext>
            </a:extLst>
          </p:cNvPr>
          <p:cNvSpPr/>
          <p:nvPr/>
        </p:nvSpPr>
        <p:spPr>
          <a:xfrm rot="2700000">
            <a:off x="4102481" y="1717661"/>
            <a:ext cx="922955" cy="922955"/>
          </a:xfrm>
          <a:prstGeom prst="rect">
            <a:avLst/>
          </a:prstGeom>
          <a:solidFill>
            <a:schemeClr val="accent3"/>
          </a:solidFill>
          <a:ln>
            <a:noFill/>
          </a:ln>
        </p:spPr>
        <p:txBody>
          <a:bodyPr spcFirstLastPara="1" wrap="square" lIns="91425" tIns="91425" rIns="91425"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l" rtl="0">
              <a:spcBef>
                <a:spcPts val="0"/>
              </a:spcBef>
              <a:spcAft>
                <a:spcPts val="0"/>
              </a:spcAft>
              <a:buNone/>
            </a:pPr>
            <a:endParaRPr/>
          </a:p>
        </p:txBody>
      </p:sp>
      <p:sp>
        <p:nvSpPr>
          <p:cNvPr id="6" name="Google Shape;596;p25">
            <a:extLst>
              <a:ext uri="{FF2B5EF4-FFF2-40B4-BE49-F238E27FC236}">
                <a16:creationId xmlns:a16="http://schemas.microsoft.com/office/drawing/2014/main" id="{D3F657F1-FBAF-3F71-0530-859167ECECA0}"/>
              </a:ext>
            </a:extLst>
          </p:cNvPr>
          <p:cNvSpPr/>
          <p:nvPr/>
        </p:nvSpPr>
        <p:spPr>
          <a:xfrm rot="2700000">
            <a:off x="5541334" y="1717661"/>
            <a:ext cx="922955" cy="922955"/>
          </a:xfrm>
          <a:prstGeom prst="rect">
            <a:avLst/>
          </a:prstGeom>
          <a:solidFill>
            <a:schemeClr val="accent4"/>
          </a:solidFill>
          <a:ln>
            <a:noFill/>
          </a:ln>
        </p:spPr>
        <p:txBody>
          <a:bodyPr spcFirstLastPara="1" wrap="square" lIns="91425" tIns="91425" rIns="91425"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l" rtl="0">
              <a:spcBef>
                <a:spcPts val="0"/>
              </a:spcBef>
              <a:spcAft>
                <a:spcPts val="0"/>
              </a:spcAft>
              <a:buNone/>
            </a:pPr>
            <a:endParaRPr/>
          </a:p>
        </p:txBody>
      </p:sp>
      <p:cxnSp>
        <p:nvCxnSpPr>
          <p:cNvPr id="7" name="Google Shape;599;p25">
            <a:extLst>
              <a:ext uri="{FF2B5EF4-FFF2-40B4-BE49-F238E27FC236}">
                <a16:creationId xmlns:a16="http://schemas.microsoft.com/office/drawing/2014/main" id="{17B4EAB0-A05C-0B6F-4FDE-652EA173DD41}"/>
              </a:ext>
            </a:extLst>
          </p:cNvPr>
          <p:cNvCxnSpPr>
            <a:cxnSpLocks/>
          </p:cNvCxnSpPr>
          <p:nvPr/>
        </p:nvCxnSpPr>
        <p:spPr>
          <a:xfrm>
            <a:off x="4571007" y="3015782"/>
            <a:ext cx="0" cy="488106"/>
          </a:xfrm>
          <a:prstGeom prst="straightConnector1">
            <a:avLst/>
          </a:prstGeom>
          <a:noFill/>
          <a:ln w="9525" cap="flat" cmpd="sng">
            <a:solidFill>
              <a:schemeClr val="accent3"/>
            </a:solidFill>
            <a:prstDash val="solid"/>
            <a:round/>
            <a:headEnd type="none" w="med" len="med"/>
            <a:tailEnd type="none" w="med" len="med"/>
          </a:ln>
        </p:spPr>
      </p:cxnSp>
      <p:sp>
        <p:nvSpPr>
          <p:cNvPr id="8" name="Google Shape;606;p25">
            <a:extLst>
              <a:ext uri="{FF2B5EF4-FFF2-40B4-BE49-F238E27FC236}">
                <a16:creationId xmlns:a16="http://schemas.microsoft.com/office/drawing/2014/main" id="{F6E08C80-BEC6-44B8-348B-53C8086BBB8E}"/>
              </a:ext>
            </a:extLst>
          </p:cNvPr>
          <p:cNvSpPr/>
          <p:nvPr/>
        </p:nvSpPr>
        <p:spPr>
          <a:xfrm rot="2700000">
            <a:off x="2664267" y="1717661"/>
            <a:ext cx="922955" cy="922955"/>
          </a:xfrm>
          <a:prstGeom prst="rect">
            <a:avLst/>
          </a:prstGeom>
          <a:solidFill>
            <a:schemeClr val="accent5"/>
          </a:solidFill>
          <a:ln>
            <a:noFill/>
          </a:ln>
        </p:spPr>
        <p:txBody>
          <a:bodyPr spcFirstLastPara="1" wrap="square" lIns="91425" tIns="91425" rIns="91425"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l" rtl="0">
              <a:spcBef>
                <a:spcPts val="0"/>
              </a:spcBef>
              <a:spcAft>
                <a:spcPts val="0"/>
              </a:spcAft>
              <a:buNone/>
            </a:pPr>
            <a:endParaRPr/>
          </a:p>
        </p:txBody>
      </p:sp>
      <p:sp>
        <p:nvSpPr>
          <p:cNvPr id="9" name="Google Shape;613;p25">
            <a:extLst>
              <a:ext uri="{FF2B5EF4-FFF2-40B4-BE49-F238E27FC236}">
                <a16:creationId xmlns:a16="http://schemas.microsoft.com/office/drawing/2014/main" id="{AEE06FE4-E3D7-732B-4CD8-B046A691D260}"/>
              </a:ext>
            </a:extLst>
          </p:cNvPr>
          <p:cNvSpPr/>
          <p:nvPr/>
        </p:nvSpPr>
        <p:spPr>
          <a:xfrm>
            <a:off x="451456" y="3042484"/>
            <a:ext cx="2611927" cy="359682"/>
          </a:xfrm>
          <a:custGeom>
            <a:avLst/>
            <a:gdLst/>
            <a:ahLst/>
            <a:cxnLst/>
            <a:rect l="l" t="t" r="r" b="b"/>
            <a:pathLst>
              <a:path w="97925" h="13485" extrusionOk="0">
                <a:moveTo>
                  <a:pt x="97925" y="0"/>
                </a:moveTo>
                <a:lnTo>
                  <a:pt x="84301" y="13476"/>
                </a:lnTo>
                <a:lnTo>
                  <a:pt x="0" y="13485"/>
                </a:lnTo>
              </a:path>
            </a:pathLst>
          </a:custGeom>
          <a:noFill/>
          <a:ln w="9525" cap="flat" cmpd="sng">
            <a:solidFill>
              <a:schemeClr val="accent5"/>
            </a:solidFill>
            <a:prstDash val="solid"/>
            <a:round/>
            <a:headEnd type="none" w="med" len="med"/>
            <a:tailEnd type="none" w="med" len="med"/>
          </a:ln>
        </p:spPr>
        <p:txBody>
          <a:bodyPr/>
          <a:lstStyle/>
          <a:p>
            <a:endParaRPr lang="en-US"/>
          </a:p>
        </p:txBody>
      </p:sp>
      <p:sp>
        <p:nvSpPr>
          <p:cNvPr id="10" name="Google Shape;614;p25">
            <a:extLst>
              <a:ext uri="{FF2B5EF4-FFF2-40B4-BE49-F238E27FC236}">
                <a16:creationId xmlns:a16="http://schemas.microsoft.com/office/drawing/2014/main" id="{2A4D4E74-CF86-632B-D3FF-4AB2B937F172}"/>
              </a:ext>
            </a:extLst>
          </p:cNvPr>
          <p:cNvSpPr txBox="1"/>
          <p:nvPr/>
        </p:nvSpPr>
        <p:spPr>
          <a:xfrm>
            <a:off x="450911" y="3906545"/>
            <a:ext cx="2269155" cy="1424945"/>
          </a:xfrm>
          <a:prstGeom prst="rect">
            <a:avLst/>
          </a:prstGeom>
          <a:noFill/>
          <a:ln>
            <a:noFill/>
          </a:ln>
        </p:spPr>
        <p:txBody>
          <a:bodyPr spcFirstLastPara="1" wrap="square" lIns="91425" tIns="91425" rIns="91425" bIns="91425" anchor="t"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a:buNone/>
            </a:pPr>
            <a:r>
              <a:rPr lang="en-US" sz="1800" strike="noStrike" dirty="0">
                <a:solidFill>
                  <a:schemeClr val="tx2"/>
                </a:solidFill>
              </a:rPr>
              <a:t>Beneficiary receives refund of remaining contributions.</a:t>
            </a:r>
          </a:p>
        </p:txBody>
      </p:sp>
      <p:sp>
        <p:nvSpPr>
          <p:cNvPr id="12" name="Google Shape;615;p25">
            <a:extLst>
              <a:ext uri="{FF2B5EF4-FFF2-40B4-BE49-F238E27FC236}">
                <a16:creationId xmlns:a16="http://schemas.microsoft.com/office/drawing/2014/main" id="{FFE000E5-B8FE-162D-1693-2B2D779A83C5}"/>
              </a:ext>
            </a:extLst>
          </p:cNvPr>
          <p:cNvSpPr txBox="1"/>
          <p:nvPr/>
        </p:nvSpPr>
        <p:spPr>
          <a:xfrm>
            <a:off x="450910" y="3596077"/>
            <a:ext cx="1569957" cy="310471"/>
          </a:xfrm>
          <a:prstGeom prst="rect">
            <a:avLst/>
          </a:prstGeom>
          <a:noFill/>
          <a:ln>
            <a:noFill/>
          </a:ln>
        </p:spPr>
        <p:txBody>
          <a:bodyPr spcFirstLastPara="1" wrap="square" lIns="91425" tIns="91425" rIns="91425"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l" rtl="0">
              <a:spcBef>
                <a:spcPts val="0"/>
              </a:spcBef>
              <a:spcAft>
                <a:spcPts val="0"/>
              </a:spcAft>
              <a:buNone/>
            </a:pPr>
            <a:r>
              <a:rPr lang="en" sz="2000" b="1" dirty="0">
                <a:solidFill>
                  <a:schemeClr val="accent5"/>
                </a:solidFill>
                <a:ea typeface="Fira Sans Extra Condensed Medium"/>
                <a:cs typeface="Fira Sans Extra Condensed Medium"/>
                <a:sym typeface="Fira Sans Extra Condensed Medium"/>
              </a:rPr>
              <a:t>Option A</a:t>
            </a:r>
            <a:endParaRPr sz="2000" b="1" dirty="0">
              <a:solidFill>
                <a:schemeClr val="accent5"/>
              </a:solidFill>
              <a:ea typeface="Fira Sans Extra Condensed Medium"/>
              <a:cs typeface="Fira Sans Extra Condensed Medium"/>
              <a:sym typeface="Fira Sans Extra Condensed Medium"/>
            </a:endParaRPr>
          </a:p>
        </p:txBody>
      </p:sp>
      <p:sp>
        <p:nvSpPr>
          <p:cNvPr id="13" name="Google Shape;618;p25">
            <a:extLst>
              <a:ext uri="{FF2B5EF4-FFF2-40B4-BE49-F238E27FC236}">
                <a16:creationId xmlns:a16="http://schemas.microsoft.com/office/drawing/2014/main" id="{760293F1-4096-F4D5-ADD6-A56AC334EC17}"/>
              </a:ext>
            </a:extLst>
          </p:cNvPr>
          <p:cNvSpPr/>
          <p:nvPr/>
        </p:nvSpPr>
        <p:spPr>
          <a:xfrm>
            <a:off x="6066920" y="3042482"/>
            <a:ext cx="2626170" cy="359682"/>
          </a:xfrm>
          <a:custGeom>
            <a:avLst/>
            <a:gdLst/>
            <a:ahLst/>
            <a:cxnLst/>
            <a:rect l="l" t="t" r="r" b="b"/>
            <a:pathLst>
              <a:path w="98459" h="13485" extrusionOk="0">
                <a:moveTo>
                  <a:pt x="0" y="0"/>
                </a:moveTo>
                <a:lnTo>
                  <a:pt x="13624" y="13476"/>
                </a:lnTo>
                <a:lnTo>
                  <a:pt x="98459" y="13485"/>
                </a:lnTo>
              </a:path>
            </a:pathLst>
          </a:custGeom>
          <a:noFill/>
          <a:ln w="9525" cap="flat" cmpd="sng">
            <a:solidFill>
              <a:schemeClr val="accent4"/>
            </a:solidFill>
            <a:prstDash val="solid"/>
            <a:round/>
            <a:headEnd type="none" w="med" len="med"/>
            <a:tailEnd type="none" w="med" len="med"/>
          </a:ln>
        </p:spPr>
        <p:txBody>
          <a:bodyPr/>
          <a:lstStyle/>
          <a:p>
            <a:endParaRPr lang="en-US"/>
          </a:p>
        </p:txBody>
      </p:sp>
      <p:sp>
        <p:nvSpPr>
          <p:cNvPr id="14" name="Google Shape;614;p25">
            <a:extLst>
              <a:ext uri="{FF2B5EF4-FFF2-40B4-BE49-F238E27FC236}">
                <a16:creationId xmlns:a16="http://schemas.microsoft.com/office/drawing/2014/main" id="{F4D37C7A-4F74-438A-A4F7-87B292159BD2}"/>
              </a:ext>
            </a:extLst>
          </p:cNvPr>
          <p:cNvSpPr txBox="1"/>
          <p:nvPr/>
        </p:nvSpPr>
        <p:spPr>
          <a:xfrm>
            <a:off x="6293776" y="3923978"/>
            <a:ext cx="2399314" cy="1487205"/>
          </a:xfrm>
          <a:prstGeom prst="rect">
            <a:avLst/>
          </a:prstGeom>
          <a:noFill/>
          <a:ln>
            <a:noFill/>
          </a:ln>
        </p:spPr>
        <p:txBody>
          <a:bodyPr spcFirstLastPara="1" wrap="square" lIns="91425" tIns="91425" rIns="91425" bIns="91425" anchor="t"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lvl="0" algn="r" rtl="0">
              <a:spcBef>
                <a:spcPts val="0"/>
              </a:spcBef>
              <a:spcAft>
                <a:spcPts val="0"/>
              </a:spcAft>
            </a:pPr>
            <a:r>
              <a:rPr lang="en-US" dirty="0">
                <a:solidFill>
                  <a:schemeClr val="tx2"/>
                </a:solidFill>
                <a:ea typeface="Roboto"/>
                <a:cs typeface="Roboto"/>
                <a:sym typeface="Roboto"/>
              </a:rPr>
              <a:t>Beneficiary receives half of reduced lifetime monthly payment amount retiree received before death. </a:t>
            </a:r>
          </a:p>
        </p:txBody>
      </p:sp>
      <p:sp>
        <p:nvSpPr>
          <p:cNvPr id="15" name="Google Shape;615;p25">
            <a:extLst>
              <a:ext uri="{FF2B5EF4-FFF2-40B4-BE49-F238E27FC236}">
                <a16:creationId xmlns:a16="http://schemas.microsoft.com/office/drawing/2014/main" id="{05833FD6-B0AA-E7DB-A57B-90EAB4E06FF6}"/>
              </a:ext>
            </a:extLst>
          </p:cNvPr>
          <p:cNvSpPr txBox="1"/>
          <p:nvPr/>
        </p:nvSpPr>
        <p:spPr>
          <a:xfrm>
            <a:off x="7123133" y="3613510"/>
            <a:ext cx="1569957" cy="310471"/>
          </a:xfrm>
          <a:prstGeom prst="rect">
            <a:avLst/>
          </a:prstGeom>
          <a:noFill/>
          <a:ln>
            <a:noFill/>
          </a:ln>
        </p:spPr>
        <p:txBody>
          <a:bodyPr spcFirstLastPara="1" wrap="square" lIns="91425" tIns="91425" rIns="91425"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r" rtl="0">
              <a:spcBef>
                <a:spcPts val="0"/>
              </a:spcBef>
              <a:spcAft>
                <a:spcPts val="0"/>
              </a:spcAft>
              <a:buNone/>
            </a:pPr>
            <a:r>
              <a:rPr lang="en" sz="2000" b="1" dirty="0">
                <a:solidFill>
                  <a:schemeClr val="accent4"/>
                </a:solidFill>
                <a:ea typeface="Fira Sans Extra Condensed Medium"/>
                <a:cs typeface="Fira Sans Extra Condensed Medium"/>
                <a:sym typeface="Fira Sans Extra Condensed Medium"/>
              </a:rPr>
              <a:t>Option C</a:t>
            </a:r>
            <a:endParaRPr sz="2000" b="1" dirty="0">
              <a:solidFill>
                <a:schemeClr val="accent4"/>
              </a:solidFill>
              <a:ea typeface="Fira Sans Extra Condensed Medium"/>
              <a:cs typeface="Fira Sans Extra Condensed Medium"/>
              <a:sym typeface="Fira Sans Extra Condensed Medium"/>
            </a:endParaRPr>
          </a:p>
        </p:txBody>
      </p:sp>
      <p:sp>
        <p:nvSpPr>
          <p:cNvPr id="16" name="Google Shape;614;p25">
            <a:extLst>
              <a:ext uri="{FF2B5EF4-FFF2-40B4-BE49-F238E27FC236}">
                <a16:creationId xmlns:a16="http://schemas.microsoft.com/office/drawing/2014/main" id="{95057657-4D79-D470-2367-98280CD926BE}"/>
              </a:ext>
            </a:extLst>
          </p:cNvPr>
          <p:cNvSpPr txBox="1"/>
          <p:nvPr/>
        </p:nvSpPr>
        <p:spPr>
          <a:xfrm>
            <a:off x="3283798" y="3887760"/>
            <a:ext cx="2560320" cy="1443730"/>
          </a:xfrm>
          <a:prstGeom prst="rect">
            <a:avLst/>
          </a:prstGeom>
          <a:noFill/>
          <a:ln>
            <a:noFill/>
          </a:ln>
        </p:spPr>
        <p:txBody>
          <a:bodyPr spcFirstLastPara="1" wrap="square" lIns="91425" tIns="91425" rIns="91425" bIns="91425" anchor="t"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algn="ctr">
              <a:buNone/>
            </a:pPr>
            <a:r>
              <a:rPr lang="en-US" sz="1800" strike="noStrike" dirty="0">
                <a:solidFill>
                  <a:schemeClr val="tx2"/>
                </a:solidFill>
              </a:rPr>
              <a:t>Beneficiary receives same reduced lifetime monthly payment amount retiree received before death.</a:t>
            </a:r>
          </a:p>
        </p:txBody>
      </p:sp>
      <p:sp>
        <p:nvSpPr>
          <p:cNvPr id="17" name="Google Shape;615;p25">
            <a:extLst>
              <a:ext uri="{FF2B5EF4-FFF2-40B4-BE49-F238E27FC236}">
                <a16:creationId xmlns:a16="http://schemas.microsoft.com/office/drawing/2014/main" id="{C236E11A-ACDD-E118-6CE9-CB05663B91C0}"/>
              </a:ext>
            </a:extLst>
          </p:cNvPr>
          <p:cNvSpPr txBox="1"/>
          <p:nvPr/>
        </p:nvSpPr>
        <p:spPr>
          <a:xfrm>
            <a:off x="3787022" y="3577292"/>
            <a:ext cx="1569957" cy="310471"/>
          </a:xfrm>
          <a:prstGeom prst="rect">
            <a:avLst/>
          </a:prstGeom>
          <a:noFill/>
          <a:ln>
            <a:noFill/>
          </a:ln>
        </p:spPr>
        <p:txBody>
          <a:bodyPr spcFirstLastPara="1" wrap="square" lIns="91425" tIns="91425" rIns="91425"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ctr" rtl="0">
              <a:spcBef>
                <a:spcPts val="0"/>
              </a:spcBef>
              <a:spcAft>
                <a:spcPts val="0"/>
              </a:spcAft>
              <a:buNone/>
            </a:pPr>
            <a:r>
              <a:rPr lang="en" sz="2000" b="1" dirty="0">
                <a:solidFill>
                  <a:schemeClr val="accent3"/>
                </a:solidFill>
                <a:ea typeface="Fira Sans Extra Condensed Medium"/>
                <a:cs typeface="Fira Sans Extra Condensed Medium"/>
                <a:sym typeface="Fira Sans Extra Condensed Medium"/>
              </a:rPr>
              <a:t>Option B</a:t>
            </a:r>
            <a:endParaRPr sz="2000" b="1" dirty="0">
              <a:solidFill>
                <a:schemeClr val="accent3"/>
              </a:solidFill>
              <a:ea typeface="Fira Sans Extra Condensed Medium"/>
              <a:cs typeface="Fira Sans Extra Condensed Medium"/>
              <a:sym typeface="Fira Sans Extra Condensed Medium"/>
            </a:endParaRPr>
          </a:p>
        </p:txBody>
      </p:sp>
      <p:grpSp>
        <p:nvGrpSpPr>
          <p:cNvPr id="18" name="Group 17">
            <a:extLst>
              <a:ext uri="{FF2B5EF4-FFF2-40B4-BE49-F238E27FC236}">
                <a16:creationId xmlns:a16="http://schemas.microsoft.com/office/drawing/2014/main" id="{706A4444-C3E7-C6AD-6A4C-A36CB781DDD4}"/>
              </a:ext>
            </a:extLst>
          </p:cNvPr>
          <p:cNvGrpSpPr/>
          <p:nvPr/>
        </p:nvGrpSpPr>
        <p:grpSpPr>
          <a:xfrm>
            <a:off x="2851424" y="1902139"/>
            <a:ext cx="548640" cy="553998"/>
            <a:chOff x="2860453" y="1718599"/>
            <a:chExt cx="548640" cy="553998"/>
          </a:xfrm>
        </p:grpSpPr>
        <p:sp>
          <p:nvSpPr>
            <p:cNvPr id="25" name="Google Shape;708;p27">
              <a:extLst>
                <a:ext uri="{FF2B5EF4-FFF2-40B4-BE49-F238E27FC236}">
                  <a16:creationId xmlns:a16="http://schemas.microsoft.com/office/drawing/2014/main" id="{47424E23-917E-1FEE-211D-69C2124B9147}"/>
                </a:ext>
              </a:extLst>
            </p:cNvPr>
            <p:cNvSpPr/>
            <p:nvPr/>
          </p:nvSpPr>
          <p:spPr>
            <a:xfrm>
              <a:off x="2860453" y="1721278"/>
              <a:ext cx="548640" cy="548640"/>
            </a:xfrm>
            <a:prstGeom prst="ellipse">
              <a:avLst/>
            </a:prstGeom>
            <a:solidFill>
              <a:schemeClr val="bg1"/>
            </a:solidFill>
            <a:ln>
              <a:noFill/>
            </a:ln>
          </p:spPr>
          <p:txBody>
            <a:bodyPr spcFirstLastPara="1" wrap="square" lIns="0" tIns="91425" rIns="0"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26" name="TextBox 19">
              <a:extLst>
                <a:ext uri="{FF2B5EF4-FFF2-40B4-BE49-F238E27FC236}">
                  <a16:creationId xmlns:a16="http://schemas.microsoft.com/office/drawing/2014/main" id="{6DD8F979-A69E-3960-039E-14B50FFA2925}"/>
                </a:ext>
              </a:extLst>
            </p:cNvPr>
            <p:cNvSpPr txBox="1"/>
            <p:nvPr/>
          </p:nvSpPr>
          <p:spPr>
            <a:xfrm>
              <a:off x="2932677" y="1718599"/>
              <a:ext cx="404192" cy="553998"/>
            </a:xfrm>
            <a:prstGeom prst="rect">
              <a:avLst/>
            </a:prstGeom>
            <a:noFill/>
          </p:spPr>
          <p:txBody>
            <a:bodyPr wrap="square" anchor="ct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 sz="3000" b="1" dirty="0">
                  <a:solidFill>
                    <a:schemeClr val="accent5"/>
                  </a:solidFill>
                  <a:ea typeface="Fira Sans Extra Condensed Medium"/>
                  <a:cs typeface="Fira Sans Extra Condensed Medium"/>
                  <a:sym typeface="Fira Sans Extra Condensed Medium"/>
                </a:rPr>
                <a:t>A</a:t>
              </a:r>
              <a:endParaRPr lang="en-US" sz="3000" dirty="0">
                <a:solidFill>
                  <a:schemeClr val="accent5"/>
                </a:solidFill>
              </a:endParaRPr>
            </a:p>
          </p:txBody>
        </p:sp>
      </p:grpSp>
      <p:grpSp>
        <p:nvGrpSpPr>
          <p:cNvPr id="19" name="Group 18">
            <a:extLst>
              <a:ext uri="{FF2B5EF4-FFF2-40B4-BE49-F238E27FC236}">
                <a16:creationId xmlns:a16="http://schemas.microsoft.com/office/drawing/2014/main" id="{1CE35FCE-4C50-B01B-1082-2C2979C970FE}"/>
              </a:ext>
            </a:extLst>
          </p:cNvPr>
          <p:cNvGrpSpPr/>
          <p:nvPr/>
        </p:nvGrpSpPr>
        <p:grpSpPr>
          <a:xfrm>
            <a:off x="4289638" y="1899460"/>
            <a:ext cx="548640" cy="553998"/>
            <a:chOff x="2860453" y="1718599"/>
            <a:chExt cx="548640" cy="553998"/>
          </a:xfrm>
        </p:grpSpPr>
        <p:sp>
          <p:nvSpPr>
            <p:cNvPr id="23" name="Google Shape;708;p27">
              <a:extLst>
                <a:ext uri="{FF2B5EF4-FFF2-40B4-BE49-F238E27FC236}">
                  <a16:creationId xmlns:a16="http://schemas.microsoft.com/office/drawing/2014/main" id="{E91C4D60-CC82-32BA-ED76-37A67ED1D9F7}"/>
                </a:ext>
              </a:extLst>
            </p:cNvPr>
            <p:cNvSpPr/>
            <p:nvPr/>
          </p:nvSpPr>
          <p:spPr>
            <a:xfrm>
              <a:off x="2860453" y="1721278"/>
              <a:ext cx="548640" cy="548640"/>
            </a:xfrm>
            <a:prstGeom prst="ellipse">
              <a:avLst/>
            </a:prstGeom>
            <a:solidFill>
              <a:schemeClr val="bg1"/>
            </a:solidFill>
            <a:ln>
              <a:noFill/>
            </a:ln>
          </p:spPr>
          <p:txBody>
            <a:bodyPr spcFirstLastPara="1" wrap="square" lIns="0" tIns="91425" rIns="0"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24" name="TextBox 22">
              <a:extLst>
                <a:ext uri="{FF2B5EF4-FFF2-40B4-BE49-F238E27FC236}">
                  <a16:creationId xmlns:a16="http://schemas.microsoft.com/office/drawing/2014/main" id="{D57C81B2-D3D6-FDE7-D4FC-5866DB286DC0}"/>
                </a:ext>
              </a:extLst>
            </p:cNvPr>
            <p:cNvSpPr txBox="1"/>
            <p:nvPr/>
          </p:nvSpPr>
          <p:spPr>
            <a:xfrm>
              <a:off x="2932677" y="1718599"/>
              <a:ext cx="404192" cy="553998"/>
            </a:xfrm>
            <a:prstGeom prst="rect">
              <a:avLst/>
            </a:prstGeom>
            <a:noFill/>
          </p:spPr>
          <p:txBody>
            <a:bodyPr wrap="square" anchor="ct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 sz="3000" b="1" dirty="0">
                  <a:solidFill>
                    <a:schemeClr val="accent3"/>
                  </a:solidFill>
                  <a:ea typeface="Fira Sans Extra Condensed Medium"/>
                  <a:cs typeface="Fira Sans Extra Condensed Medium"/>
                  <a:sym typeface="Fira Sans Extra Condensed Medium"/>
                </a:rPr>
                <a:t>B</a:t>
              </a:r>
              <a:endParaRPr lang="en-US" sz="3000" dirty="0">
                <a:solidFill>
                  <a:schemeClr val="accent3"/>
                </a:solidFill>
              </a:endParaRPr>
            </a:p>
          </p:txBody>
        </p:sp>
      </p:grpSp>
      <p:grpSp>
        <p:nvGrpSpPr>
          <p:cNvPr id="20" name="Group 19">
            <a:extLst>
              <a:ext uri="{FF2B5EF4-FFF2-40B4-BE49-F238E27FC236}">
                <a16:creationId xmlns:a16="http://schemas.microsoft.com/office/drawing/2014/main" id="{7771D8F6-ED98-9C84-D291-F8CB953F438F}"/>
              </a:ext>
            </a:extLst>
          </p:cNvPr>
          <p:cNvGrpSpPr/>
          <p:nvPr/>
        </p:nvGrpSpPr>
        <p:grpSpPr>
          <a:xfrm>
            <a:off x="5728491" y="1896781"/>
            <a:ext cx="548640" cy="553998"/>
            <a:chOff x="2860453" y="1718599"/>
            <a:chExt cx="548640" cy="553998"/>
          </a:xfrm>
        </p:grpSpPr>
        <p:sp>
          <p:nvSpPr>
            <p:cNvPr id="21" name="Google Shape;708;p27">
              <a:extLst>
                <a:ext uri="{FF2B5EF4-FFF2-40B4-BE49-F238E27FC236}">
                  <a16:creationId xmlns:a16="http://schemas.microsoft.com/office/drawing/2014/main" id="{699A0AA0-B95D-4DAE-9A7F-F03419ED20FB}"/>
                </a:ext>
              </a:extLst>
            </p:cNvPr>
            <p:cNvSpPr/>
            <p:nvPr/>
          </p:nvSpPr>
          <p:spPr>
            <a:xfrm>
              <a:off x="2860453" y="1721278"/>
              <a:ext cx="548640" cy="548640"/>
            </a:xfrm>
            <a:prstGeom prst="ellipse">
              <a:avLst/>
            </a:prstGeom>
            <a:solidFill>
              <a:schemeClr val="bg1"/>
            </a:solidFill>
            <a:ln>
              <a:noFill/>
            </a:ln>
          </p:spPr>
          <p:txBody>
            <a:bodyPr spcFirstLastPara="1" wrap="square" lIns="0" tIns="91425" rIns="0"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22" name="TextBox 25">
              <a:extLst>
                <a:ext uri="{FF2B5EF4-FFF2-40B4-BE49-F238E27FC236}">
                  <a16:creationId xmlns:a16="http://schemas.microsoft.com/office/drawing/2014/main" id="{6EED826D-3147-CC59-6300-05E4D94F42B6}"/>
                </a:ext>
              </a:extLst>
            </p:cNvPr>
            <p:cNvSpPr txBox="1"/>
            <p:nvPr/>
          </p:nvSpPr>
          <p:spPr>
            <a:xfrm>
              <a:off x="2932677" y="1718599"/>
              <a:ext cx="404192" cy="553998"/>
            </a:xfrm>
            <a:prstGeom prst="rect">
              <a:avLst/>
            </a:prstGeom>
            <a:noFill/>
          </p:spPr>
          <p:txBody>
            <a:bodyPr wrap="square" anchor="ct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 sz="3000" b="1" dirty="0">
                  <a:solidFill>
                    <a:schemeClr val="accent4"/>
                  </a:solidFill>
                  <a:ea typeface="Fira Sans Extra Condensed Medium"/>
                  <a:cs typeface="Fira Sans Extra Condensed Medium"/>
                  <a:sym typeface="Fira Sans Extra Condensed Medium"/>
                </a:rPr>
                <a:t>C</a:t>
              </a:r>
              <a:endParaRPr lang="en-US" sz="3000" dirty="0">
                <a:solidFill>
                  <a:schemeClr val="accent4"/>
                </a:solidFill>
              </a:endParaRPr>
            </a:p>
          </p:txBody>
        </p:sp>
      </p:grpSp>
      <p:pic>
        <p:nvPicPr>
          <p:cNvPr id="2" name="Audio 1">
            <a:hlinkClick r:id="" action="ppaction://media"/>
            <a:extLst>
              <a:ext uri="{FF2B5EF4-FFF2-40B4-BE49-F238E27FC236}">
                <a16:creationId xmlns:a16="http://schemas.microsoft.com/office/drawing/2014/main" id="{9221C410-01BB-F693-4CD8-E72A43C743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050848385"/>
      </p:ext>
    </p:extLst>
  </p:cSld>
  <p:clrMapOvr>
    <a:masterClrMapping/>
  </p:clrMapOvr>
  <mc:AlternateContent xmlns:mc="http://schemas.openxmlformats.org/markup-compatibility/2006">
    <mc:Choice xmlns:p14="http://schemas.microsoft.com/office/powerpoint/2010/main" Requires="p14">
      <p:transition spd="slow" p14:dur="2000" advTm="30447"/>
    </mc:Choice>
    <mc:Fallback>
      <p:transition spd="slow" advTm="304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F7443D66-2079-44D3-A163-1DAF6C869DB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76FC03B-804A-4563-97FF-B5A59E94FD7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11</a:t>
            </a:fld>
            <a:endParaRPr lang="en-US" altLang="en-US" sz="1400">
              <a:solidFill>
                <a:schemeClr val="bg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278"/>
    </mc:Choice>
    <mc:Fallback xmlns="">
      <p:transition spd="slow" advTm="5027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72166DA-FC70-4152-8A7D-42DDECEBC2C6}"/>
              </a:ext>
            </a:extLst>
          </p:cNvPr>
          <p:cNvSpPr>
            <a:spLocks noGrp="1" noChangeArrowheads="1"/>
          </p:cNvSpPr>
          <p:nvPr>
            <p:ph type="title"/>
          </p:nvPr>
        </p:nvSpPr>
        <p:spPr>
          <a:xfrm>
            <a:off x="457200" y="228600"/>
            <a:ext cx="8229600" cy="804863"/>
          </a:xfrm>
        </p:spPr>
        <p:txBody>
          <a:bodyPr/>
          <a:lstStyle/>
          <a:p>
            <a:pPr eaLnBrk="1" hangingPunct="1"/>
            <a:r>
              <a:rPr lang="en-US" altLang="en-US"/>
              <a:t>Refund of contributions</a:t>
            </a:r>
          </a:p>
        </p:txBody>
      </p:sp>
      <p:sp>
        <p:nvSpPr>
          <p:cNvPr id="23555" name="Content Placeholder 2">
            <a:extLst>
              <a:ext uri="{FF2B5EF4-FFF2-40B4-BE49-F238E27FC236}">
                <a16:creationId xmlns:a16="http://schemas.microsoft.com/office/drawing/2014/main" id="{4AA01409-7C99-4C54-892E-C848CA62E943}"/>
              </a:ext>
            </a:extLst>
          </p:cNvPr>
          <p:cNvSpPr>
            <a:spLocks noGrp="1" noChangeArrowheads="1"/>
          </p:cNvSpPr>
          <p:nvPr>
            <p:ph idx="1"/>
          </p:nvPr>
        </p:nvSpPr>
        <p:spPr>
          <a:xfrm>
            <a:off x="457200" y="1262063"/>
            <a:ext cx="8229600" cy="5029200"/>
          </a:xfrm>
        </p:spPr>
        <p:txBody>
          <a:bodyPr/>
          <a:lstStyle/>
          <a:p>
            <a:pPr eaLnBrk="1" hangingPunct="1"/>
            <a:r>
              <a:rPr lang="en-US" altLang="en-US" dirty="0"/>
              <a:t>SCRS: refund of employee contributions plus interest.</a:t>
            </a:r>
          </a:p>
          <a:p>
            <a:pPr eaLnBrk="1" hangingPunct="1"/>
            <a:r>
              <a:rPr lang="en-US" altLang="en-US" dirty="0"/>
              <a:t>PORS: greater of two amounts:</a:t>
            </a:r>
          </a:p>
          <a:p>
            <a:pPr lvl="1" eaLnBrk="1" hangingPunct="1"/>
            <a:r>
              <a:rPr lang="en-US" altLang="en-US" dirty="0"/>
              <a:t>Refund of employee contributions plus interest; or</a:t>
            </a:r>
          </a:p>
          <a:p>
            <a:pPr lvl="1" eaLnBrk="1" hangingPunct="1"/>
            <a:r>
              <a:rPr lang="en-US" altLang="en-US" dirty="0"/>
              <a:t>$1,000 (in-service deaths only).</a:t>
            </a:r>
          </a:p>
          <a:p>
            <a:pPr eaLnBrk="1" hangingPunct="1"/>
            <a:r>
              <a:rPr lang="en-US" altLang="en-US" dirty="0"/>
              <a:t>Payable if balance not exhausted through benefit payments (retiree deaths only).</a:t>
            </a:r>
            <a:endParaRPr lang="en-US" altLang="en-US" strike="sngStrike" dirty="0">
              <a:solidFill>
                <a:srgbClr val="FF0000"/>
              </a:solidFill>
            </a:endParaRPr>
          </a:p>
          <a:p>
            <a:pPr eaLnBrk="1" hangingPunct="1"/>
            <a:r>
              <a:rPr lang="en-US" altLang="en-US" dirty="0"/>
              <a:t>Amount not impacted by:</a:t>
            </a:r>
          </a:p>
          <a:p>
            <a:pPr lvl="1" eaLnBrk="1" hangingPunct="1"/>
            <a:r>
              <a:rPr lang="en-US" altLang="en-US" dirty="0"/>
              <a:t>Member’s age; or</a:t>
            </a:r>
          </a:p>
          <a:p>
            <a:pPr lvl="1" eaLnBrk="1" hangingPunct="1"/>
            <a:r>
              <a:rPr lang="en-US" altLang="en-US" dirty="0"/>
              <a:t>Service credit.</a:t>
            </a:r>
          </a:p>
        </p:txBody>
      </p:sp>
      <p:sp>
        <p:nvSpPr>
          <p:cNvPr id="23556" name="Slide Number Placeholder 3">
            <a:extLst>
              <a:ext uri="{FF2B5EF4-FFF2-40B4-BE49-F238E27FC236}">
                <a16:creationId xmlns:a16="http://schemas.microsoft.com/office/drawing/2014/main" id="{DA76B7F4-8622-4B02-BD10-1A166D396F4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AAAC12D-06EF-4F3F-B24C-55365D0347C0}"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E8F156AE-0519-8E2C-172D-A4588A8917F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5977"/>
    </mc:Choice>
    <mc:Fallback>
      <p:transition spd="slow" advTm="45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A5CA53D-DB3A-45B0-9D9A-4E5AD412E98F}"/>
              </a:ext>
            </a:extLst>
          </p:cNvPr>
          <p:cNvSpPr>
            <a:spLocks noGrp="1" noChangeArrowheads="1"/>
          </p:cNvSpPr>
          <p:nvPr>
            <p:ph type="title"/>
          </p:nvPr>
        </p:nvSpPr>
        <p:spPr>
          <a:xfrm>
            <a:off x="457200" y="228600"/>
            <a:ext cx="8229600" cy="804863"/>
          </a:xfrm>
        </p:spPr>
        <p:txBody>
          <a:bodyPr>
            <a:normAutofit fontScale="90000"/>
          </a:bodyPr>
          <a:lstStyle/>
          <a:p>
            <a:pPr eaLnBrk="1" hangingPunct="1"/>
            <a:r>
              <a:rPr lang="en-US" altLang="en-US" dirty="0"/>
              <a:t>Monthly survivor benefit eligibility for active member in-service deaths</a:t>
            </a:r>
          </a:p>
        </p:txBody>
      </p:sp>
      <p:sp>
        <p:nvSpPr>
          <p:cNvPr id="24579" name="Slide Number Placeholder 3">
            <a:extLst>
              <a:ext uri="{FF2B5EF4-FFF2-40B4-BE49-F238E27FC236}">
                <a16:creationId xmlns:a16="http://schemas.microsoft.com/office/drawing/2014/main" id="{FBA70429-A405-433C-A2F3-841F05181C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E4C5D60-3EDA-43C0-82F7-569AC7D80E19}"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20965F27-9A79-473A-B22F-F2FBA52665B1}"/>
              </a:ext>
            </a:extLst>
          </p:cNvPr>
          <p:cNvGraphicFramePr>
            <a:graphicFrameLocks noGrp="1"/>
          </p:cNvGraphicFramePr>
          <p:nvPr>
            <p:ph idx="1"/>
            <p:extLst>
              <p:ext uri="{D42A27DB-BD31-4B8C-83A1-F6EECF244321}">
                <p14:modId xmlns:p14="http://schemas.microsoft.com/office/powerpoint/2010/main" val="3611630690"/>
              </p:ext>
            </p:extLst>
          </p:nvPr>
        </p:nvGraphicFramePr>
        <p:xfrm>
          <a:off x="457200" y="1262063"/>
          <a:ext cx="6218238" cy="2359026"/>
        </p:xfrm>
        <a:graphic>
          <a:graphicData uri="http://schemas.openxmlformats.org/drawingml/2006/table">
            <a:tbl>
              <a:tblPr firstRow="1" firstCol="1" bandRow="1">
                <a:tableStyleId>{5940675A-B579-460E-94D1-54222C63F5DA}</a:tableStyleId>
              </a:tblPr>
              <a:tblGrid>
                <a:gridCol w="1371670">
                  <a:extLst>
                    <a:ext uri="{9D8B030D-6E8A-4147-A177-3AD203B41FA5}">
                      <a16:colId xmlns:a16="http://schemas.microsoft.com/office/drawing/2014/main" val="20000"/>
                    </a:ext>
                  </a:extLst>
                </a:gridCol>
                <a:gridCol w="1646004">
                  <a:extLst>
                    <a:ext uri="{9D8B030D-6E8A-4147-A177-3AD203B41FA5}">
                      <a16:colId xmlns:a16="http://schemas.microsoft.com/office/drawing/2014/main" val="20001"/>
                    </a:ext>
                  </a:extLst>
                </a:gridCol>
                <a:gridCol w="3200564">
                  <a:extLst>
                    <a:ext uri="{9D8B030D-6E8A-4147-A177-3AD203B41FA5}">
                      <a16:colId xmlns:a16="http://schemas.microsoft.com/office/drawing/2014/main" val="20002"/>
                    </a:ext>
                  </a:extLst>
                </a:gridCol>
              </a:tblGrid>
              <a:tr h="786342">
                <a:tc>
                  <a:txBody>
                    <a:bodyPr/>
                    <a:lstStyle/>
                    <a:p>
                      <a:pPr marL="0" marR="0" algn="ctr">
                        <a:lnSpc>
                          <a:spcPct val="107000"/>
                        </a:lnSpc>
                        <a:spcBef>
                          <a:spcPts val="0"/>
                        </a:spcBef>
                        <a:spcAft>
                          <a:spcPts val="0"/>
                        </a:spcAft>
                      </a:pP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1" kern="1200" dirty="0">
                          <a:solidFill>
                            <a:schemeClr val="bg1"/>
                          </a:solidFill>
                          <a:effectLst/>
                          <a:latin typeface="+mn-lt"/>
                          <a:ea typeface="+mn-ea"/>
                          <a:cs typeface="+mn-cs"/>
                        </a:rPr>
                        <a:t>Member’s earned</a:t>
                      </a:r>
                    </a:p>
                    <a:p>
                      <a:pPr marL="0" marR="0" algn="ctr">
                        <a:lnSpc>
                          <a:spcPct val="107000"/>
                        </a:lnSpc>
                        <a:spcBef>
                          <a:spcPts val="0"/>
                        </a:spcBef>
                        <a:spcAft>
                          <a:spcPts val="0"/>
                        </a:spcAft>
                      </a:pPr>
                      <a:r>
                        <a:rPr lang="en-US" sz="1600" b="1" kern="1200" dirty="0">
                          <a:solidFill>
                            <a:schemeClr val="bg1"/>
                          </a:solidFill>
                          <a:effectLst/>
                          <a:latin typeface="+mn-lt"/>
                          <a:ea typeface="+mn-ea"/>
                          <a:cs typeface="+mn-cs"/>
                        </a:rPr>
                        <a:t>service credit</a:t>
                      </a:r>
                      <a:endParaRPr lang="en-US" sz="1600" b="1" dirty="0">
                        <a:solidFill>
                          <a:schemeClr val="bg1"/>
                        </a:solidFill>
                        <a:effectLst/>
                        <a:latin typeface="+mn-lt"/>
                        <a:ea typeface="Calibri" panose="020F0502020204030204" pitchFamily="34" charset="0"/>
                        <a:cs typeface="Times New Roman" panose="02020603050405020304" pitchFamily="18" charset="0"/>
                      </a:endParaRPr>
                    </a:p>
                  </a:txBody>
                  <a:tcPr marL="68577" marR="6857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7000"/>
                        </a:lnSpc>
                        <a:spcBef>
                          <a:spcPts val="0"/>
                        </a:spcBef>
                        <a:spcAft>
                          <a:spcPts val="0"/>
                        </a:spcAft>
                      </a:pPr>
                      <a:r>
                        <a:rPr lang="en-US" sz="1600" b="1" kern="1200" dirty="0">
                          <a:solidFill>
                            <a:schemeClr val="bg1"/>
                          </a:solidFill>
                          <a:effectLst/>
                          <a:latin typeface="+mn-lt"/>
                          <a:ea typeface="+mn-ea"/>
                          <a:cs typeface="+mn-cs"/>
                        </a:rPr>
                        <a:t>Member’s total</a:t>
                      </a:r>
                    </a:p>
                    <a:p>
                      <a:pPr marL="0" marR="0" algn="ctr">
                        <a:lnSpc>
                          <a:spcPct val="107000"/>
                        </a:lnSpc>
                        <a:spcBef>
                          <a:spcPts val="0"/>
                        </a:spcBef>
                        <a:spcAft>
                          <a:spcPts val="0"/>
                        </a:spcAft>
                      </a:pPr>
                      <a:r>
                        <a:rPr lang="en-US" sz="1600" b="1" kern="1200" dirty="0">
                          <a:solidFill>
                            <a:schemeClr val="bg1"/>
                          </a:solidFill>
                          <a:effectLst/>
                          <a:latin typeface="+mn-lt"/>
                          <a:ea typeface="+mn-ea"/>
                          <a:cs typeface="+mn-cs"/>
                        </a:rPr>
                        <a:t>service credit or age</a:t>
                      </a:r>
                      <a:endParaRPr lang="en-US" sz="1600" b="1" dirty="0">
                        <a:solidFill>
                          <a:schemeClr val="bg1"/>
                        </a:solidFill>
                        <a:effectLst/>
                        <a:latin typeface="+mn-lt"/>
                        <a:ea typeface="Calibri" panose="020F0502020204030204" pitchFamily="34" charset="0"/>
                        <a:cs typeface="Times New Roman" panose="02020603050405020304" pitchFamily="18" charset="0"/>
                      </a:endParaRPr>
                    </a:p>
                  </a:txBody>
                  <a:tcPr marL="91436" marR="91436" marT="46020" marB="4602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786342">
                <a:tc>
                  <a:txBody>
                    <a:bodyPr/>
                    <a:lstStyle/>
                    <a:p>
                      <a:pPr marL="0" marR="0" algn="ctr">
                        <a:lnSpc>
                          <a:spcPct val="107000"/>
                        </a:lnSpc>
                        <a:spcBef>
                          <a:spcPts val="0"/>
                        </a:spcBef>
                        <a:spcAft>
                          <a:spcPts val="0"/>
                        </a:spcAft>
                      </a:pPr>
                      <a:r>
                        <a:rPr lang="en-US" sz="1600" dirty="0">
                          <a:solidFill>
                            <a:schemeClr val="tx2"/>
                          </a:solidFill>
                          <a:effectLst/>
                          <a:latin typeface="+mn-lt"/>
                        </a:rPr>
                        <a:t>Class Two</a:t>
                      </a:r>
                      <a:endParaRPr lang="en-US" sz="1600" dirty="0">
                        <a:solidFill>
                          <a:schemeClr val="tx2"/>
                        </a:solidFill>
                        <a:effectLst/>
                        <a:latin typeface="+mn-lt"/>
                        <a:ea typeface="Calibri" panose="020F0502020204030204" pitchFamily="34" charset="0"/>
                        <a:cs typeface="Times New Roman" panose="02020603050405020304" pitchFamily="18" charset="0"/>
                      </a:endParaRPr>
                    </a:p>
                  </a:txBody>
                  <a:tcPr marL="68577" marR="68577"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600" dirty="0">
                          <a:solidFill>
                            <a:schemeClr val="tx2"/>
                          </a:solidFill>
                          <a:effectLst/>
                          <a:latin typeface="+mn-lt"/>
                          <a:ea typeface="Calibri" panose="020F0502020204030204" pitchFamily="34" charset="0"/>
                          <a:cs typeface="Times New Roman" panose="02020603050405020304" pitchFamily="18" charset="0"/>
                        </a:rPr>
                        <a:t>5+ years</a:t>
                      </a:r>
                    </a:p>
                  </a:txBody>
                  <a:tcPr marL="91436" marR="91436" marT="46020" marB="4602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lvl="0" indent="-285750">
                        <a:buFont typeface="Arial" panose="020B0604020202020204" pitchFamily="34" charset="0"/>
                        <a:buChar char="•"/>
                      </a:pPr>
                      <a:r>
                        <a:rPr lang="en-US" sz="1600" kern="1200" dirty="0">
                          <a:solidFill>
                            <a:schemeClr val="tx2"/>
                          </a:solidFill>
                          <a:effectLst/>
                          <a:latin typeface="+mn-lt"/>
                          <a:ea typeface="+mn-ea"/>
                          <a:cs typeface="+mn-cs"/>
                        </a:rPr>
                        <a:t>15+ years of service credit; or</a:t>
                      </a:r>
                    </a:p>
                    <a:p>
                      <a:pPr marL="285750" indent="-285750">
                        <a:buFont typeface="Arial" panose="020B0604020202020204" pitchFamily="34" charset="0"/>
                        <a:buChar char="•"/>
                      </a:pPr>
                      <a:r>
                        <a:rPr lang="en-US" sz="1600" kern="1200" dirty="0">
                          <a:solidFill>
                            <a:schemeClr val="tx2"/>
                          </a:solidFill>
                          <a:effectLst/>
                          <a:latin typeface="+mn-lt"/>
                          <a:ea typeface="+mn-ea"/>
                          <a:cs typeface="+mn-cs"/>
                        </a:rPr>
                        <a:t>Age 60 (SCRS) or age 55 (PORS).</a:t>
                      </a:r>
                      <a:endParaRPr lang="en-US" sz="1600" dirty="0">
                        <a:solidFill>
                          <a:schemeClr val="tx2"/>
                        </a:solidFill>
                        <a:effectLst/>
                        <a:latin typeface="+mn-lt"/>
                        <a:ea typeface="Calibri" panose="020F0502020204030204" pitchFamily="34" charset="0"/>
                        <a:cs typeface="Times New Roman" panose="02020603050405020304" pitchFamily="18" charset="0"/>
                      </a:endParaRPr>
                    </a:p>
                  </a:txBody>
                  <a:tcPr marL="68577" marR="68577"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86342">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solidFill>
                            <a:schemeClr val="tx2"/>
                          </a:solidFill>
                          <a:effectLst/>
                          <a:latin typeface="+mn-lt"/>
                        </a:rPr>
                        <a:t>Class Three</a:t>
                      </a:r>
                      <a:endParaRPr lang="en-US" sz="1600" dirty="0">
                        <a:solidFill>
                          <a:schemeClr val="tx2"/>
                        </a:solidFill>
                        <a:effectLst/>
                        <a:latin typeface="+mn-lt"/>
                        <a:ea typeface="Calibri" panose="020F0502020204030204" pitchFamily="34" charset="0"/>
                        <a:cs typeface="Times New Roman" panose="02020603050405020304" pitchFamily="18" charset="0"/>
                      </a:endParaRPr>
                    </a:p>
                  </a:txBody>
                  <a:tcPr marL="68577" marR="68577"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600" dirty="0">
                          <a:solidFill>
                            <a:schemeClr val="tx2"/>
                          </a:solidFill>
                          <a:effectLst/>
                          <a:latin typeface="+mn-lt"/>
                          <a:ea typeface="Calibri" panose="020F0502020204030204" pitchFamily="34" charset="0"/>
                          <a:cs typeface="Times New Roman" panose="02020603050405020304" pitchFamily="18" charset="0"/>
                        </a:rPr>
                        <a:t>8+ years</a:t>
                      </a:r>
                    </a:p>
                  </a:txBody>
                  <a:tcPr marL="91436" marR="91436" marT="46020" marB="4602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lvl="0" indent="-285750">
                        <a:buFont typeface="Arial" panose="020B0604020202020204" pitchFamily="34" charset="0"/>
                        <a:buChar char="•"/>
                      </a:pPr>
                      <a:r>
                        <a:rPr lang="en-US" sz="1600" kern="1200" dirty="0">
                          <a:solidFill>
                            <a:schemeClr val="tx2"/>
                          </a:solidFill>
                          <a:effectLst/>
                          <a:latin typeface="+mn-lt"/>
                          <a:ea typeface="+mn-ea"/>
                          <a:cs typeface="+mn-cs"/>
                        </a:rPr>
                        <a:t>15+ years of service credit; or</a:t>
                      </a:r>
                    </a:p>
                    <a:p>
                      <a:pPr marL="285750" indent="-285750">
                        <a:buFont typeface="Arial" panose="020B0604020202020204" pitchFamily="34" charset="0"/>
                        <a:buChar char="•"/>
                      </a:pPr>
                      <a:r>
                        <a:rPr lang="en-US" sz="1600" kern="1200" dirty="0">
                          <a:solidFill>
                            <a:schemeClr val="tx2"/>
                          </a:solidFill>
                          <a:effectLst/>
                          <a:latin typeface="+mn-lt"/>
                          <a:ea typeface="+mn-ea"/>
                          <a:cs typeface="+mn-cs"/>
                        </a:rPr>
                        <a:t>Age 60 (SCRS) or age 55 (PORS).</a:t>
                      </a:r>
                      <a:endParaRPr lang="en-US" sz="1600" dirty="0">
                        <a:solidFill>
                          <a:schemeClr val="tx2"/>
                        </a:solidFill>
                        <a:effectLst/>
                        <a:latin typeface="+mn-lt"/>
                        <a:ea typeface="Calibri" panose="020F0502020204030204" pitchFamily="34" charset="0"/>
                        <a:cs typeface="Times New Roman" panose="02020603050405020304" pitchFamily="18" charset="0"/>
                      </a:endParaRPr>
                    </a:p>
                  </a:txBody>
                  <a:tcPr marL="68577" marR="68577"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7FA13B52-B097-4D4F-B41C-C7C87B12E66E}"/>
              </a:ext>
            </a:extLst>
          </p:cNvPr>
          <p:cNvSpPr txBox="1"/>
          <p:nvPr/>
        </p:nvSpPr>
        <p:spPr>
          <a:xfrm>
            <a:off x="457200" y="3849689"/>
            <a:ext cx="7881938"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The monthly annuity, if selected, is paid in lieu of the refund of contributions plus interest.</a:t>
            </a:r>
          </a:p>
        </p:txBody>
      </p:sp>
      <p:pic>
        <p:nvPicPr>
          <p:cNvPr id="3" name="Audio 2">
            <a:hlinkClick r:id="" action="ppaction://media"/>
            <a:extLst>
              <a:ext uri="{FF2B5EF4-FFF2-40B4-BE49-F238E27FC236}">
                <a16:creationId xmlns:a16="http://schemas.microsoft.com/office/drawing/2014/main" id="{2A2C91AB-E1A6-1420-2D8D-6058F6D63D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1124"/>
    </mc:Choice>
    <mc:Fallback>
      <p:transition spd="slow" advTm="51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2D4ACE8-C913-448D-A69C-23877EF222F0}"/>
              </a:ext>
            </a:extLst>
          </p:cNvPr>
          <p:cNvSpPr>
            <a:spLocks noGrp="1" noChangeArrowheads="1"/>
          </p:cNvSpPr>
          <p:nvPr>
            <p:ph type="title"/>
          </p:nvPr>
        </p:nvSpPr>
        <p:spPr>
          <a:xfrm>
            <a:off x="457200" y="228600"/>
            <a:ext cx="8229600" cy="804863"/>
          </a:xfrm>
        </p:spPr>
        <p:txBody>
          <a:bodyPr/>
          <a:lstStyle/>
          <a:p>
            <a:pPr eaLnBrk="1" hangingPunct="1"/>
            <a:r>
              <a:rPr lang="en-US" altLang="en-US"/>
              <a:t>Incidental death benefit</a:t>
            </a:r>
          </a:p>
        </p:txBody>
      </p:sp>
      <p:sp>
        <p:nvSpPr>
          <p:cNvPr id="25603" name="Content Placeholder 2">
            <a:extLst>
              <a:ext uri="{FF2B5EF4-FFF2-40B4-BE49-F238E27FC236}">
                <a16:creationId xmlns:a16="http://schemas.microsoft.com/office/drawing/2014/main" id="{938B73DC-6175-4F64-B46C-CD1062E0682E}"/>
              </a:ext>
            </a:extLst>
          </p:cNvPr>
          <p:cNvSpPr>
            <a:spLocks noGrp="1" noChangeArrowheads="1"/>
          </p:cNvSpPr>
          <p:nvPr>
            <p:ph idx="1"/>
          </p:nvPr>
        </p:nvSpPr>
        <p:spPr>
          <a:xfrm>
            <a:off x="457200" y="1262063"/>
            <a:ext cx="8229600" cy="5029200"/>
          </a:xfrm>
        </p:spPr>
        <p:txBody>
          <a:bodyPr/>
          <a:lstStyle/>
          <a:p>
            <a:pPr eaLnBrk="1" hangingPunct="1"/>
            <a:r>
              <a:rPr lang="en-US" altLang="en-US" dirty="0"/>
              <a:t>Employer pays for coverage to offer incidental death benefit.</a:t>
            </a:r>
          </a:p>
          <a:p>
            <a:pPr eaLnBrk="1" hangingPunct="1"/>
            <a:r>
              <a:rPr lang="en-US" altLang="en-US" dirty="0"/>
              <a:t>Coverage required for:</a:t>
            </a:r>
          </a:p>
          <a:p>
            <a:pPr lvl="1" eaLnBrk="1" hangingPunct="1"/>
            <a:r>
              <a:rPr lang="en-US" altLang="en-US" dirty="0"/>
              <a:t>State agencies;</a:t>
            </a:r>
          </a:p>
          <a:p>
            <a:pPr lvl="1" eaLnBrk="1" hangingPunct="1"/>
            <a:r>
              <a:rPr lang="en-US" altLang="en-US" dirty="0"/>
              <a:t>Public higher education institutions; and</a:t>
            </a:r>
          </a:p>
          <a:p>
            <a:pPr lvl="1" eaLnBrk="1" hangingPunct="1"/>
            <a:r>
              <a:rPr lang="en-US" altLang="en-US" dirty="0"/>
              <a:t>Public school districts.</a:t>
            </a:r>
          </a:p>
          <a:p>
            <a:pPr eaLnBrk="1" hangingPunct="1"/>
            <a:r>
              <a:rPr lang="en-US" altLang="en-US" dirty="0"/>
              <a:t>Optional employers and charter schools that participate in retirement may choose to offer benefit but may not revoke benefit once added.</a:t>
            </a:r>
          </a:p>
          <a:p>
            <a:pPr eaLnBrk="1" hangingPunct="1"/>
            <a:r>
              <a:rPr lang="en-US" altLang="en-US" dirty="0"/>
              <a:t>Not available to inactive members and members whose employer does not offer coverage.</a:t>
            </a:r>
          </a:p>
          <a:p>
            <a:pPr eaLnBrk="1" hangingPunct="1"/>
            <a:endParaRPr lang="en-US" altLang="en-US" dirty="0"/>
          </a:p>
        </p:txBody>
      </p:sp>
      <p:sp>
        <p:nvSpPr>
          <p:cNvPr id="25604" name="Slide Number Placeholder 3">
            <a:extLst>
              <a:ext uri="{FF2B5EF4-FFF2-40B4-BE49-F238E27FC236}">
                <a16:creationId xmlns:a16="http://schemas.microsoft.com/office/drawing/2014/main" id="{A6E95F97-8785-47E9-85F2-DCF2D255320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79041C2-84EF-4B4F-9980-0ED79105C118}"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B865A28C-6CA5-EF64-E2FE-4B24146D7C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2883"/>
    </mc:Choice>
    <mc:Fallback>
      <p:transition spd="slow" advTm="328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0440688-96E2-429B-87D5-176884E4E0E3}"/>
              </a:ext>
            </a:extLst>
          </p:cNvPr>
          <p:cNvSpPr>
            <a:spLocks noGrp="1" noChangeArrowheads="1"/>
          </p:cNvSpPr>
          <p:nvPr>
            <p:ph type="title"/>
          </p:nvPr>
        </p:nvSpPr>
        <p:spPr>
          <a:xfrm>
            <a:off x="457200" y="228600"/>
            <a:ext cx="8229600" cy="804863"/>
          </a:xfrm>
        </p:spPr>
        <p:txBody>
          <a:bodyPr/>
          <a:lstStyle/>
          <a:p>
            <a:pPr eaLnBrk="1" hangingPunct="1"/>
            <a:r>
              <a:rPr lang="en-US" altLang="en-US"/>
              <a:t>Active member incidental death benefit</a:t>
            </a:r>
          </a:p>
        </p:txBody>
      </p:sp>
      <p:sp>
        <p:nvSpPr>
          <p:cNvPr id="26627" name="Content Placeholder 2">
            <a:extLst>
              <a:ext uri="{FF2B5EF4-FFF2-40B4-BE49-F238E27FC236}">
                <a16:creationId xmlns:a16="http://schemas.microsoft.com/office/drawing/2014/main" id="{E4EFE36E-2BA1-4281-8D2C-06C345C94286}"/>
              </a:ext>
            </a:extLst>
          </p:cNvPr>
          <p:cNvSpPr>
            <a:spLocks noGrp="1" noChangeArrowheads="1"/>
          </p:cNvSpPr>
          <p:nvPr>
            <p:ph idx="1"/>
          </p:nvPr>
        </p:nvSpPr>
        <p:spPr>
          <a:xfrm>
            <a:off x="457200" y="1262063"/>
            <a:ext cx="8229600" cy="5029200"/>
          </a:xfrm>
        </p:spPr>
        <p:txBody>
          <a:bodyPr/>
          <a:lstStyle/>
          <a:p>
            <a:pPr eaLnBrk="1" hangingPunct="1"/>
            <a:r>
              <a:rPr lang="en-US" altLang="en-US" dirty="0"/>
              <a:t>To be eligible, death cannot be more than 90 days after last earning compensation in regular pay status.</a:t>
            </a:r>
          </a:p>
          <a:p>
            <a:pPr eaLnBrk="1" hangingPunct="1"/>
            <a:r>
              <a:rPr lang="en-US" altLang="en-US" dirty="0"/>
              <a:t>Generally requires one year of earned service unless death results from job-related injury.</a:t>
            </a:r>
          </a:p>
          <a:p>
            <a:pPr eaLnBrk="1" hangingPunct="1"/>
            <a:r>
              <a:rPr lang="en-US" altLang="en-US" dirty="0"/>
              <a:t>Payment equal to the member’s annual earnable compensation.</a:t>
            </a:r>
          </a:p>
        </p:txBody>
      </p:sp>
      <p:sp>
        <p:nvSpPr>
          <p:cNvPr id="26628" name="Slide Number Placeholder 3">
            <a:extLst>
              <a:ext uri="{FF2B5EF4-FFF2-40B4-BE49-F238E27FC236}">
                <a16:creationId xmlns:a16="http://schemas.microsoft.com/office/drawing/2014/main" id="{96C14940-DCAD-450D-82F7-47A2FC3EB40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2950FEED-47E5-40DC-90A5-E84F067C53C4}"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7A06607A-4205-8BD5-C5E6-144EDFD0E8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3756"/>
    </mc:Choice>
    <mc:Fallback>
      <p:transition spd="slow" advTm="23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43606D0-6AD9-4DB3-BCA1-F90EB27796D8}"/>
              </a:ext>
            </a:extLst>
          </p:cNvPr>
          <p:cNvSpPr>
            <a:spLocks noGrp="1" noChangeArrowheads="1"/>
          </p:cNvSpPr>
          <p:nvPr>
            <p:ph type="title"/>
          </p:nvPr>
        </p:nvSpPr>
        <p:spPr>
          <a:xfrm>
            <a:off x="457200" y="228600"/>
            <a:ext cx="8229600" cy="804863"/>
          </a:xfrm>
        </p:spPr>
        <p:txBody>
          <a:bodyPr/>
          <a:lstStyle/>
          <a:p>
            <a:pPr eaLnBrk="1" hangingPunct="1"/>
            <a:r>
              <a:rPr lang="en-US" altLang="en-US"/>
              <a:t>Working retired member incidental death benefit</a:t>
            </a:r>
          </a:p>
        </p:txBody>
      </p:sp>
      <p:sp>
        <p:nvSpPr>
          <p:cNvPr id="28675" name="Content Placeholder 2">
            <a:extLst>
              <a:ext uri="{FF2B5EF4-FFF2-40B4-BE49-F238E27FC236}">
                <a16:creationId xmlns:a16="http://schemas.microsoft.com/office/drawing/2014/main" id="{AC367EB2-F4B7-49C4-984E-AB78F54D0635}"/>
              </a:ext>
            </a:extLst>
          </p:cNvPr>
          <p:cNvSpPr>
            <a:spLocks noGrp="1" noChangeArrowheads="1"/>
          </p:cNvSpPr>
          <p:nvPr>
            <p:ph idx="1"/>
          </p:nvPr>
        </p:nvSpPr>
        <p:spPr>
          <a:xfrm>
            <a:off x="457200" y="1262063"/>
            <a:ext cx="8229600" cy="5029200"/>
          </a:xfrm>
        </p:spPr>
        <p:txBody>
          <a:bodyPr/>
          <a:lstStyle/>
          <a:p>
            <a:pPr eaLnBrk="1" hangingPunct="1"/>
            <a:r>
              <a:rPr lang="en-US" altLang="en-US" dirty="0"/>
              <a:t>To be eligible for the current annual salary benefit, death cannot be more than 90 days after last earning compensation in regular pay status.</a:t>
            </a:r>
          </a:p>
          <a:p>
            <a:pPr eaLnBrk="1" hangingPunct="1"/>
            <a:r>
              <a:rPr lang="en-US" altLang="en-US" dirty="0"/>
              <a:t>Payment equal to larger of:</a:t>
            </a:r>
          </a:p>
          <a:p>
            <a:pPr lvl="1" eaLnBrk="1" hangingPunct="1"/>
            <a:r>
              <a:rPr lang="en-US" altLang="en-US" dirty="0"/>
              <a:t>Annual earnable compensation; or </a:t>
            </a:r>
          </a:p>
          <a:p>
            <a:pPr lvl="1" eaLnBrk="1" hangingPunct="1"/>
            <a:r>
              <a:rPr lang="en-US" altLang="en-US" dirty="0"/>
              <a:t>Non-working incidental death benefit.</a:t>
            </a:r>
          </a:p>
          <a:p>
            <a:pPr eaLnBrk="1" hangingPunct="1"/>
            <a:endParaRPr lang="en-US" altLang="en-US" dirty="0"/>
          </a:p>
        </p:txBody>
      </p:sp>
      <p:sp>
        <p:nvSpPr>
          <p:cNvPr id="28676" name="Slide Number Placeholder 3">
            <a:extLst>
              <a:ext uri="{FF2B5EF4-FFF2-40B4-BE49-F238E27FC236}">
                <a16:creationId xmlns:a16="http://schemas.microsoft.com/office/drawing/2014/main" id="{DDE073F0-93F6-4332-8A1E-F7B0E344F29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2EF8A6A-E2E4-429F-826A-26F214343788}"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7793E993-479C-8BA3-9EFA-AA71C285C7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9471"/>
    </mc:Choice>
    <mc:Fallback>
      <p:transition spd="slow" advTm="19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CACE-12F4-445C-8853-E9127D228FFD}"/>
              </a:ext>
            </a:extLst>
          </p:cNvPr>
          <p:cNvSpPr>
            <a:spLocks noGrp="1"/>
          </p:cNvSpPr>
          <p:nvPr>
            <p:ph type="title"/>
          </p:nvPr>
        </p:nvSpPr>
        <p:spPr>
          <a:xfrm>
            <a:off x="457200" y="228600"/>
            <a:ext cx="8229600" cy="804863"/>
          </a:xfrm>
        </p:spPr>
        <p:txBody>
          <a:bodyPr rtlCol="0">
            <a:normAutofit fontScale="90000"/>
          </a:bodyPr>
          <a:lstStyle/>
          <a:p>
            <a:pPr eaLnBrk="1" fontAlgn="auto" hangingPunct="1">
              <a:spcAft>
                <a:spcPts val="0"/>
              </a:spcAft>
              <a:defRPr/>
            </a:pPr>
            <a:r>
              <a:rPr lang="en-US" dirty="0"/>
              <a:t>Non-working retired member incidental death benefit </a:t>
            </a:r>
          </a:p>
        </p:txBody>
      </p:sp>
      <p:sp>
        <p:nvSpPr>
          <p:cNvPr id="7" name="Content Placeholder 6">
            <a:extLst>
              <a:ext uri="{FF2B5EF4-FFF2-40B4-BE49-F238E27FC236}">
                <a16:creationId xmlns:a16="http://schemas.microsoft.com/office/drawing/2014/main" id="{EE63192B-7969-48AE-B82E-2EE0296C8C43}"/>
              </a:ext>
            </a:extLst>
          </p:cNvPr>
          <p:cNvSpPr>
            <a:spLocks noGrp="1"/>
          </p:cNvSpPr>
          <p:nvPr>
            <p:ph idx="1"/>
          </p:nvPr>
        </p:nvSpPr>
        <p:spPr>
          <a:xfrm>
            <a:off x="457200" y="1262063"/>
            <a:ext cx="8229600" cy="5029200"/>
          </a:xfrm>
        </p:spPr>
        <p:txBody>
          <a:bodyPr rtlCol="0">
            <a:normAutofit/>
          </a:bodyPr>
          <a:lstStyle/>
          <a:p>
            <a:pPr marL="0" indent="0" eaLnBrk="1" fontAlgn="auto" hangingPunct="1">
              <a:spcAft>
                <a:spcPts val="0"/>
              </a:spcAft>
              <a:buFont typeface="Arial" panose="020B0604020202020204" pitchFamily="34" charset="0"/>
              <a:buNone/>
              <a:defRPr/>
            </a:pPr>
            <a:r>
              <a:rPr lang="en-US" sz="1600" dirty="0"/>
              <a:t>For the benefit to be payable, retired member’s most recent employer before retirement must have provided incidental death benefit coverage.</a:t>
            </a:r>
            <a:endParaRPr lang="en-US" dirty="0"/>
          </a:p>
        </p:txBody>
      </p:sp>
      <p:sp>
        <p:nvSpPr>
          <p:cNvPr id="29700" name="Slide Number Placeholder 3">
            <a:extLst>
              <a:ext uri="{FF2B5EF4-FFF2-40B4-BE49-F238E27FC236}">
                <a16:creationId xmlns:a16="http://schemas.microsoft.com/office/drawing/2014/main" id="{2FB2D397-64EE-4E59-8A8C-8F5D1499ABF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2F3D7CC-E27C-4C40-B70A-BBD227497739}"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7</a:t>
            </a:fld>
            <a:endParaRPr lang="en-US" altLang="en-US" sz="1400">
              <a:solidFill>
                <a:schemeClr val="bg1"/>
              </a:solidFill>
              <a:latin typeface="Times New Roman" panose="02020603050405020304" pitchFamily="18" charset="0"/>
            </a:endParaRPr>
          </a:p>
        </p:txBody>
      </p:sp>
      <p:graphicFrame>
        <p:nvGraphicFramePr>
          <p:cNvPr id="8" name="Table 7">
            <a:extLst>
              <a:ext uri="{FF2B5EF4-FFF2-40B4-BE49-F238E27FC236}">
                <a16:creationId xmlns:a16="http://schemas.microsoft.com/office/drawing/2014/main" id="{CEBD295F-F6B1-48EB-AD23-DED74209395B}"/>
              </a:ext>
            </a:extLst>
          </p:cNvPr>
          <p:cNvGraphicFramePr>
            <a:graphicFrameLocks noGrp="1"/>
          </p:cNvGraphicFramePr>
          <p:nvPr>
            <p:extLst>
              <p:ext uri="{D42A27DB-BD31-4B8C-83A1-F6EECF244321}">
                <p14:modId xmlns:p14="http://schemas.microsoft.com/office/powerpoint/2010/main" val="3020967697"/>
              </p:ext>
            </p:extLst>
          </p:nvPr>
        </p:nvGraphicFramePr>
        <p:xfrm>
          <a:off x="457200" y="1884363"/>
          <a:ext cx="5943600" cy="2752725"/>
        </p:xfrm>
        <a:graphic>
          <a:graphicData uri="http://schemas.openxmlformats.org/drawingml/2006/table">
            <a:tbl>
              <a:tblPr firstRow="1" firstCol="1" bandRow="1">
                <a:tableStyleId>{5940675A-B579-460E-94D1-54222C63F5DA}</a:tableStyleId>
              </a:tblPr>
              <a:tblGrid>
                <a:gridCol w="1828800">
                  <a:extLst>
                    <a:ext uri="{9D8B030D-6E8A-4147-A177-3AD203B41FA5}">
                      <a16:colId xmlns:a16="http://schemas.microsoft.com/office/drawing/2014/main" val="20000"/>
                    </a:ext>
                  </a:extLst>
                </a:gridCol>
                <a:gridCol w="246888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786493">
                <a:tc>
                  <a:txBody>
                    <a:bodyPr/>
                    <a:lstStyle/>
                    <a:p>
                      <a:pPr marL="0" marR="0" algn="ctr">
                        <a:lnSpc>
                          <a:spcPct val="107000"/>
                        </a:lnSpc>
                        <a:spcBef>
                          <a:spcPts val="0"/>
                        </a:spcBef>
                        <a:spcAft>
                          <a:spcPts val="0"/>
                        </a:spcAft>
                      </a:pPr>
                      <a:r>
                        <a:rPr lang="en-US" sz="1600" b="1" dirty="0">
                          <a:solidFill>
                            <a:schemeClr val="bg1"/>
                          </a:solidFill>
                          <a:effectLst/>
                        </a:rPr>
                        <a:t>SCRS years of</a:t>
                      </a:r>
                    </a:p>
                    <a:p>
                      <a:pPr marL="0" marR="0" algn="ctr">
                        <a:lnSpc>
                          <a:spcPct val="107000"/>
                        </a:lnSpc>
                        <a:spcBef>
                          <a:spcPts val="0"/>
                        </a:spcBef>
                        <a:spcAft>
                          <a:spcPts val="0"/>
                        </a:spcAft>
                      </a:pPr>
                      <a:r>
                        <a:rPr lang="en-US" sz="1600" b="1" dirty="0">
                          <a:solidFill>
                            <a:schemeClr val="bg1"/>
                          </a:solidFill>
                          <a:effectLst/>
                        </a:rPr>
                        <a:t>service credit</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7000"/>
                        </a:lnSpc>
                        <a:spcBef>
                          <a:spcPts val="0"/>
                        </a:spcBef>
                        <a:spcAft>
                          <a:spcPts val="0"/>
                        </a:spcAft>
                      </a:pPr>
                      <a:r>
                        <a:rPr lang="en-US" sz="1600" b="1" dirty="0">
                          <a:solidFill>
                            <a:schemeClr val="bg1"/>
                          </a:solidFill>
                          <a:effectLst/>
                        </a:rPr>
                        <a:t>PORS years of</a:t>
                      </a:r>
                    </a:p>
                    <a:p>
                      <a:pPr marL="0" marR="0" algn="ctr">
                        <a:lnSpc>
                          <a:spcPct val="107000"/>
                        </a:lnSpc>
                        <a:spcBef>
                          <a:spcPts val="0"/>
                        </a:spcBef>
                        <a:spcAft>
                          <a:spcPts val="0"/>
                        </a:spcAft>
                      </a:pPr>
                      <a:r>
                        <a:rPr lang="en-US" sz="1600" b="1" dirty="0">
                          <a:solidFill>
                            <a:schemeClr val="bg1"/>
                          </a:solidFill>
                          <a:effectLst/>
                        </a:rPr>
                        <a:t>service credit</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7000"/>
                        </a:lnSpc>
                        <a:spcBef>
                          <a:spcPts val="0"/>
                        </a:spcBef>
                        <a:spcAft>
                          <a:spcPts val="0"/>
                        </a:spcAft>
                      </a:pPr>
                      <a:r>
                        <a:rPr lang="en-US" sz="1600" b="1" dirty="0">
                          <a:solidFill>
                            <a:schemeClr val="bg1"/>
                          </a:solidFill>
                          <a:effectLst/>
                        </a:rPr>
                        <a:t>Incidental</a:t>
                      </a:r>
                      <a:r>
                        <a:rPr lang="en-US" sz="1600" b="1" baseline="0" dirty="0">
                          <a:solidFill>
                            <a:schemeClr val="bg1"/>
                          </a:solidFill>
                          <a:effectLst/>
                        </a:rPr>
                        <a:t> d</a:t>
                      </a:r>
                      <a:r>
                        <a:rPr lang="en-US" sz="1600" b="1" dirty="0">
                          <a:solidFill>
                            <a:schemeClr val="bg1"/>
                          </a:solidFill>
                          <a:effectLst/>
                        </a:rPr>
                        <a:t>eath</a:t>
                      </a:r>
                    </a:p>
                    <a:p>
                      <a:pPr marL="0" marR="0" algn="ctr">
                        <a:lnSpc>
                          <a:spcPct val="107000"/>
                        </a:lnSpc>
                        <a:spcBef>
                          <a:spcPts val="0"/>
                        </a:spcBef>
                        <a:spcAft>
                          <a:spcPts val="0"/>
                        </a:spcAft>
                      </a:pPr>
                      <a:r>
                        <a:rPr lang="en-US" sz="1600" b="1" dirty="0">
                          <a:solidFill>
                            <a:schemeClr val="bg1"/>
                          </a:solidFill>
                          <a:effectLst/>
                        </a:rPr>
                        <a:t>benefit </a:t>
                      </a:r>
                      <a:r>
                        <a:rPr lang="en-US" sz="1600" b="1" dirty="0">
                          <a:solidFill>
                            <a:schemeClr val="bg1"/>
                          </a:solidFill>
                          <a:effectLst/>
                          <a:latin typeface="+mn-lt"/>
                          <a:ea typeface="+mn-ea"/>
                          <a:cs typeface="+mn-cs"/>
                        </a:rPr>
                        <a:t>payment</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93246">
                <a:tc>
                  <a:txBody>
                    <a:bodyPr/>
                    <a:lstStyle/>
                    <a:p>
                      <a:pPr marL="0" marR="0" algn="ctr">
                        <a:lnSpc>
                          <a:spcPct val="107000"/>
                        </a:lnSpc>
                        <a:spcBef>
                          <a:spcPts val="0"/>
                        </a:spcBef>
                        <a:spcAft>
                          <a:spcPts val="80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 to 19 years</a:t>
                      </a:r>
                    </a:p>
                  </a:txBody>
                  <a:tcPr marL="91431" marR="91431" marT="46437" marB="46437"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 to 19 years</a:t>
                      </a:r>
                    </a:p>
                  </a:txBody>
                  <a:tcPr marL="91431" marR="91431" marT="46437" marB="4643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$2,000</a:t>
                      </a:r>
                    </a:p>
                  </a:txBody>
                  <a:tcPr marL="91431" marR="91431" marT="46437" marB="46437"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86493">
                <a:tc>
                  <a:txBody>
                    <a:bodyPr/>
                    <a:lstStyle/>
                    <a:p>
                      <a:pPr marL="0" marR="0" algn="ctr">
                        <a:lnSpc>
                          <a:spcPct val="107000"/>
                        </a:lnSpc>
                        <a:spcBef>
                          <a:spcPts val="0"/>
                        </a:spcBef>
                        <a:spcAft>
                          <a:spcPts val="80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20 to 27 years</a:t>
                      </a:r>
                    </a:p>
                  </a:txBody>
                  <a:tcPr marL="91431" marR="91431" marT="46437" marB="46437"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Class Two: 20 to 24 years</a:t>
                      </a:r>
                    </a:p>
                    <a:p>
                      <a:pPr marL="0" marR="0" algn="ctr">
                        <a:lnSpc>
                          <a:spcPct val="107000"/>
                        </a:lnSpc>
                        <a:spcBef>
                          <a:spcPts val="0"/>
                        </a:spcBef>
                        <a:spcAft>
                          <a:spcPts val="80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Class Three: 20 to 26 years</a:t>
                      </a:r>
                    </a:p>
                  </a:txBody>
                  <a:tcPr marL="91431" marR="91431" marT="46437" marB="4643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$4,000</a:t>
                      </a:r>
                    </a:p>
                  </a:txBody>
                  <a:tcPr marL="91431" marR="91431" marT="46437" marB="46437"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86493">
                <a:tc>
                  <a:txBody>
                    <a:bodyPr/>
                    <a:lstStyle/>
                    <a:p>
                      <a:pPr marL="0" marR="0" algn="ctr">
                        <a:lnSpc>
                          <a:spcPct val="107000"/>
                        </a:lnSpc>
                        <a:spcBef>
                          <a:spcPts val="0"/>
                        </a:spcBef>
                        <a:spcAft>
                          <a:spcPts val="80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28+</a:t>
                      </a:r>
                      <a:r>
                        <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years</a:t>
                      </a:r>
                    </a:p>
                  </a:txBody>
                  <a:tcPr marL="91431" marR="91431" marT="46437" marB="46437"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Class Two: 25+ years</a:t>
                      </a:r>
                    </a:p>
                    <a:p>
                      <a:pPr marL="0" marR="0" algn="ctr">
                        <a:lnSpc>
                          <a:spcPct val="107000"/>
                        </a:lnSpc>
                        <a:spcBef>
                          <a:spcPts val="0"/>
                        </a:spcBef>
                        <a:spcAft>
                          <a:spcPts val="80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Class Three: 27+ years</a:t>
                      </a:r>
                    </a:p>
                  </a:txBody>
                  <a:tcPr marL="91431" marR="91431" marT="46437" marB="4643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$6,000</a:t>
                      </a:r>
                    </a:p>
                  </a:txBody>
                  <a:tcPr marL="91431" marR="91431" marT="46437" marB="46437"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3" name="Audio 2">
            <a:hlinkClick r:id="" action="ppaction://media"/>
            <a:extLst>
              <a:ext uri="{FF2B5EF4-FFF2-40B4-BE49-F238E27FC236}">
                <a16:creationId xmlns:a16="http://schemas.microsoft.com/office/drawing/2014/main" id="{6AC854D0-F071-BD4C-8C5F-4FC88030A85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1202"/>
    </mc:Choice>
    <mc:Fallback>
      <p:transition spd="slow" advTm="712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99F8317-0374-47D6-8C3E-03A90360E7F2}"/>
              </a:ext>
            </a:extLst>
          </p:cNvPr>
          <p:cNvSpPr>
            <a:spLocks noGrp="1" noChangeArrowheads="1"/>
          </p:cNvSpPr>
          <p:nvPr>
            <p:ph type="title"/>
          </p:nvPr>
        </p:nvSpPr>
        <p:spPr>
          <a:xfrm>
            <a:off x="457200" y="228600"/>
            <a:ext cx="8229600" cy="804863"/>
          </a:xfrm>
        </p:spPr>
        <p:txBody>
          <a:bodyPr/>
          <a:lstStyle/>
          <a:p>
            <a:pPr eaLnBrk="1" hangingPunct="1"/>
            <a:r>
              <a:rPr lang="en-US" altLang="en-US"/>
              <a:t>Accidental Death Program</a:t>
            </a:r>
          </a:p>
        </p:txBody>
      </p:sp>
      <p:sp>
        <p:nvSpPr>
          <p:cNvPr id="32771" name="Content Placeholder 2">
            <a:extLst>
              <a:ext uri="{FF2B5EF4-FFF2-40B4-BE49-F238E27FC236}">
                <a16:creationId xmlns:a16="http://schemas.microsoft.com/office/drawing/2014/main" id="{50AC22DE-4697-4960-BEB3-B5B35394C942}"/>
              </a:ext>
            </a:extLst>
          </p:cNvPr>
          <p:cNvSpPr>
            <a:spLocks noGrp="1" noChangeArrowheads="1"/>
          </p:cNvSpPr>
          <p:nvPr>
            <p:ph idx="1"/>
          </p:nvPr>
        </p:nvSpPr>
        <p:spPr>
          <a:xfrm>
            <a:off x="457200" y="1262063"/>
            <a:ext cx="8229600" cy="5029200"/>
          </a:xfrm>
        </p:spPr>
        <p:txBody>
          <a:bodyPr/>
          <a:lstStyle/>
          <a:p>
            <a:pPr eaLnBrk="1" hangingPunct="1"/>
            <a:r>
              <a:rPr lang="en-US" altLang="en-US" dirty="0"/>
              <a:t>Employer pays for coverage. Available only for PORS members. </a:t>
            </a:r>
          </a:p>
          <a:p>
            <a:pPr eaLnBrk="1" hangingPunct="1"/>
            <a:r>
              <a:rPr lang="en-US" altLang="en-US" dirty="0"/>
              <a:t>Coverage required for:</a:t>
            </a:r>
          </a:p>
          <a:p>
            <a:pPr lvl="1" eaLnBrk="1" hangingPunct="1"/>
            <a:r>
              <a:rPr lang="en-US" altLang="en-US" dirty="0"/>
              <a:t>State agencies;</a:t>
            </a:r>
          </a:p>
          <a:p>
            <a:pPr lvl="1" eaLnBrk="1" hangingPunct="1"/>
            <a:r>
              <a:rPr lang="en-US" altLang="en-US" dirty="0"/>
              <a:t>Public higher education institutions; and</a:t>
            </a:r>
          </a:p>
          <a:p>
            <a:pPr lvl="1" eaLnBrk="1" hangingPunct="1"/>
            <a:r>
              <a:rPr lang="en-US" altLang="en-US" dirty="0"/>
              <a:t>Public school districts.</a:t>
            </a:r>
          </a:p>
          <a:p>
            <a:pPr eaLnBrk="1" hangingPunct="1"/>
            <a:r>
              <a:rPr lang="en-US" altLang="en-US" dirty="0"/>
              <a:t>Optional employers and charter schools that participate in retirement may choose to offer benefit but may not revoke benefit once added.</a:t>
            </a:r>
          </a:p>
          <a:p>
            <a:pPr eaLnBrk="1" hangingPunct="1"/>
            <a:r>
              <a:rPr lang="en-US" altLang="en-US" dirty="0"/>
              <a:t>Provides survivor monthly benefit if covered member’s death occurs while:</a:t>
            </a:r>
          </a:p>
          <a:p>
            <a:pPr lvl="1" eaLnBrk="1" hangingPunct="1"/>
            <a:r>
              <a:rPr lang="en-US" altLang="en-US" dirty="0"/>
              <a:t>Performing a hazard specific to employment;</a:t>
            </a:r>
          </a:p>
          <a:p>
            <a:pPr lvl="1" eaLnBrk="1" hangingPunct="1"/>
            <a:r>
              <a:rPr lang="en-US" altLang="en-US" dirty="0"/>
              <a:t>In actual performance of duty; and</a:t>
            </a:r>
          </a:p>
          <a:p>
            <a:pPr lvl="1" eaLnBrk="1" hangingPunct="1"/>
            <a:r>
              <a:rPr lang="en-US" altLang="en-US" dirty="0"/>
              <a:t>Without willful negligence on member’s part.</a:t>
            </a:r>
          </a:p>
        </p:txBody>
      </p:sp>
      <p:sp>
        <p:nvSpPr>
          <p:cNvPr id="32772" name="Slide Number Placeholder 3">
            <a:extLst>
              <a:ext uri="{FF2B5EF4-FFF2-40B4-BE49-F238E27FC236}">
                <a16:creationId xmlns:a16="http://schemas.microsoft.com/office/drawing/2014/main" id="{5E0FEEAE-8E04-4C8A-9877-0AFC9B34AFD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46BB2DA-5604-4FF4-8D44-EDACC9DAACA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8</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72306B91-823D-18F1-1B51-D303EBF53B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4526"/>
    </mc:Choice>
    <mc:Fallback>
      <p:transition spd="slow" advTm="445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1E7DF9D-1CCC-4D08-963B-0A7ED8F678CB}"/>
              </a:ext>
            </a:extLst>
          </p:cNvPr>
          <p:cNvSpPr>
            <a:spLocks noGrp="1" noChangeArrowheads="1"/>
          </p:cNvSpPr>
          <p:nvPr>
            <p:ph type="title"/>
          </p:nvPr>
        </p:nvSpPr>
        <p:spPr>
          <a:xfrm>
            <a:off x="457200" y="228600"/>
            <a:ext cx="8229600" cy="804863"/>
          </a:xfrm>
        </p:spPr>
        <p:txBody>
          <a:bodyPr/>
          <a:lstStyle/>
          <a:p>
            <a:pPr eaLnBrk="1" hangingPunct="1"/>
            <a:r>
              <a:rPr lang="en-US" altLang="en-US" dirty="0"/>
              <a:t>Who receives Accidental Death Program benefit?</a:t>
            </a:r>
          </a:p>
        </p:txBody>
      </p:sp>
      <p:sp>
        <p:nvSpPr>
          <p:cNvPr id="34820" name="Slide Number Placeholder 3">
            <a:extLst>
              <a:ext uri="{FF2B5EF4-FFF2-40B4-BE49-F238E27FC236}">
                <a16:creationId xmlns:a16="http://schemas.microsoft.com/office/drawing/2014/main" id="{99FCB224-8961-45EF-9729-9D0B41265B8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0DDCBC1-85D5-4770-8B23-D632A8FC50CB}"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9</a:t>
            </a:fld>
            <a:endParaRPr lang="en-US" altLang="en-US" sz="1400">
              <a:solidFill>
                <a:schemeClr val="bg1"/>
              </a:solidFill>
              <a:latin typeface="Times New Roman" panose="02020603050405020304" pitchFamily="18" charset="0"/>
            </a:endParaRPr>
          </a:p>
        </p:txBody>
      </p:sp>
      <p:graphicFrame>
        <p:nvGraphicFramePr>
          <p:cNvPr id="6" name="Content Placeholder 1">
            <a:extLst>
              <a:ext uri="{FF2B5EF4-FFF2-40B4-BE49-F238E27FC236}">
                <a16:creationId xmlns:a16="http://schemas.microsoft.com/office/drawing/2014/main" id="{20344615-64BF-458D-BF55-0A7440039F39}"/>
              </a:ext>
            </a:extLst>
          </p:cNvPr>
          <p:cNvGraphicFramePr>
            <a:graphicFrameLocks noGrp="1"/>
          </p:cNvGraphicFramePr>
          <p:nvPr>
            <p:ph idx="1"/>
            <p:extLst>
              <p:ext uri="{D42A27DB-BD31-4B8C-83A1-F6EECF244321}">
                <p14:modId xmlns:p14="http://schemas.microsoft.com/office/powerpoint/2010/main" val="3159620155"/>
              </p:ext>
            </p:extLst>
          </p:nvPr>
        </p:nvGraphicFramePr>
        <p:xfrm>
          <a:off x="457200" y="1262063"/>
          <a:ext cx="82296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2">
            <a:hlinkClick r:id="" action="ppaction://media"/>
            <a:extLst>
              <a:ext uri="{FF2B5EF4-FFF2-40B4-BE49-F238E27FC236}">
                <a16:creationId xmlns:a16="http://schemas.microsoft.com/office/drawing/2014/main" id="{1658C40B-C130-384E-C0AF-6707FBDF15B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273"/>
    </mc:Choice>
    <mc:Fallback>
      <p:transition spd="slow" advTm="302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2608</TotalTime>
  <Words>632</Words>
  <Application>Microsoft Office PowerPoint</Application>
  <PresentationFormat>On-screen Show (4:3)</PresentationFormat>
  <Paragraphs>97</Paragraphs>
  <Slides>11</Slides>
  <Notes>0</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Fira Sans Extra Condensed Medium</vt:lpstr>
      <vt:lpstr>Times New Roman</vt:lpstr>
      <vt:lpstr>Tw Cen MT Condensed</vt:lpstr>
      <vt:lpstr>Office Theme</vt:lpstr>
      <vt:lpstr>Death claims: types of death claim payments</vt:lpstr>
      <vt:lpstr>Refund of contributions</vt:lpstr>
      <vt:lpstr>Monthly survivor benefit eligibility for active member in-service deaths</vt:lpstr>
      <vt:lpstr>Incidental death benefit</vt:lpstr>
      <vt:lpstr>Active member incidental death benefit</vt:lpstr>
      <vt:lpstr>Working retired member incidental death benefit</vt:lpstr>
      <vt:lpstr>Non-working retired member incidental death benefit </vt:lpstr>
      <vt:lpstr>Accidental Death Program</vt:lpstr>
      <vt:lpstr>Who receives Accidental Death Program benefit?</vt:lpstr>
      <vt:lpstr>Retired member payment options</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Karen Rawl</cp:lastModifiedBy>
  <cp:revision>86</cp:revision>
  <cp:lastPrinted>2022-05-20T18:28:43Z</cp:lastPrinted>
  <dcterms:created xsi:type="dcterms:W3CDTF">2020-03-31T13:24:57Z</dcterms:created>
  <dcterms:modified xsi:type="dcterms:W3CDTF">2023-06-12T13:48:21Z</dcterms:modified>
</cp:coreProperties>
</file>