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83" r:id="rId2"/>
    <p:sldId id="413" r:id="rId3"/>
    <p:sldId id="414" r:id="rId4"/>
    <p:sldId id="415" r:id="rId5"/>
    <p:sldId id="416" r:id="rId6"/>
    <p:sldId id="263" r:id="rId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9" clrIdx="0">
    <p:extLst>
      <p:ext uri="{19B8F6BF-5375-455C-9EA6-DF929625EA0E}">
        <p15:presenceInfo xmlns:p15="http://schemas.microsoft.com/office/powerpoint/2012/main" userId="S::ryounh@peba.sc.gov::9a85b619-8fd1-4dec-b439-2514df7fe89a" providerId="AD"/>
      </p:ext>
    </p:extLst>
  </p:cmAuthor>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5"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127" d="100"/>
          <a:sy n="127" d="100"/>
        </p:scale>
        <p:origin x="1200" y="12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DB5DEA-9950-4641-B720-70817F0D8369}"/>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194BAE05-6213-4FA8-93E2-D05567EA5DE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0841601-538E-49EF-9FC0-505626E1FDBF}"/>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BE124A09-2BFE-4329-95F9-1E7B8DC81AED}"/>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CD84EB99-176F-454A-BEFE-7A432982D680}"/>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EB6CC598-8BCD-4E8B-B70F-53BD81374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C6BA087-4318-483C-9EE1-CF5AE6BA13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1052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514FF8C-F180-40A3-BF7F-A9C231E832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859BD22E-9B93-424E-B61D-553AE36F6670}"/>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6C4F3C0-C52B-4B47-B640-E248B6B67F7B}" type="slidenum">
              <a:rPr lang="en-US"/>
              <a:pPr>
                <a:defRPr/>
              </a:pPr>
              <a:t>‹#›</a:t>
            </a:fld>
            <a:endParaRPr lang="en-US" dirty="0"/>
          </a:p>
        </p:txBody>
      </p:sp>
    </p:spTree>
    <p:extLst>
      <p:ext uri="{BB962C8B-B14F-4D97-AF65-F5344CB8AC3E}">
        <p14:creationId xmlns:p14="http://schemas.microsoft.com/office/powerpoint/2010/main" val="320142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786C1E-01D5-4C96-8667-F029B0B8FD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5CEB2E6-BC9F-4788-968B-CBF2AC89A1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BD61B08-67AC-48EB-BE29-A3D0FABE24CA}" type="slidenum">
              <a:rPr lang="en-US"/>
              <a:pPr>
                <a:defRPr/>
              </a:pPr>
              <a:t>‹#›</a:t>
            </a:fld>
            <a:endParaRPr lang="en-US" dirty="0"/>
          </a:p>
        </p:txBody>
      </p:sp>
    </p:spTree>
    <p:extLst>
      <p:ext uri="{BB962C8B-B14F-4D97-AF65-F5344CB8AC3E}">
        <p14:creationId xmlns:p14="http://schemas.microsoft.com/office/powerpoint/2010/main" val="209911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E4A278D-98BD-4F99-B489-EB034A08BC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B6BFA35-6A20-415C-80E4-148A8221A21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2ED343D-422D-4BB7-AC04-D46A47F2C634}" type="slidenum">
              <a:rPr lang="en-US"/>
              <a:pPr>
                <a:defRPr/>
              </a:pPr>
              <a:t>‹#›</a:t>
            </a:fld>
            <a:endParaRPr lang="en-US" dirty="0"/>
          </a:p>
        </p:txBody>
      </p:sp>
    </p:spTree>
    <p:extLst>
      <p:ext uri="{BB962C8B-B14F-4D97-AF65-F5344CB8AC3E}">
        <p14:creationId xmlns:p14="http://schemas.microsoft.com/office/powerpoint/2010/main" val="9885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447AE04-1CF4-4D74-A7C5-B34D1F9AEA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C22788A-2473-4B6A-84A4-2962A46B000F}"/>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7C6457F-E722-4EC3-A760-EB5A5E90EFDD}" type="slidenum">
              <a:rPr lang="en-US"/>
              <a:pPr>
                <a:defRPr/>
              </a:pPr>
              <a:t>‹#›</a:t>
            </a:fld>
            <a:endParaRPr lang="en-US" dirty="0"/>
          </a:p>
        </p:txBody>
      </p:sp>
    </p:spTree>
    <p:extLst>
      <p:ext uri="{BB962C8B-B14F-4D97-AF65-F5344CB8AC3E}">
        <p14:creationId xmlns:p14="http://schemas.microsoft.com/office/powerpoint/2010/main" val="142414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FC71F08-9E2B-4868-81CD-61963DD528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98304FC-1937-4F41-8CCC-6225AAFB014C}"/>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D7CBF62-C754-4E68-BB4A-5BB95C34475B}" type="slidenum">
              <a:rPr lang="en-US"/>
              <a:pPr>
                <a:defRPr/>
              </a:pPr>
              <a:t>‹#›</a:t>
            </a:fld>
            <a:endParaRPr lang="en-US" dirty="0"/>
          </a:p>
        </p:txBody>
      </p:sp>
    </p:spTree>
    <p:extLst>
      <p:ext uri="{BB962C8B-B14F-4D97-AF65-F5344CB8AC3E}">
        <p14:creationId xmlns:p14="http://schemas.microsoft.com/office/powerpoint/2010/main" val="116228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3591D96-4EFC-4732-9439-6B85834E39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56FF5B-619D-4838-AF6E-CE1D0E9712A1}"/>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74EAEEB9-5F9E-4DE8-81CE-B490B30C4636}"/>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8B478F46-AD0D-4627-8F00-9F79C5DE7E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50303E7-3900-4086-9311-B0E892776482}" type="slidenum">
              <a:rPr lang="en-US"/>
              <a:pPr>
                <a:defRPr/>
              </a:pPr>
              <a:t>‹#›</a:t>
            </a:fld>
            <a:endParaRPr lang="en-US" dirty="0"/>
          </a:p>
        </p:txBody>
      </p:sp>
    </p:spTree>
    <p:extLst>
      <p:ext uri="{BB962C8B-B14F-4D97-AF65-F5344CB8AC3E}">
        <p14:creationId xmlns:p14="http://schemas.microsoft.com/office/powerpoint/2010/main" val="50218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A5D525E-2B1A-4E17-9177-45D5CFEB1F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822BB69-E9CB-4B10-A295-9C01A43CFA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6E29C93-239B-4DD6-8BD8-32671469F2E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3705C253-CC72-4F4F-8362-65175BD205A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3D0AC2D4-9041-424D-86C0-96D5DA4DFBE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3010A555-C8B0-457D-83B1-E4187EE4315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9A3727E4-9544-4B2F-939A-F9924F86161E}"/>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466010F8-45D6-4817-AD6B-391E10B534A1}"/>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08F451E1-941B-4EAD-9347-56D14BC73A50}"/>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56209399-FE28-4305-9C2C-5770803D0F23}"/>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5CF767EE-5D6D-42E9-82E6-2FC5F7EDFC2F}"/>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B0F256D7-335C-4799-A57E-292D38D7F3E9}"/>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92E5B31D-5BEB-4D6C-91CA-D03BEC957BB6}"/>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3C255CAB-6AB9-4D8E-BC15-6DEDA6D9486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2D99185-9D5D-4FC3-B883-3A4D2AE69556}" type="slidenum">
              <a:rPr lang="en-US"/>
              <a:pPr>
                <a:defRPr/>
              </a:pPr>
              <a:t>‹#›</a:t>
            </a:fld>
            <a:endParaRPr lang="en-US" dirty="0"/>
          </a:p>
        </p:txBody>
      </p:sp>
    </p:spTree>
    <p:extLst>
      <p:ext uri="{BB962C8B-B14F-4D97-AF65-F5344CB8AC3E}">
        <p14:creationId xmlns:p14="http://schemas.microsoft.com/office/powerpoint/2010/main" val="284891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A3AE677-CF77-4A5D-A7AF-8F100FF001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38EFC34-E904-4DB5-92B1-178E41FC9D4F}"/>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CECC305E-36FC-4E44-B2B4-55A9C7E839AF}"/>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7C584275-BA24-477F-B0C9-7DB7EBC22B0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64E0AA6-13DA-45BA-880A-5DDBA5733C4E}" type="slidenum">
              <a:rPr lang="en-US"/>
              <a:pPr>
                <a:defRPr/>
              </a:pPr>
              <a:t>‹#›</a:t>
            </a:fld>
            <a:endParaRPr lang="en-US" dirty="0"/>
          </a:p>
        </p:txBody>
      </p:sp>
    </p:spTree>
    <p:extLst>
      <p:ext uri="{BB962C8B-B14F-4D97-AF65-F5344CB8AC3E}">
        <p14:creationId xmlns:p14="http://schemas.microsoft.com/office/powerpoint/2010/main" val="294997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EADC2C-B76D-4CAA-9EC8-55F8798BDBA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D967E7E-21CF-47EA-9B20-0EEA8EE1959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94F40A-2884-4984-B81F-889D22B44F4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EA1AD45-64B1-4F8B-AA06-2FC9663CB7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5E0C0DF-166E-437B-8353-2694C71798A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E64D5AF0-6B79-486A-973B-31B1A1666C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hyperlink" Target="https://peba.sc.gov/sites/default/files/state_orp.pd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C5A1A99-4BA5-40E1-91EB-DEF3B2226423}"/>
              </a:ext>
            </a:extLst>
          </p:cNvPr>
          <p:cNvSpPr>
            <a:spLocks noGrp="1" noChangeArrowheads="1"/>
          </p:cNvSpPr>
          <p:nvPr>
            <p:ph type="ctrTitle"/>
          </p:nvPr>
        </p:nvSpPr>
        <p:spPr/>
        <p:txBody>
          <a:bodyPr/>
          <a:lstStyle/>
          <a:p>
            <a:r>
              <a:rPr lang="en-US" altLang="en-US" dirty="0"/>
              <a:t>Introduction: defined contribution plan</a:t>
            </a:r>
          </a:p>
        </p:txBody>
      </p:sp>
      <p:sp>
        <p:nvSpPr>
          <p:cNvPr id="3" name="Subtitle 2">
            <a:extLst>
              <a:ext uri="{FF2B5EF4-FFF2-40B4-BE49-F238E27FC236}">
                <a16:creationId xmlns:a16="http://schemas.microsoft.com/office/drawing/2014/main" id="{0EE44CE3-4CA0-4052-914C-76B6BDD8EBD2}"/>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4F40F9F5-7CFB-B023-665B-564DEA118D6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448"/>
    </mc:Choice>
    <mc:Fallback>
      <p:transition spd="slow" advTm="18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EFB1903-BB16-4B18-91D0-F023ECCD2684}"/>
              </a:ext>
            </a:extLst>
          </p:cNvPr>
          <p:cNvSpPr>
            <a:spLocks noGrp="1" noChangeArrowheads="1"/>
          </p:cNvSpPr>
          <p:nvPr>
            <p:ph type="title"/>
          </p:nvPr>
        </p:nvSpPr>
        <p:spPr>
          <a:xfrm>
            <a:off x="457200" y="228600"/>
            <a:ext cx="8229600" cy="804863"/>
          </a:xfrm>
        </p:spPr>
        <p:txBody>
          <a:bodyPr/>
          <a:lstStyle/>
          <a:p>
            <a:pPr eaLnBrk="1" hangingPunct="1"/>
            <a:r>
              <a:rPr lang="en-US" altLang="en-US"/>
              <a:t>Who can participate?</a:t>
            </a:r>
          </a:p>
        </p:txBody>
      </p:sp>
      <p:sp>
        <p:nvSpPr>
          <p:cNvPr id="30723" name="Content Placeholder 2">
            <a:extLst>
              <a:ext uri="{FF2B5EF4-FFF2-40B4-BE49-F238E27FC236}">
                <a16:creationId xmlns:a16="http://schemas.microsoft.com/office/drawing/2014/main" id="{0F56659B-D982-46B0-A70D-93EE546717B7}"/>
              </a:ext>
            </a:extLst>
          </p:cNvPr>
          <p:cNvSpPr>
            <a:spLocks noGrp="1" noChangeArrowheads="1"/>
          </p:cNvSpPr>
          <p:nvPr>
            <p:ph idx="1"/>
          </p:nvPr>
        </p:nvSpPr>
        <p:spPr>
          <a:xfrm>
            <a:off x="457200" y="1262063"/>
            <a:ext cx="8229600" cy="5029200"/>
          </a:xfrm>
        </p:spPr>
        <p:txBody>
          <a:bodyPr/>
          <a:lstStyle/>
          <a:p>
            <a:pPr eaLnBrk="1" hangingPunct="1"/>
            <a:r>
              <a:rPr lang="en-US" altLang="en-US" dirty="0"/>
              <a:t>State Optional Retirement Program (State ORP).</a:t>
            </a:r>
          </a:p>
          <a:p>
            <a:pPr lvl="1" eaLnBrk="1" hangingPunct="1"/>
            <a:r>
              <a:rPr lang="en-US" altLang="en-US" dirty="0"/>
              <a:t>Alternative to defined benefit plan for eligible employees. </a:t>
            </a:r>
          </a:p>
          <a:p>
            <a:pPr lvl="1" eaLnBrk="1" hangingPunct="1"/>
            <a:r>
              <a:rPr lang="en-US" altLang="en-US" dirty="0"/>
              <a:t>Available to employees of:</a:t>
            </a:r>
          </a:p>
          <a:p>
            <a:pPr lvl="2" eaLnBrk="1" hangingPunct="1"/>
            <a:r>
              <a:rPr lang="en-US" altLang="en-US" dirty="0"/>
              <a:t>State agencies;</a:t>
            </a:r>
          </a:p>
          <a:p>
            <a:pPr lvl="2" eaLnBrk="1" hangingPunct="1"/>
            <a:r>
              <a:rPr lang="en-US" altLang="en-US" dirty="0"/>
              <a:t>Public</a:t>
            </a:r>
            <a:r>
              <a:rPr lang="en-US" altLang="en-US" dirty="0">
                <a:solidFill>
                  <a:srgbClr val="FF0000"/>
                </a:solidFill>
              </a:rPr>
              <a:t> </a:t>
            </a:r>
            <a:r>
              <a:rPr lang="en-US" altLang="en-US" dirty="0"/>
              <a:t>school districts;</a:t>
            </a:r>
          </a:p>
          <a:p>
            <a:pPr lvl="2" eaLnBrk="1" hangingPunct="1"/>
            <a:r>
              <a:rPr lang="en-US" altLang="en-US" dirty="0"/>
              <a:t>Public higher education institutions; and</a:t>
            </a:r>
          </a:p>
          <a:p>
            <a:pPr lvl="2" eaLnBrk="1" hangingPunct="1"/>
            <a:r>
              <a:rPr lang="en-US" altLang="en-US" dirty="0"/>
              <a:t>Participating charter schools. </a:t>
            </a:r>
          </a:p>
          <a:p>
            <a:pPr lvl="1" eaLnBrk="1" hangingPunct="1"/>
            <a:r>
              <a:rPr lang="en-US" altLang="en-US" dirty="0"/>
              <a:t>Optional employers, such as municipalities and local governments, are not eligible to participate.</a:t>
            </a:r>
          </a:p>
        </p:txBody>
      </p:sp>
      <p:sp>
        <p:nvSpPr>
          <p:cNvPr id="30724" name="Slide Number Placeholder 3">
            <a:extLst>
              <a:ext uri="{FF2B5EF4-FFF2-40B4-BE49-F238E27FC236}">
                <a16:creationId xmlns:a16="http://schemas.microsoft.com/office/drawing/2014/main" id="{FE51C3B9-7FE7-4B13-92EA-E03713CA209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FC77D46-748F-44CE-8BF3-A5F56A745BF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BF328828-DCAA-A204-75BD-1BC097345E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445"/>
    </mc:Choice>
    <mc:Fallback>
      <p:transition spd="slow" advTm="34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20D9182-58B0-4EC6-AF79-8E82B94C9C9D}"/>
              </a:ext>
            </a:extLst>
          </p:cNvPr>
          <p:cNvSpPr>
            <a:spLocks noGrp="1" noChangeArrowheads="1"/>
          </p:cNvSpPr>
          <p:nvPr>
            <p:ph type="title"/>
          </p:nvPr>
        </p:nvSpPr>
        <p:spPr>
          <a:xfrm>
            <a:off x="457200" y="228600"/>
            <a:ext cx="8229600" cy="804863"/>
          </a:xfrm>
        </p:spPr>
        <p:txBody>
          <a:bodyPr/>
          <a:lstStyle/>
          <a:p>
            <a:pPr eaLnBrk="1" hangingPunct="1"/>
            <a:r>
              <a:rPr lang="en-US" altLang="en-US"/>
              <a:t>Defined contribution plan features</a:t>
            </a:r>
          </a:p>
        </p:txBody>
      </p:sp>
      <p:sp>
        <p:nvSpPr>
          <p:cNvPr id="31747" name="Content Placeholder 2">
            <a:extLst>
              <a:ext uri="{FF2B5EF4-FFF2-40B4-BE49-F238E27FC236}">
                <a16:creationId xmlns:a16="http://schemas.microsoft.com/office/drawing/2014/main" id="{9FE9DE08-E6FF-4558-9196-C1D1940276FC}"/>
              </a:ext>
            </a:extLst>
          </p:cNvPr>
          <p:cNvSpPr>
            <a:spLocks noGrp="1" noChangeArrowheads="1"/>
          </p:cNvSpPr>
          <p:nvPr>
            <p:ph idx="1"/>
          </p:nvPr>
        </p:nvSpPr>
        <p:spPr>
          <a:xfrm>
            <a:off x="457200" y="1262063"/>
            <a:ext cx="8229600" cy="5029200"/>
          </a:xfrm>
        </p:spPr>
        <p:txBody>
          <a:bodyPr/>
          <a:lstStyle/>
          <a:p>
            <a:pPr eaLnBrk="1" hangingPunct="1"/>
            <a:r>
              <a:rPr lang="en-US" altLang="en-US" dirty="0"/>
              <a:t>Participant self-directs investments, and benefit is balance in their account.</a:t>
            </a:r>
          </a:p>
          <a:p>
            <a:pPr eaLnBrk="1" hangingPunct="1"/>
            <a:r>
              <a:rPr lang="en-US" altLang="en-US" dirty="0"/>
              <a:t>Contributions remitted directly by employer to participant’s account with chosen service provider:</a:t>
            </a:r>
          </a:p>
          <a:p>
            <a:pPr lvl="1" eaLnBrk="1" hangingPunct="1"/>
            <a:r>
              <a:rPr lang="en-US" altLang="en-US" dirty="0"/>
              <a:t>Employee contributes rate equal to SCRS employee contribution; and</a:t>
            </a:r>
          </a:p>
          <a:p>
            <a:pPr lvl="1" eaLnBrk="1" hangingPunct="1"/>
            <a:r>
              <a:rPr lang="en-US" altLang="en-US" dirty="0"/>
              <a:t>Employer contributes at same rate as SCRS employer rate.</a:t>
            </a:r>
          </a:p>
          <a:p>
            <a:pPr lvl="2" eaLnBrk="1" hangingPunct="1"/>
            <a:r>
              <a:rPr lang="en-US" altLang="en-US" dirty="0"/>
              <a:t>5% of gross pay contributed directly to participant’s account with chosen service provider.</a:t>
            </a:r>
          </a:p>
          <a:p>
            <a:pPr lvl="2" eaLnBrk="1" hangingPunct="1"/>
            <a:r>
              <a:rPr lang="en-US" altLang="en-US" dirty="0"/>
              <a:t>Remaining employer contribution remitted to SCRS.</a:t>
            </a:r>
          </a:p>
          <a:p>
            <a:pPr eaLnBrk="1" hangingPunct="1"/>
            <a:endParaRPr lang="en-US" altLang="en-US" dirty="0"/>
          </a:p>
        </p:txBody>
      </p:sp>
      <p:sp>
        <p:nvSpPr>
          <p:cNvPr id="31748" name="Slide Number Placeholder 3">
            <a:extLst>
              <a:ext uri="{FF2B5EF4-FFF2-40B4-BE49-F238E27FC236}">
                <a16:creationId xmlns:a16="http://schemas.microsoft.com/office/drawing/2014/main" id="{E30AADA6-743A-445C-97BA-C4B2A557EF4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C9CF53C-0E6B-41B3-B80E-B578765CBB8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EE9B951E-C626-2F60-C748-1B49040040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5259"/>
    </mc:Choice>
    <mc:Fallback>
      <p:transition spd="slow" advTm="75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207CDBF-34DF-42E8-8BF8-DFBD56055CCE}"/>
              </a:ext>
            </a:extLst>
          </p:cNvPr>
          <p:cNvSpPr>
            <a:spLocks noGrp="1" noChangeArrowheads="1"/>
          </p:cNvSpPr>
          <p:nvPr>
            <p:ph type="title"/>
          </p:nvPr>
        </p:nvSpPr>
        <p:spPr>
          <a:xfrm>
            <a:off x="457200" y="228600"/>
            <a:ext cx="8229600" cy="804863"/>
          </a:xfrm>
        </p:spPr>
        <p:txBody>
          <a:bodyPr/>
          <a:lstStyle/>
          <a:p>
            <a:pPr eaLnBrk="1" hangingPunct="1"/>
            <a:r>
              <a:rPr lang="en-US" altLang="en-US"/>
              <a:t>Defined contribution plan features</a:t>
            </a:r>
          </a:p>
        </p:txBody>
      </p:sp>
      <p:sp>
        <p:nvSpPr>
          <p:cNvPr id="32771" name="Content Placeholder 2">
            <a:extLst>
              <a:ext uri="{FF2B5EF4-FFF2-40B4-BE49-F238E27FC236}">
                <a16:creationId xmlns:a16="http://schemas.microsoft.com/office/drawing/2014/main" id="{C9885682-80BB-49F7-B474-B523EE98CBE2}"/>
              </a:ext>
            </a:extLst>
          </p:cNvPr>
          <p:cNvSpPr>
            <a:spLocks noGrp="1" noChangeArrowheads="1"/>
          </p:cNvSpPr>
          <p:nvPr>
            <p:ph idx="1"/>
          </p:nvPr>
        </p:nvSpPr>
        <p:spPr>
          <a:xfrm>
            <a:off x="457200" y="1262063"/>
            <a:ext cx="8229600" cy="5029200"/>
          </a:xfrm>
        </p:spPr>
        <p:txBody>
          <a:bodyPr/>
          <a:lstStyle/>
          <a:p>
            <a:pPr eaLnBrk="1" hangingPunct="1"/>
            <a:r>
              <a:rPr lang="en-US" altLang="en-US" dirty="0"/>
              <a:t>Immediate rights to account balance at:</a:t>
            </a:r>
          </a:p>
          <a:p>
            <a:pPr lvl="1" eaLnBrk="1" hangingPunct="1"/>
            <a:r>
              <a:rPr lang="en-US" altLang="en-US" dirty="0"/>
              <a:t>Termination from all covered employment; or</a:t>
            </a:r>
          </a:p>
          <a:p>
            <a:pPr lvl="1" eaLnBrk="1" hangingPunct="1"/>
            <a:r>
              <a:rPr lang="en-US" altLang="en-US" dirty="0"/>
              <a:t>Age 59½. </a:t>
            </a:r>
          </a:p>
          <a:p>
            <a:pPr eaLnBrk="1" hangingPunct="1"/>
            <a:r>
              <a:rPr lang="en-US" altLang="en-US" dirty="0"/>
              <a:t>Account is portable.</a:t>
            </a:r>
          </a:p>
          <a:p>
            <a:pPr eaLnBrk="1" hangingPunct="1"/>
            <a:r>
              <a:rPr lang="en-US" altLang="en-US" dirty="0"/>
              <a:t>May rollover savings into account from other qualified retirement plans. </a:t>
            </a:r>
          </a:p>
          <a:p>
            <a:pPr eaLnBrk="1" hangingPunct="1"/>
            <a:r>
              <a:rPr lang="en-US" altLang="en-US" dirty="0"/>
              <a:t>Can choose how funds are distributed when eligible. </a:t>
            </a:r>
          </a:p>
          <a:p>
            <a:pPr eaLnBrk="1" hangingPunct="1"/>
            <a:r>
              <a:rPr lang="en-US" altLang="en-US" dirty="0"/>
              <a:t>Incidental death benefit for active employees.</a:t>
            </a:r>
          </a:p>
          <a:p>
            <a:pPr eaLnBrk="1" hangingPunct="1"/>
            <a:r>
              <a:rPr lang="en-US" dirty="0"/>
              <a:t>View the </a:t>
            </a:r>
            <a:r>
              <a:rPr lang="en-US" i="1" u="sng" dirty="0">
                <a:solidFill>
                  <a:schemeClr val="accent1"/>
                </a:solidFill>
                <a:hlinkClick r:id="rId4">
                  <a:extLst>
                    <a:ext uri="{A12FA001-AC4F-418D-AE19-62706E023703}">
                      <ahyp:hlinkClr xmlns:ahyp="http://schemas.microsoft.com/office/drawing/2018/hyperlinkcolor" val="tx"/>
                    </a:ext>
                  </a:extLst>
                </a:hlinkClick>
              </a:rPr>
              <a:t>State ORP at a Glance</a:t>
            </a:r>
            <a:r>
              <a:rPr lang="en-US" dirty="0">
                <a:solidFill>
                  <a:schemeClr val="accent1"/>
                </a:solidFill>
              </a:rPr>
              <a:t> </a:t>
            </a:r>
            <a:r>
              <a:rPr lang="en-US" dirty="0"/>
              <a:t>flyer.</a:t>
            </a:r>
            <a:endParaRPr lang="en-US" altLang="en-US" dirty="0"/>
          </a:p>
        </p:txBody>
      </p:sp>
      <p:sp>
        <p:nvSpPr>
          <p:cNvPr id="32772" name="Slide Number Placeholder 3">
            <a:extLst>
              <a:ext uri="{FF2B5EF4-FFF2-40B4-BE49-F238E27FC236}">
                <a16:creationId xmlns:a16="http://schemas.microsoft.com/office/drawing/2014/main" id="{A8973F1F-E989-4F66-A005-A91AECDEA00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9CA84BA-99A1-4F14-B709-69DC349BD53A}"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30954085-A9B5-78DF-6A92-31FBA3F3AE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5928"/>
    </mc:Choice>
    <mc:Fallback>
      <p:transition spd="slow" advTm="45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F0D8FB8-D368-46C6-9E8D-88E794A06EBF}"/>
              </a:ext>
            </a:extLst>
          </p:cNvPr>
          <p:cNvSpPr>
            <a:spLocks noGrp="1" noChangeArrowheads="1"/>
          </p:cNvSpPr>
          <p:nvPr>
            <p:ph type="title"/>
          </p:nvPr>
        </p:nvSpPr>
        <p:spPr>
          <a:xfrm>
            <a:off x="457200" y="228600"/>
            <a:ext cx="8229600" cy="804863"/>
          </a:xfrm>
        </p:spPr>
        <p:txBody>
          <a:bodyPr/>
          <a:lstStyle/>
          <a:p>
            <a:pPr eaLnBrk="1" hangingPunct="1"/>
            <a:r>
              <a:rPr lang="en-US" altLang="en-US"/>
              <a:t>Defined contribution plan limitations</a:t>
            </a:r>
          </a:p>
        </p:txBody>
      </p:sp>
      <p:sp>
        <p:nvSpPr>
          <p:cNvPr id="33795" name="Content Placeholder 2">
            <a:extLst>
              <a:ext uri="{FF2B5EF4-FFF2-40B4-BE49-F238E27FC236}">
                <a16:creationId xmlns:a16="http://schemas.microsoft.com/office/drawing/2014/main" id="{B2C5F236-77F8-4BBC-AE47-79B7A9C7EC41}"/>
              </a:ext>
            </a:extLst>
          </p:cNvPr>
          <p:cNvSpPr>
            <a:spLocks noGrp="1" noChangeArrowheads="1"/>
          </p:cNvSpPr>
          <p:nvPr>
            <p:ph idx="1"/>
          </p:nvPr>
        </p:nvSpPr>
        <p:spPr>
          <a:xfrm>
            <a:off x="457200" y="1262063"/>
            <a:ext cx="8229600" cy="5029200"/>
          </a:xfrm>
        </p:spPr>
        <p:txBody>
          <a:bodyPr/>
          <a:lstStyle/>
          <a:p>
            <a:pPr eaLnBrk="1" hangingPunct="1"/>
            <a:r>
              <a:rPr lang="en-US" altLang="en-US" dirty="0"/>
              <a:t>Participant pays administrative and investment management fees.</a:t>
            </a:r>
          </a:p>
          <a:p>
            <a:pPr eaLnBrk="1" hangingPunct="1"/>
            <a:r>
              <a:rPr lang="en-US" altLang="en-US" dirty="0"/>
              <a:t>Participant assumes investment risk.</a:t>
            </a:r>
          </a:p>
          <a:p>
            <a:pPr eaLnBrk="1" hangingPunct="1"/>
            <a:r>
              <a:rPr lang="en-US" altLang="en-US" dirty="0"/>
              <a:t>Participant assumes longevity risk.</a:t>
            </a:r>
          </a:p>
          <a:p>
            <a:pPr eaLnBrk="1" hangingPunct="1"/>
            <a:r>
              <a:rPr lang="en-US" altLang="en-US" dirty="0"/>
              <a:t>No disability protection.</a:t>
            </a:r>
          </a:p>
          <a:p>
            <a:pPr eaLnBrk="1" hangingPunct="1"/>
            <a:r>
              <a:rPr lang="en-US" altLang="en-US" dirty="0"/>
              <a:t>No benefit adjustments.</a:t>
            </a:r>
          </a:p>
          <a:p>
            <a:pPr eaLnBrk="1" hangingPunct="1"/>
            <a:r>
              <a:rPr lang="en-US" altLang="en-US" dirty="0"/>
              <a:t>Not eligible for monthly annuity from PEBA. </a:t>
            </a:r>
          </a:p>
          <a:p>
            <a:pPr eaLnBrk="1" hangingPunct="1"/>
            <a:endParaRPr lang="en-US" altLang="en-US" dirty="0"/>
          </a:p>
        </p:txBody>
      </p:sp>
      <p:sp>
        <p:nvSpPr>
          <p:cNvPr id="33796" name="Slide Number Placeholder 3">
            <a:extLst>
              <a:ext uri="{FF2B5EF4-FFF2-40B4-BE49-F238E27FC236}">
                <a16:creationId xmlns:a16="http://schemas.microsoft.com/office/drawing/2014/main" id="{2CB0849C-A9B8-4508-AC59-8923D570614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414AC4B-215C-4B44-85F0-9E5BC9B5884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4BDC4D8C-99F2-4959-B29D-5862DDD58F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974"/>
    </mc:Choice>
    <mc:Fallback xmlns="">
      <p:transition spd="slow" advTm="30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a:extLst>
              <a:ext uri="{FF2B5EF4-FFF2-40B4-BE49-F238E27FC236}">
                <a16:creationId xmlns:a16="http://schemas.microsoft.com/office/drawing/2014/main" id="{6B36628E-A11A-42BB-8322-92CC20D423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A080A0A-303C-4E74-A59D-41B335D0E0A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1715</TotalTime>
  <Words>245</Words>
  <Application>Microsoft Office PowerPoint</Application>
  <PresentationFormat>On-screen Show (4:3)</PresentationFormat>
  <Paragraphs>40</Paragraphs>
  <Slides>6</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Introduction: defined contribution plan</vt:lpstr>
      <vt:lpstr>Who can participate?</vt:lpstr>
      <vt:lpstr>Defined contribution plan features</vt:lpstr>
      <vt:lpstr>Defined contribution plan features</vt:lpstr>
      <vt:lpstr>Defined contribution plan limitations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George M. Hazin</cp:lastModifiedBy>
  <cp:revision>77</cp:revision>
  <cp:lastPrinted>2019-12-11T18:59:44Z</cp:lastPrinted>
  <dcterms:created xsi:type="dcterms:W3CDTF">2020-03-31T13:24:57Z</dcterms:created>
  <dcterms:modified xsi:type="dcterms:W3CDTF">2023-06-27T16:48:03Z</dcterms:modified>
</cp:coreProperties>
</file>