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83" r:id="rId2"/>
    <p:sldId id="421" r:id="rId3"/>
    <p:sldId id="422" r:id="rId4"/>
    <p:sldId id="423" r:id="rId5"/>
    <p:sldId id="424" r:id="rId6"/>
    <p:sldId id="425" r:id="rId7"/>
    <p:sldId id="429" r:id="rId8"/>
    <p:sldId id="426" r:id="rId9"/>
    <p:sldId id="427" r:id="rId10"/>
    <p:sldId id="428" r:id="rId11"/>
    <p:sldId id="263" r:id="rId1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2" clrIdx="0">
    <p:extLst>
      <p:ext uri="{19B8F6BF-5375-455C-9EA6-DF929625EA0E}">
        <p15:presenceInfo xmlns:p15="http://schemas.microsoft.com/office/powerpoint/2012/main" userId="S::ryounh@peba.sc.gov::9a85b619-8fd1-4dec-b439-2514df7fe89a" providerId="AD"/>
      </p:ext>
    </p:extLst>
  </p:cmAuthor>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1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127" d="100"/>
          <a:sy n="127" d="100"/>
        </p:scale>
        <p:origin x="1200"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DB5DEA-9950-4641-B720-70817F0D8369}"/>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BAE05-6213-4FA8-93E2-D05567EA5D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841601-538E-49EF-9FC0-505626E1FDBF}"/>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BE124A09-2BFE-4329-95F9-1E7B8DC81AED}"/>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CD84EB99-176F-454A-BEFE-7A432982D680}"/>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EB6CC598-8BCD-4E8B-B70F-53BD81374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C6BA087-4318-483C-9EE1-CF5AE6BA1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05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14FF8C-F180-40A3-BF7F-A9C231E832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59BD22E-9B93-424E-B61D-553AE36F6670}"/>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6C4F3C0-C52B-4B47-B640-E248B6B67F7B}" type="slidenum">
              <a:rPr lang="en-US"/>
              <a:pPr>
                <a:defRPr/>
              </a:pPr>
              <a:t>‹#›</a:t>
            </a:fld>
            <a:endParaRPr lang="en-US" dirty="0"/>
          </a:p>
        </p:txBody>
      </p:sp>
    </p:spTree>
    <p:extLst>
      <p:ext uri="{BB962C8B-B14F-4D97-AF65-F5344CB8AC3E}">
        <p14:creationId xmlns:p14="http://schemas.microsoft.com/office/powerpoint/2010/main" val="3201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786C1E-01D5-4C96-8667-F029B0B8F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CEB2E6-BC9F-4788-968B-CBF2AC89A1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BD61B08-67AC-48EB-BE29-A3D0FABE24CA}" type="slidenum">
              <a:rPr lang="en-US"/>
              <a:pPr>
                <a:defRPr/>
              </a:pPr>
              <a:t>‹#›</a:t>
            </a:fld>
            <a:endParaRPr lang="en-US" dirty="0"/>
          </a:p>
        </p:txBody>
      </p:sp>
    </p:spTree>
    <p:extLst>
      <p:ext uri="{BB962C8B-B14F-4D97-AF65-F5344CB8AC3E}">
        <p14:creationId xmlns:p14="http://schemas.microsoft.com/office/powerpoint/2010/main" val="2099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4A278D-98BD-4F99-B489-EB034A08B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B6BFA35-6A20-415C-80E4-148A8221A21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2ED343D-422D-4BB7-AC04-D46A47F2C634}" type="slidenum">
              <a:rPr lang="en-US"/>
              <a:pPr>
                <a:defRPr/>
              </a:pPr>
              <a:t>‹#›</a:t>
            </a:fld>
            <a:endParaRPr lang="en-US" dirty="0"/>
          </a:p>
        </p:txBody>
      </p:sp>
    </p:spTree>
    <p:extLst>
      <p:ext uri="{BB962C8B-B14F-4D97-AF65-F5344CB8AC3E}">
        <p14:creationId xmlns:p14="http://schemas.microsoft.com/office/powerpoint/2010/main" val="9885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447AE04-1CF4-4D74-A7C5-B34D1F9AE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22788A-2473-4B6A-84A4-2962A46B000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7C6457F-E722-4EC3-A760-EB5A5E90EFDD}" type="slidenum">
              <a:rPr lang="en-US"/>
              <a:pPr>
                <a:defRPr/>
              </a:pPr>
              <a:t>‹#›</a:t>
            </a:fld>
            <a:endParaRPr lang="en-US" dirty="0"/>
          </a:p>
        </p:txBody>
      </p:sp>
    </p:spTree>
    <p:extLst>
      <p:ext uri="{BB962C8B-B14F-4D97-AF65-F5344CB8AC3E}">
        <p14:creationId xmlns:p14="http://schemas.microsoft.com/office/powerpoint/2010/main" val="14241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C71F08-9E2B-4868-81CD-61963DD52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98304FC-1937-4F41-8CCC-6225AAFB014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D7CBF62-C754-4E68-BB4A-5BB95C34475B}" type="slidenum">
              <a:rPr lang="en-US"/>
              <a:pPr>
                <a:defRPr/>
              </a:pPr>
              <a:t>‹#›</a:t>
            </a:fld>
            <a:endParaRPr lang="en-US" dirty="0"/>
          </a:p>
        </p:txBody>
      </p:sp>
    </p:spTree>
    <p:extLst>
      <p:ext uri="{BB962C8B-B14F-4D97-AF65-F5344CB8AC3E}">
        <p14:creationId xmlns:p14="http://schemas.microsoft.com/office/powerpoint/2010/main" val="11622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591D96-4EFC-4732-9439-6B85834E39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56FF5B-619D-4838-AF6E-CE1D0E9712A1}"/>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4EAEEB9-5F9E-4DE8-81CE-B490B30C463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B478F46-AD0D-4627-8F00-9F79C5DE7E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50303E7-3900-4086-9311-B0E892776482}" type="slidenum">
              <a:rPr lang="en-US"/>
              <a:pPr>
                <a:defRPr/>
              </a:pPr>
              <a:t>‹#›</a:t>
            </a:fld>
            <a:endParaRPr lang="en-US" dirty="0"/>
          </a:p>
        </p:txBody>
      </p:sp>
    </p:spTree>
    <p:extLst>
      <p:ext uri="{BB962C8B-B14F-4D97-AF65-F5344CB8AC3E}">
        <p14:creationId xmlns:p14="http://schemas.microsoft.com/office/powerpoint/2010/main" val="5021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5D525E-2B1A-4E17-9177-45D5CFEB1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822BB69-E9CB-4B10-A295-9C01A43CFA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E29C93-239B-4DD6-8BD8-32671469F2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705C253-CC72-4F4F-8362-65175BD205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3D0AC2D4-9041-424D-86C0-96D5DA4DF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010A555-C8B0-457D-83B1-E4187EE431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A3727E4-9544-4B2F-939A-F9924F86161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466010F8-45D6-4817-AD6B-391E10B534A1}"/>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08F451E1-941B-4EAD-9347-56D14BC73A50}"/>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56209399-FE28-4305-9C2C-5770803D0F23}"/>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5CF767EE-5D6D-42E9-82E6-2FC5F7EDFC2F}"/>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B0F256D7-335C-4799-A57E-292D38D7F3E9}"/>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92E5B31D-5BEB-4D6C-91CA-D03BEC957BB6}"/>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3C255CAB-6AB9-4D8E-BC15-6DEDA6D948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2D99185-9D5D-4FC3-B883-3A4D2AE69556}" type="slidenum">
              <a:rPr lang="en-US"/>
              <a:pPr>
                <a:defRPr/>
              </a:pPr>
              <a:t>‹#›</a:t>
            </a:fld>
            <a:endParaRPr lang="en-US" dirty="0"/>
          </a:p>
        </p:txBody>
      </p:sp>
    </p:spTree>
    <p:extLst>
      <p:ext uri="{BB962C8B-B14F-4D97-AF65-F5344CB8AC3E}">
        <p14:creationId xmlns:p14="http://schemas.microsoft.com/office/powerpoint/2010/main" val="284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3AE677-CF77-4A5D-A7AF-8F100FF00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8EFC34-E904-4DB5-92B1-178E41FC9D4F}"/>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CECC305E-36FC-4E44-B2B4-55A9C7E839A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7C584275-BA24-477F-B0C9-7DB7EBC22B0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64E0AA6-13DA-45BA-880A-5DDBA5733C4E}" type="slidenum">
              <a:rPr lang="en-US"/>
              <a:pPr>
                <a:defRPr/>
              </a:pPr>
              <a:t>‹#›</a:t>
            </a:fld>
            <a:endParaRPr lang="en-US" dirty="0"/>
          </a:p>
        </p:txBody>
      </p:sp>
    </p:spTree>
    <p:extLst>
      <p:ext uri="{BB962C8B-B14F-4D97-AF65-F5344CB8AC3E}">
        <p14:creationId xmlns:p14="http://schemas.microsoft.com/office/powerpoint/2010/main" val="2949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ADC2C-B76D-4CAA-9EC8-55F8798BDB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967E7E-21CF-47EA-9B20-0EEA8EE1959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94F40A-2884-4984-B81F-889D22B44F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A1AD45-64B1-4F8B-AA06-2FC9663CB7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E0C0DF-166E-437B-8353-2694C71798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E64D5AF0-6B79-486A-973B-31B1A1666C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www.peba.sc.gov/sites/default/files/er_manual.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peba.sc.gov/sites/default/files/ees_document_upload.pdf"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forms.retirement.sc.gov/formGenericGet.do?formNum=web6505.xdp" TargetMode="External"/><Relationship Id="rId5" Type="http://schemas.openxmlformats.org/officeDocument/2006/relationships/hyperlink" Target="https://forms.retirement.sc.gov/formGenericGet.do?formNum=web6504.xdp" TargetMode="External"/><Relationship Id="rId4" Type="http://schemas.openxmlformats.org/officeDocument/2006/relationships/hyperlink" Target="https://forms.retirement.sc.gov/formGenericGet.do?formNum=web6503.xdp"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mailto:EESsupport@peba.sc.gov"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hyperlink" Target="https://peba.sc.gov/employers"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peba.sc.gov/sites/default/files/retirement_support.pdf" TargetMode="External"/><Relationship Id="rId5" Type="http://schemas.openxmlformats.org/officeDocument/2006/relationships/hyperlink" Target="mailto:EmployerServices@peba.sc.gov" TargetMode="External"/><Relationship Id="rId4" Type="http://schemas.openxmlformats.org/officeDocument/2006/relationships/hyperlink" Target="http://www.peba.sc.gov/request-employer-service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5A1A99-4BA5-40E1-91EB-DEF3B2226423}"/>
              </a:ext>
            </a:extLst>
          </p:cNvPr>
          <p:cNvSpPr>
            <a:spLocks noGrp="1" noChangeArrowheads="1"/>
          </p:cNvSpPr>
          <p:nvPr>
            <p:ph type="ctrTitle"/>
          </p:nvPr>
        </p:nvSpPr>
        <p:spPr/>
        <p:txBody>
          <a:bodyPr/>
          <a:lstStyle/>
          <a:p>
            <a:r>
              <a:rPr lang="en-US" altLang="en-US" dirty="0"/>
              <a:t>Introduction: employer resources</a:t>
            </a:r>
          </a:p>
        </p:txBody>
      </p:sp>
      <p:sp>
        <p:nvSpPr>
          <p:cNvPr id="3" name="Subtitle 2">
            <a:extLst>
              <a:ext uri="{FF2B5EF4-FFF2-40B4-BE49-F238E27FC236}">
                <a16:creationId xmlns:a16="http://schemas.microsoft.com/office/drawing/2014/main" id="{0EE44CE3-4CA0-4052-914C-76B6BDD8EBD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5D87EFB5-B536-E676-5AA9-D4D4EF3BDD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760"/>
    </mc:Choice>
    <mc:Fallback xmlns="">
      <p:transition spd="slow" advTm="17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51A30FB-C0D8-4986-8978-251C4CC33BDD}"/>
              </a:ext>
            </a:extLst>
          </p:cNvPr>
          <p:cNvSpPr>
            <a:spLocks noGrp="1" noChangeArrowheads="1"/>
          </p:cNvSpPr>
          <p:nvPr>
            <p:ph type="title"/>
          </p:nvPr>
        </p:nvSpPr>
        <p:spPr>
          <a:xfrm>
            <a:off x="457200" y="228600"/>
            <a:ext cx="8229600" cy="804863"/>
          </a:xfrm>
        </p:spPr>
        <p:txBody>
          <a:bodyPr/>
          <a:lstStyle/>
          <a:p>
            <a:pPr eaLnBrk="1" hangingPunct="1"/>
            <a:r>
              <a:rPr lang="en-US" altLang="en-US"/>
              <a:t>How to support your employees</a:t>
            </a:r>
          </a:p>
        </p:txBody>
      </p:sp>
      <p:sp>
        <p:nvSpPr>
          <p:cNvPr id="46083" name="Content Placeholder 2">
            <a:extLst>
              <a:ext uri="{FF2B5EF4-FFF2-40B4-BE49-F238E27FC236}">
                <a16:creationId xmlns:a16="http://schemas.microsoft.com/office/drawing/2014/main" id="{6C1EDB1E-5E80-4E06-833C-B2E264966B29}"/>
              </a:ext>
            </a:extLst>
          </p:cNvPr>
          <p:cNvSpPr>
            <a:spLocks noGrp="1" noChangeArrowheads="1"/>
          </p:cNvSpPr>
          <p:nvPr>
            <p:ph idx="1"/>
          </p:nvPr>
        </p:nvSpPr>
        <p:spPr>
          <a:xfrm>
            <a:off x="457200" y="1262063"/>
            <a:ext cx="8229600" cy="5029200"/>
          </a:xfrm>
        </p:spPr>
        <p:txBody>
          <a:bodyPr/>
          <a:lstStyle/>
          <a:p>
            <a:pPr eaLnBrk="1" hangingPunct="1"/>
            <a:r>
              <a:rPr lang="en-US" altLang="en-US" dirty="0"/>
              <a:t>Encourage employees to take responsibility for their benefits and remain engaged throughout their career. </a:t>
            </a:r>
          </a:p>
          <a:p>
            <a:pPr eaLnBrk="1" hangingPunct="1"/>
            <a:r>
              <a:rPr lang="en-US" altLang="en-US" dirty="0"/>
              <a:t>Employer checklists at </a:t>
            </a:r>
            <a:r>
              <a:rPr lang="en-US" altLang="en-US" dirty="0">
                <a:hlinkClick r:id="rId4"/>
              </a:rPr>
              <a:t>peba.sc.gov/publications</a:t>
            </a:r>
            <a:r>
              <a:rPr lang="en-US" altLang="en-US" dirty="0"/>
              <a:t>. </a:t>
            </a:r>
          </a:p>
          <a:p>
            <a:pPr eaLnBrk="1" hangingPunct="1"/>
            <a:r>
              <a:rPr lang="en-US" dirty="0"/>
              <a:t>Promote PEBA’s online resources, including member flyers, handbooks and presentations.</a:t>
            </a:r>
          </a:p>
          <a:p>
            <a:pPr eaLnBrk="1" hangingPunct="1"/>
            <a:r>
              <a:rPr lang="en-US" dirty="0"/>
              <a:t>Encourage employees to sign up for Member Access.</a:t>
            </a:r>
            <a:endParaRPr lang="en-US" altLang="en-US" dirty="0"/>
          </a:p>
        </p:txBody>
      </p:sp>
      <p:sp>
        <p:nvSpPr>
          <p:cNvPr id="46084" name="Slide Number Placeholder 3">
            <a:extLst>
              <a:ext uri="{FF2B5EF4-FFF2-40B4-BE49-F238E27FC236}">
                <a16:creationId xmlns:a16="http://schemas.microsoft.com/office/drawing/2014/main" id="{7A33CA42-31B1-4F5B-A6FC-F584EBB321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E5FB6B8-C074-4474-AE7E-C1E76932F69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1576DC39-12E4-472B-904F-627DA705DB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409"/>
    </mc:Choice>
    <mc:Fallback xmlns="">
      <p:transition spd="slow" advTm="38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6B36628E-A11A-42BB-8322-92CC20D423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080A0A-303C-4E74-A59D-41B335D0E0A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5FCE4FC-F794-4111-ADF8-4C92282CB62E}"/>
              </a:ext>
            </a:extLst>
          </p:cNvPr>
          <p:cNvSpPr>
            <a:spLocks noGrp="1" noChangeArrowheads="1"/>
          </p:cNvSpPr>
          <p:nvPr>
            <p:ph type="title"/>
          </p:nvPr>
        </p:nvSpPr>
        <p:spPr>
          <a:xfrm>
            <a:off x="457200" y="228600"/>
            <a:ext cx="8229600" cy="804863"/>
          </a:xfrm>
        </p:spPr>
        <p:txBody>
          <a:bodyPr/>
          <a:lstStyle/>
          <a:p>
            <a:pPr eaLnBrk="1" hangingPunct="1"/>
            <a:r>
              <a:rPr lang="en-US" altLang="en-US" i="1"/>
              <a:t>Covered Employer Procedures Manual</a:t>
            </a:r>
          </a:p>
        </p:txBody>
      </p:sp>
      <p:sp>
        <p:nvSpPr>
          <p:cNvPr id="38915" name="Content Placeholder 2">
            <a:extLst>
              <a:ext uri="{FF2B5EF4-FFF2-40B4-BE49-F238E27FC236}">
                <a16:creationId xmlns:a16="http://schemas.microsoft.com/office/drawing/2014/main" id="{F4772B8A-E2A0-446B-8AB0-034643F47E14}"/>
              </a:ext>
            </a:extLst>
          </p:cNvPr>
          <p:cNvSpPr>
            <a:spLocks noGrp="1" noChangeArrowheads="1"/>
          </p:cNvSpPr>
          <p:nvPr>
            <p:ph idx="1"/>
          </p:nvPr>
        </p:nvSpPr>
        <p:spPr>
          <a:xfrm>
            <a:off x="457200" y="1262063"/>
            <a:ext cx="8229600" cy="5029200"/>
          </a:xfrm>
        </p:spPr>
        <p:txBody>
          <a:bodyPr/>
          <a:lstStyle/>
          <a:p>
            <a:pPr eaLnBrk="1" hangingPunct="1"/>
            <a:r>
              <a:rPr lang="en-US" altLang="en-US" dirty="0"/>
              <a:t>In-depth resource to assist employers in administering PEBA retirement benefits.</a:t>
            </a:r>
          </a:p>
          <a:p>
            <a:pPr eaLnBrk="1" hangingPunct="1"/>
            <a:r>
              <a:rPr lang="en-US" altLang="en-US" dirty="0"/>
              <a:t>View the </a:t>
            </a:r>
            <a:r>
              <a:rPr lang="en-US" altLang="en-US" i="1" dirty="0">
                <a:solidFill>
                  <a:schemeClr val="accent1"/>
                </a:solidFill>
                <a:hlinkClick r:id="rId4">
                  <a:extLst>
                    <a:ext uri="{A12FA001-AC4F-418D-AE19-62706E023703}">
                      <ahyp:hlinkClr xmlns:ahyp="http://schemas.microsoft.com/office/drawing/2018/hyperlinkcolor" val="tx"/>
                    </a:ext>
                  </a:extLst>
                </a:hlinkClick>
              </a:rPr>
              <a:t>Covered Employer Procedures Manual</a:t>
            </a:r>
            <a:r>
              <a:rPr lang="en-US" altLang="en-US" dirty="0"/>
              <a:t>.</a:t>
            </a:r>
          </a:p>
        </p:txBody>
      </p:sp>
      <p:sp>
        <p:nvSpPr>
          <p:cNvPr id="38916" name="Slide Number Placeholder 3">
            <a:extLst>
              <a:ext uri="{FF2B5EF4-FFF2-40B4-BE49-F238E27FC236}">
                <a16:creationId xmlns:a16="http://schemas.microsoft.com/office/drawing/2014/main" id="{2849EA98-D03D-4B0A-BADE-160A1DAABDE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03E77DB-7151-45B8-8912-5A2EDF1C824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57FA43D8-FAB2-4274-98E6-84834F2B55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406"/>
    </mc:Choice>
    <mc:Fallback xmlns="">
      <p:transition spd="slow" advTm="13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A8CB3D0-DDC3-4787-A2C9-94581597692C}"/>
              </a:ext>
            </a:extLst>
          </p:cNvPr>
          <p:cNvSpPr>
            <a:spLocks noGrp="1" noChangeArrowheads="1"/>
          </p:cNvSpPr>
          <p:nvPr>
            <p:ph type="title"/>
          </p:nvPr>
        </p:nvSpPr>
        <p:spPr>
          <a:xfrm>
            <a:off x="457200" y="228600"/>
            <a:ext cx="8229600" cy="804863"/>
          </a:xfrm>
        </p:spPr>
        <p:txBody>
          <a:bodyPr/>
          <a:lstStyle/>
          <a:p>
            <a:pPr eaLnBrk="1" hangingPunct="1"/>
            <a:r>
              <a:rPr lang="en-US" altLang="en-US"/>
              <a:t>Electronic Employer Services (EES)</a:t>
            </a:r>
          </a:p>
        </p:txBody>
      </p:sp>
      <p:sp>
        <p:nvSpPr>
          <p:cNvPr id="39939" name="Content Placeholder 2">
            <a:extLst>
              <a:ext uri="{FF2B5EF4-FFF2-40B4-BE49-F238E27FC236}">
                <a16:creationId xmlns:a16="http://schemas.microsoft.com/office/drawing/2014/main" id="{17A150FE-7D58-4B61-A955-21DA465F0AA7}"/>
              </a:ext>
            </a:extLst>
          </p:cNvPr>
          <p:cNvSpPr>
            <a:spLocks noGrp="1" noChangeArrowheads="1"/>
          </p:cNvSpPr>
          <p:nvPr>
            <p:ph idx="1"/>
          </p:nvPr>
        </p:nvSpPr>
        <p:spPr>
          <a:xfrm>
            <a:off x="457200" y="1262063"/>
            <a:ext cx="8229600" cy="5029200"/>
          </a:xfrm>
        </p:spPr>
        <p:txBody>
          <a:bodyPr/>
          <a:lstStyle/>
          <a:p>
            <a:pPr eaLnBrk="1" hangingPunct="1"/>
            <a:r>
              <a:rPr lang="en-US" altLang="en-US" dirty="0"/>
              <a:t>Secure, online website required for all employers to view and submit retirement information. </a:t>
            </a:r>
          </a:p>
          <a:p>
            <a:pPr eaLnBrk="1" hangingPunct="1"/>
            <a:r>
              <a:rPr lang="en-US" altLang="en-US" dirty="0"/>
              <a:t>View employee retirement account information.</a:t>
            </a:r>
          </a:p>
          <a:p>
            <a:pPr eaLnBrk="1" hangingPunct="1"/>
            <a:r>
              <a:rPr lang="en-US" altLang="en-US" dirty="0"/>
              <a:t>Certify terminations and final payroll information for employees. </a:t>
            </a:r>
          </a:p>
          <a:p>
            <a:pPr eaLnBrk="1" hangingPunct="1"/>
            <a:r>
              <a:rPr lang="en-US" altLang="en-US" dirty="0"/>
              <a:t>Update employer contact information.</a:t>
            </a:r>
          </a:p>
          <a:p>
            <a:pPr eaLnBrk="1" hangingPunct="1"/>
            <a:r>
              <a:rPr lang="en-US" dirty="0"/>
              <a:t>View quarterly reporting errors.</a:t>
            </a:r>
          </a:p>
          <a:p>
            <a:pPr eaLnBrk="1" hangingPunct="1"/>
            <a:r>
              <a:rPr lang="en-US" dirty="0"/>
              <a:t>Review PEBA-generated reports and documents.</a:t>
            </a:r>
          </a:p>
          <a:p>
            <a:pPr eaLnBrk="1" hangingPunct="1"/>
            <a:r>
              <a:rPr lang="en-US" dirty="0"/>
              <a:t>Upload certain employer and member documents.</a:t>
            </a:r>
          </a:p>
          <a:p>
            <a:pPr lvl="1" eaLnBrk="1" hangingPunct="1"/>
            <a:r>
              <a:rPr lang="en-US" dirty="0"/>
              <a:t>View </a:t>
            </a:r>
            <a:r>
              <a:rPr lang="en-US" dirty="0">
                <a:solidFill>
                  <a:srgbClr val="FF0000"/>
                </a:solidFill>
                <a:hlinkClick r:id="rId4"/>
              </a:rPr>
              <a:t>EES document upload feature</a:t>
            </a:r>
            <a:r>
              <a:rPr lang="en-US" dirty="0">
                <a:solidFill>
                  <a:srgbClr val="FF0000"/>
                </a:solidFill>
              </a:rPr>
              <a:t> </a:t>
            </a:r>
            <a:r>
              <a:rPr lang="en-US" dirty="0"/>
              <a:t>resource.</a:t>
            </a:r>
          </a:p>
        </p:txBody>
      </p:sp>
      <p:sp>
        <p:nvSpPr>
          <p:cNvPr id="39940" name="Slide Number Placeholder 3">
            <a:extLst>
              <a:ext uri="{FF2B5EF4-FFF2-40B4-BE49-F238E27FC236}">
                <a16:creationId xmlns:a16="http://schemas.microsoft.com/office/drawing/2014/main" id="{28FC0D28-B576-4829-A626-A8335E3E93F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744BE40-B6AC-4CE0-BDFF-A3E2038CE4E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3EA51BC0-4ECD-44CA-B422-D477C22284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522"/>
    </mc:Choice>
    <mc:Fallback xmlns="">
      <p:transition spd="slow" advTm="33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AC4F7EF-13A6-4EB5-9E52-BDE5C429864A}"/>
              </a:ext>
            </a:extLst>
          </p:cNvPr>
          <p:cNvSpPr>
            <a:spLocks noGrp="1" noChangeArrowheads="1"/>
          </p:cNvSpPr>
          <p:nvPr>
            <p:ph type="title"/>
          </p:nvPr>
        </p:nvSpPr>
        <p:spPr>
          <a:xfrm>
            <a:off x="457200" y="228600"/>
            <a:ext cx="8229600" cy="804863"/>
          </a:xfrm>
        </p:spPr>
        <p:txBody>
          <a:bodyPr/>
          <a:lstStyle/>
          <a:p>
            <a:pPr eaLnBrk="1" hangingPunct="1"/>
            <a:r>
              <a:rPr lang="en-US" altLang="en-US"/>
              <a:t>Electronic Employer Services (EES)</a:t>
            </a:r>
          </a:p>
        </p:txBody>
      </p:sp>
      <p:sp>
        <p:nvSpPr>
          <p:cNvPr id="40963" name="Content Placeholder 2">
            <a:extLst>
              <a:ext uri="{FF2B5EF4-FFF2-40B4-BE49-F238E27FC236}">
                <a16:creationId xmlns:a16="http://schemas.microsoft.com/office/drawing/2014/main" id="{FF8CB1D1-46D6-4D42-8474-3B94A590FE98}"/>
              </a:ext>
            </a:extLst>
          </p:cNvPr>
          <p:cNvSpPr>
            <a:spLocks noGrp="1" noChangeArrowheads="1"/>
          </p:cNvSpPr>
          <p:nvPr>
            <p:ph idx="1"/>
          </p:nvPr>
        </p:nvSpPr>
        <p:spPr>
          <a:xfrm>
            <a:off x="457200" y="1262063"/>
            <a:ext cx="8229600" cy="5029200"/>
          </a:xfrm>
        </p:spPr>
        <p:txBody>
          <a:bodyPr/>
          <a:lstStyle/>
          <a:p>
            <a:pPr eaLnBrk="1" hangingPunct="1"/>
            <a:r>
              <a:rPr lang="en-US" altLang="en-US" dirty="0"/>
              <a:t>For employers who do not report payroll through South Carolina Enterprise Information System (SCEIS):</a:t>
            </a:r>
          </a:p>
          <a:p>
            <a:pPr lvl="1" eaLnBrk="1" hangingPunct="1"/>
            <a:r>
              <a:rPr lang="en-US" altLang="en-US" dirty="0"/>
              <a:t>Initiate retirement plan enrollments.</a:t>
            </a:r>
          </a:p>
          <a:p>
            <a:pPr lvl="1" eaLnBrk="1" hangingPunct="1"/>
            <a:r>
              <a:rPr lang="en-US" altLang="en-US" dirty="0"/>
              <a:t>Submit retiree return-to-work dates.</a:t>
            </a:r>
          </a:p>
          <a:p>
            <a:pPr lvl="1" eaLnBrk="1" hangingPunct="1"/>
            <a:r>
              <a:rPr lang="en-US" altLang="en-US" dirty="0"/>
              <a:t>Upload payroll data.</a:t>
            </a:r>
          </a:p>
          <a:p>
            <a:pPr lvl="1" eaLnBrk="1" hangingPunct="1"/>
            <a:r>
              <a:rPr lang="en-US" altLang="en-US" dirty="0"/>
              <a:t>Prepare monthly, quarterly contribution reports for PEBA.</a:t>
            </a:r>
          </a:p>
          <a:p>
            <a:pPr lvl="1" eaLnBrk="1" hangingPunct="1"/>
            <a:r>
              <a:rPr lang="en-US" altLang="en-US" dirty="0"/>
              <a:t>Set up, maintain bank accounts for payment processing.</a:t>
            </a:r>
          </a:p>
          <a:p>
            <a:pPr lvl="1" eaLnBrk="1" hangingPunct="1"/>
            <a:r>
              <a:rPr lang="en-US" altLang="en-US" dirty="0"/>
              <a:t>Submit payments for monthly </a:t>
            </a:r>
            <a:r>
              <a:rPr lang="en-US" dirty="0"/>
              <a:t>and quarterly deposits and installment service purchase payroll deductions</a:t>
            </a:r>
            <a:r>
              <a:rPr lang="en-US" altLang="en-US" dirty="0"/>
              <a:t>.</a:t>
            </a:r>
          </a:p>
          <a:p>
            <a:pPr lvl="1" eaLnBrk="1" hangingPunct="1"/>
            <a:endParaRPr lang="en-US" altLang="en-US" dirty="0"/>
          </a:p>
          <a:p>
            <a:pPr marL="457200" lvl="1" indent="0" eaLnBrk="1" hangingPunct="1">
              <a:buNone/>
            </a:pPr>
            <a:endParaRPr lang="en-US" altLang="en-US" dirty="0">
              <a:solidFill>
                <a:srgbClr val="FF0000"/>
              </a:solidFill>
            </a:endParaRPr>
          </a:p>
        </p:txBody>
      </p:sp>
      <p:sp>
        <p:nvSpPr>
          <p:cNvPr id="40964" name="Slide Number Placeholder 3">
            <a:extLst>
              <a:ext uri="{FF2B5EF4-FFF2-40B4-BE49-F238E27FC236}">
                <a16:creationId xmlns:a16="http://schemas.microsoft.com/office/drawing/2014/main" id="{A8507F4A-63F1-4AED-808B-251C6193618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E6A4AD7-502C-419F-98CA-51CFD79E774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BA41D943-ABD7-5CD1-B814-F42A791FD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281"/>
    </mc:Choice>
    <mc:Fallback xmlns="">
      <p:transition spd="slow" advTm="46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B000840-7C55-4A9F-8A7C-7FE008D12E55}"/>
              </a:ext>
            </a:extLst>
          </p:cNvPr>
          <p:cNvSpPr>
            <a:spLocks noGrp="1" noChangeArrowheads="1"/>
          </p:cNvSpPr>
          <p:nvPr>
            <p:ph type="title"/>
          </p:nvPr>
        </p:nvSpPr>
        <p:spPr>
          <a:xfrm>
            <a:off x="457200" y="228600"/>
            <a:ext cx="8229600" cy="804863"/>
          </a:xfrm>
        </p:spPr>
        <p:txBody>
          <a:bodyPr/>
          <a:lstStyle/>
          <a:p>
            <a:pPr eaLnBrk="1" hangingPunct="1"/>
            <a:r>
              <a:rPr lang="en-US" altLang="en-US"/>
              <a:t>How to access EES</a:t>
            </a:r>
          </a:p>
        </p:txBody>
      </p:sp>
      <p:sp>
        <p:nvSpPr>
          <p:cNvPr id="41987" name="Content Placeholder 2">
            <a:extLst>
              <a:ext uri="{FF2B5EF4-FFF2-40B4-BE49-F238E27FC236}">
                <a16:creationId xmlns:a16="http://schemas.microsoft.com/office/drawing/2014/main" id="{E1856F80-A47B-44A5-94FD-0CFF177A439E}"/>
              </a:ext>
            </a:extLst>
          </p:cNvPr>
          <p:cNvSpPr>
            <a:spLocks noGrp="1" noChangeArrowheads="1"/>
          </p:cNvSpPr>
          <p:nvPr>
            <p:ph idx="1"/>
          </p:nvPr>
        </p:nvSpPr>
        <p:spPr>
          <a:xfrm>
            <a:off x="457200" y="1262063"/>
            <a:ext cx="8229600" cy="5029200"/>
          </a:xfrm>
        </p:spPr>
        <p:txBody>
          <a:bodyPr/>
          <a:lstStyle/>
          <a:p>
            <a:pPr eaLnBrk="1" hangingPunct="1"/>
            <a:r>
              <a:rPr lang="en-US" altLang="en-US" dirty="0"/>
              <a:t>Keep forms on file and current: </a:t>
            </a:r>
          </a:p>
          <a:p>
            <a:pPr lvl="1" eaLnBrk="1" hangingPunct="1"/>
            <a:r>
              <a:rPr lang="en-US" altLang="en-US" i="1" u="sng" dirty="0">
                <a:hlinkClick r:id="rId4"/>
              </a:rPr>
              <a:t>Electronic Employer Services (EES) Employer Confidentiality Agreement</a:t>
            </a:r>
            <a:r>
              <a:rPr lang="en-US" altLang="en-US" i="1" dirty="0"/>
              <a:t> </a:t>
            </a:r>
            <a:r>
              <a:rPr lang="en-US" altLang="en-US" dirty="0"/>
              <a:t>(Form 6503); and </a:t>
            </a:r>
          </a:p>
          <a:p>
            <a:pPr lvl="1" eaLnBrk="1" hangingPunct="1"/>
            <a:r>
              <a:rPr lang="en-US" altLang="en-US" i="1" u="sng" dirty="0">
                <a:hlinkClick r:id="rId5"/>
              </a:rPr>
              <a:t>Electronic Employer Services (EES) Authorizing Contact Designation/Agreement</a:t>
            </a:r>
            <a:r>
              <a:rPr lang="en-US" altLang="en-US" i="1" dirty="0"/>
              <a:t> </a:t>
            </a:r>
            <a:r>
              <a:rPr lang="en-US" altLang="en-US" dirty="0"/>
              <a:t>(Form 6504).</a:t>
            </a:r>
          </a:p>
          <a:p>
            <a:pPr lvl="1" eaLnBrk="1" hangingPunct="1"/>
            <a:r>
              <a:rPr lang="en-US" dirty="0"/>
              <a:t>Upload revised forms in EES.</a:t>
            </a:r>
            <a:endParaRPr lang="en-US" altLang="en-US" dirty="0"/>
          </a:p>
          <a:p>
            <a:pPr eaLnBrk="1" hangingPunct="1"/>
            <a:r>
              <a:rPr lang="en-US" altLang="en-US" dirty="0"/>
              <a:t>All EES users:</a:t>
            </a:r>
          </a:p>
          <a:p>
            <a:pPr lvl="1" eaLnBrk="1" hangingPunct="1"/>
            <a:r>
              <a:rPr lang="en-US" dirty="0"/>
              <a:t>Upload</a:t>
            </a:r>
            <a:r>
              <a:rPr lang="en-US" altLang="en-US" dirty="0"/>
              <a:t> </a:t>
            </a:r>
            <a:r>
              <a:rPr lang="en-US" altLang="en-US" i="1" u="sng" dirty="0">
                <a:hlinkClick r:id="rId6"/>
              </a:rPr>
              <a:t>EES Designated Agent Confidentiality Agreement</a:t>
            </a:r>
            <a:r>
              <a:rPr lang="en-US" altLang="en-US" i="1" dirty="0"/>
              <a:t> </a:t>
            </a:r>
            <a:r>
              <a:rPr lang="en-US" altLang="en-US" dirty="0"/>
              <a:t>(Form 6505).</a:t>
            </a:r>
          </a:p>
        </p:txBody>
      </p:sp>
      <p:sp>
        <p:nvSpPr>
          <p:cNvPr id="41988" name="Slide Number Placeholder 3">
            <a:extLst>
              <a:ext uri="{FF2B5EF4-FFF2-40B4-BE49-F238E27FC236}">
                <a16:creationId xmlns:a16="http://schemas.microsoft.com/office/drawing/2014/main" id="{AD6B7D7A-F82D-47E6-867A-24679FF6415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381A346-96B9-49CD-B10A-6D0701E167C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935B5DD0-8791-E4B8-4A2F-0F06EA41BB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157"/>
    </mc:Choice>
    <mc:Fallback>
      <p:transition spd="slow" advTm="43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FB26AB4-B217-4D02-8EB6-4FF19657A0FE}"/>
              </a:ext>
            </a:extLst>
          </p:cNvPr>
          <p:cNvSpPr>
            <a:spLocks noGrp="1" noChangeArrowheads="1"/>
          </p:cNvSpPr>
          <p:nvPr>
            <p:ph type="title"/>
          </p:nvPr>
        </p:nvSpPr>
        <p:spPr>
          <a:xfrm>
            <a:off x="457200" y="228600"/>
            <a:ext cx="8229600" cy="804863"/>
          </a:xfrm>
        </p:spPr>
        <p:txBody>
          <a:bodyPr/>
          <a:lstStyle/>
          <a:p>
            <a:pPr eaLnBrk="1" hangingPunct="1"/>
            <a:r>
              <a:rPr lang="en-US" altLang="en-US"/>
              <a:t>EES user credentials</a:t>
            </a:r>
          </a:p>
        </p:txBody>
      </p:sp>
      <p:sp>
        <p:nvSpPr>
          <p:cNvPr id="43011" name="Content Placeholder 2">
            <a:extLst>
              <a:ext uri="{FF2B5EF4-FFF2-40B4-BE49-F238E27FC236}">
                <a16:creationId xmlns:a16="http://schemas.microsoft.com/office/drawing/2014/main" id="{1B17BDC8-EEBC-480A-AEE7-F6F797159F71}"/>
              </a:ext>
            </a:extLst>
          </p:cNvPr>
          <p:cNvSpPr>
            <a:spLocks noGrp="1" noChangeArrowheads="1"/>
          </p:cNvSpPr>
          <p:nvPr>
            <p:ph idx="1"/>
          </p:nvPr>
        </p:nvSpPr>
        <p:spPr>
          <a:xfrm>
            <a:off x="457200" y="1262063"/>
            <a:ext cx="8229600" cy="5029200"/>
          </a:xfrm>
        </p:spPr>
        <p:txBody>
          <a:bodyPr/>
          <a:lstStyle/>
          <a:p>
            <a:pPr eaLnBrk="1" hangingPunct="1"/>
            <a:r>
              <a:rPr lang="en-US" altLang="en-US" dirty="0"/>
              <a:t>Each user receives:</a:t>
            </a:r>
          </a:p>
          <a:p>
            <a:pPr lvl="1" eaLnBrk="1" hangingPunct="1"/>
            <a:r>
              <a:rPr lang="en-US" altLang="en-US" dirty="0"/>
              <a:t>User ID; and</a:t>
            </a:r>
          </a:p>
          <a:p>
            <a:pPr lvl="1" eaLnBrk="1" hangingPunct="1"/>
            <a:r>
              <a:rPr lang="en-US" altLang="en-US" dirty="0"/>
              <a:t>Password.</a:t>
            </a:r>
          </a:p>
          <a:p>
            <a:pPr eaLnBrk="1" hangingPunct="1"/>
            <a:r>
              <a:rPr lang="en-US" altLang="en-US" dirty="0"/>
              <a:t>For assistance with access, email </a:t>
            </a:r>
            <a:r>
              <a:rPr lang="en-US" altLang="en-US" dirty="0">
                <a:hlinkClick r:id="rId4"/>
              </a:rPr>
              <a:t>EESsupport@peba.sc.gov</a:t>
            </a:r>
            <a:r>
              <a:rPr lang="en-US" altLang="en-US" dirty="0"/>
              <a:t>.</a:t>
            </a:r>
          </a:p>
          <a:p>
            <a:pPr eaLnBrk="1" hangingPunct="1"/>
            <a:endParaRPr lang="en-US" altLang="en-US" dirty="0"/>
          </a:p>
        </p:txBody>
      </p:sp>
      <p:sp>
        <p:nvSpPr>
          <p:cNvPr id="43012" name="Slide Number Placeholder 3">
            <a:extLst>
              <a:ext uri="{FF2B5EF4-FFF2-40B4-BE49-F238E27FC236}">
                <a16:creationId xmlns:a16="http://schemas.microsoft.com/office/drawing/2014/main" id="{123677EF-9A9C-409E-BB0B-48ECA5F543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4228B19-DAC6-4B2E-B0C2-3AA7D1ABE6D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4">
            <a:hlinkClick r:id="" action="ppaction://media"/>
            <a:extLst>
              <a:ext uri="{FF2B5EF4-FFF2-40B4-BE49-F238E27FC236}">
                <a16:creationId xmlns:a16="http://schemas.microsoft.com/office/drawing/2014/main" id="{100096CC-752B-83B1-0110-57CA21101D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864"/>
    </mc:Choice>
    <mc:Fallback xmlns="">
      <p:transition spd="slow" advTm="20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A310-8BDF-4E17-8C7E-2D44E7D45EAE}"/>
              </a:ext>
            </a:extLst>
          </p:cNvPr>
          <p:cNvSpPr>
            <a:spLocks noGrp="1"/>
          </p:cNvSpPr>
          <p:nvPr>
            <p:ph type="title"/>
          </p:nvPr>
        </p:nvSpPr>
        <p:spPr/>
        <p:txBody>
          <a:bodyPr/>
          <a:lstStyle/>
          <a:p>
            <a:r>
              <a:rPr lang="en-US" dirty="0"/>
              <a:t>EES recertification</a:t>
            </a:r>
          </a:p>
        </p:txBody>
      </p:sp>
      <p:sp>
        <p:nvSpPr>
          <p:cNvPr id="3" name="Content Placeholder 2">
            <a:extLst>
              <a:ext uri="{FF2B5EF4-FFF2-40B4-BE49-F238E27FC236}">
                <a16:creationId xmlns:a16="http://schemas.microsoft.com/office/drawing/2014/main" id="{E9B2E2F5-C880-4CC2-AD8E-233E17A82F35}"/>
              </a:ext>
            </a:extLst>
          </p:cNvPr>
          <p:cNvSpPr>
            <a:spLocks noGrp="1"/>
          </p:cNvSpPr>
          <p:nvPr>
            <p:ph idx="1"/>
          </p:nvPr>
        </p:nvSpPr>
        <p:spPr/>
        <p:txBody>
          <a:bodyPr/>
          <a:lstStyle/>
          <a:p>
            <a:r>
              <a:rPr lang="en-US" dirty="0"/>
              <a:t>To ensure the privacy and security of confidential retirement information available through EES, users must confirm their EES user information.</a:t>
            </a:r>
          </a:p>
          <a:p>
            <a:r>
              <a:rPr lang="en-US" dirty="0"/>
              <a:t>The authorizing contact for each entity must confirm registered users’ access and permission levels. If not already completed, log in to EES to begin.</a:t>
            </a:r>
          </a:p>
          <a:p>
            <a:r>
              <a:rPr lang="en-US" dirty="0"/>
              <a:t>If you have questions related to EES recertification, please contact your Employer Reporting representative.</a:t>
            </a:r>
          </a:p>
        </p:txBody>
      </p:sp>
      <p:sp>
        <p:nvSpPr>
          <p:cNvPr id="4" name="Slide Number Placeholder 3">
            <a:extLst>
              <a:ext uri="{FF2B5EF4-FFF2-40B4-BE49-F238E27FC236}">
                <a16:creationId xmlns:a16="http://schemas.microsoft.com/office/drawing/2014/main" id="{822C719F-9AC5-47A5-9E8A-CA935206EC68}"/>
              </a:ext>
            </a:extLst>
          </p:cNvPr>
          <p:cNvSpPr>
            <a:spLocks noGrp="1"/>
          </p:cNvSpPr>
          <p:nvPr>
            <p:ph type="sldNum" sz="quarter" idx="10"/>
          </p:nvPr>
        </p:nvSpPr>
        <p:spPr/>
        <p:txBody>
          <a:bodyPr/>
          <a:lstStyle/>
          <a:p>
            <a:pPr>
              <a:defRPr/>
            </a:pPr>
            <a:fld id="{1BD61B08-67AC-48EB-BE29-A3D0FABE24CA}" type="slidenum">
              <a:rPr lang="en-US" smtClean="0"/>
              <a:pPr>
                <a:defRPr/>
              </a:pPr>
              <a:t>7</a:t>
            </a:fld>
            <a:endParaRPr lang="en-US" dirty="0"/>
          </a:p>
        </p:txBody>
      </p:sp>
      <p:pic>
        <p:nvPicPr>
          <p:cNvPr id="6" name="Audio 5">
            <a:hlinkClick r:id="" action="ppaction://media"/>
            <a:extLst>
              <a:ext uri="{FF2B5EF4-FFF2-40B4-BE49-F238E27FC236}">
                <a16:creationId xmlns:a16="http://schemas.microsoft.com/office/drawing/2014/main" id="{74CC45C4-24CE-4918-BC81-377E1C1D0E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62595125"/>
      </p:ext>
    </p:extLst>
  </p:cSld>
  <p:clrMapOvr>
    <a:masterClrMapping/>
  </p:clrMapOvr>
  <mc:AlternateContent xmlns:mc="http://schemas.openxmlformats.org/markup-compatibility/2006" xmlns:p14="http://schemas.microsoft.com/office/powerpoint/2010/main">
    <mc:Choice Requires="p14">
      <p:transition spd="slow" p14:dur="2000" advTm="44549"/>
    </mc:Choice>
    <mc:Fallback xmlns="">
      <p:transition spd="slow" advTm="44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037510F-6EEF-47F7-8F83-F2D1AC66556C}"/>
              </a:ext>
            </a:extLst>
          </p:cNvPr>
          <p:cNvSpPr>
            <a:spLocks noGrp="1" noChangeArrowheads="1"/>
          </p:cNvSpPr>
          <p:nvPr>
            <p:ph type="title"/>
          </p:nvPr>
        </p:nvSpPr>
        <p:spPr>
          <a:xfrm>
            <a:off x="457200" y="228600"/>
            <a:ext cx="8229600" cy="804863"/>
          </a:xfrm>
        </p:spPr>
        <p:txBody>
          <a:bodyPr/>
          <a:lstStyle/>
          <a:p>
            <a:pPr eaLnBrk="1" hangingPunct="1"/>
            <a:r>
              <a:rPr lang="en-US" altLang="en-US"/>
              <a:t>Employer support</a:t>
            </a:r>
          </a:p>
        </p:txBody>
      </p:sp>
      <p:sp>
        <p:nvSpPr>
          <p:cNvPr id="44035" name="Content Placeholder 2">
            <a:extLst>
              <a:ext uri="{FF2B5EF4-FFF2-40B4-BE49-F238E27FC236}">
                <a16:creationId xmlns:a16="http://schemas.microsoft.com/office/drawing/2014/main" id="{73640B54-FC50-40A6-81FE-814EB97DB686}"/>
              </a:ext>
            </a:extLst>
          </p:cNvPr>
          <p:cNvSpPr>
            <a:spLocks noGrp="1" noChangeArrowheads="1"/>
          </p:cNvSpPr>
          <p:nvPr>
            <p:ph idx="1"/>
          </p:nvPr>
        </p:nvSpPr>
        <p:spPr>
          <a:xfrm>
            <a:off x="457200" y="1262063"/>
            <a:ext cx="8229600" cy="5029200"/>
          </a:xfrm>
        </p:spPr>
        <p:txBody>
          <a:bodyPr/>
          <a:lstStyle/>
          <a:p>
            <a:pPr eaLnBrk="1" hangingPunct="1"/>
            <a:r>
              <a:rPr lang="en-US" altLang="en-US" dirty="0"/>
              <a:t>Employer Services.</a:t>
            </a:r>
          </a:p>
          <a:p>
            <a:pPr lvl="1" eaLnBrk="1" hangingPunct="1"/>
            <a:r>
              <a:rPr lang="en-US" altLang="en-US" dirty="0"/>
              <a:t>Request a one-on-one meeting at </a:t>
            </a:r>
            <a:r>
              <a:rPr lang="en-US" altLang="en-US" dirty="0">
                <a:solidFill>
                  <a:srgbClr val="FF0000"/>
                </a:solidFill>
                <a:hlinkClick r:id="rId4"/>
              </a:rPr>
              <a:t>www.peba.sc.gov/request-employer-services</a:t>
            </a:r>
            <a:r>
              <a:rPr lang="en-US" altLang="en-US" dirty="0"/>
              <a:t>.</a:t>
            </a:r>
          </a:p>
          <a:p>
            <a:pPr lvl="1" eaLnBrk="1" hangingPunct="1"/>
            <a:r>
              <a:rPr lang="en-US" altLang="en-US" dirty="0"/>
              <a:t>Email </a:t>
            </a:r>
            <a:r>
              <a:rPr lang="en-US" altLang="en-US" dirty="0">
                <a:hlinkClick r:id="rId5"/>
              </a:rPr>
              <a:t>EmployerServices@peba.sc.gov</a:t>
            </a:r>
            <a:r>
              <a:rPr lang="en-US" altLang="en-US" dirty="0"/>
              <a:t> for training and feedback.</a:t>
            </a:r>
          </a:p>
          <a:p>
            <a:pPr lvl="1" eaLnBrk="1" hangingPunct="1"/>
            <a:r>
              <a:rPr lang="en-US" altLang="en-US" dirty="0"/>
              <a:t>Retirement benefits </a:t>
            </a:r>
            <a:r>
              <a:rPr lang="en-US" altLang="en-US" dirty="0">
                <a:hlinkClick r:id="rId6"/>
              </a:rPr>
              <a:t>support menu</a:t>
            </a:r>
            <a:r>
              <a:rPr lang="en-US" altLang="en-US" dirty="0"/>
              <a:t>.</a:t>
            </a:r>
          </a:p>
          <a:p>
            <a:pPr lvl="1" eaLnBrk="1" hangingPunct="1"/>
            <a:r>
              <a:rPr lang="en-US" altLang="en-US" dirty="0">
                <a:hlinkClick r:id="rId7"/>
              </a:rPr>
              <a:t>peba.sc.gov/employers</a:t>
            </a:r>
            <a:r>
              <a:rPr lang="en-US" altLang="en-US" dirty="0"/>
              <a:t>. </a:t>
            </a:r>
          </a:p>
          <a:p>
            <a:pPr eaLnBrk="1" hangingPunct="1"/>
            <a:r>
              <a:rPr lang="en-US" dirty="0"/>
              <a:t>Within EES, select EES Assistance for assigned Member Account Services contact.</a:t>
            </a:r>
            <a:endParaRPr lang="en-US" altLang="en-US" dirty="0"/>
          </a:p>
        </p:txBody>
      </p:sp>
      <p:sp>
        <p:nvSpPr>
          <p:cNvPr id="44036" name="Slide Number Placeholder 3">
            <a:extLst>
              <a:ext uri="{FF2B5EF4-FFF2-40B4-BE49-F238E27FC236}">
                <a16:creationId xmlns:a16="http://schemas.microsoft.com/office/drawing/2014/main" id="{BB94D7AF-213E-4621-8E2F-5A99493F3E7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6F0AD7-5F84-4187-8B2D-AD7B7C1E37C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D2E0F683-67BA-6ED1-D2EB-0896685B29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242"/>
    </mc:Choice>
    <mc:Fallback xmlns="">
      <p:transition spd="slow" advTm="33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B01CE32-FE51-4E90-B766-1D633D3CE778}"/>
              </a:ext>
            </a:extLst>
          </p:cNvPr>
          <p:cNvSpPr>
            <a:spLocks noGrp="1" noChangeArrowheads="1"/>
          </p:cNvSpPr>
          <p:nvPr>
            <p:ph type="title"/>
          </p:nvPr>
        </p:nvSpPr>
        <p:spPr>
          <a:xfrm>
            <a:off x="457200" y="228600"/>
            <a:ext cx="8229600" cy="804863"/>
          </a:xfrm>
        </p:spPr>
        <p:txBody>
          <a:bodyPr/>
          <a:lstStyle/>
          <a:p>
            <a:pPr eaLnBrk="1" hangingPunct="1"/>
            <a:r>
              <a:rPr lang="en-US" altLang="en-US"/>
              <a:t>Employer support</a:t>
            </a:r>
          </a:p>
        </p:txBody>
      </p:sp>
      <p:sp>
        <p:nvSpPr>
          <p:cNvPr id="45059" name="Content Placeholder 2">
            <a:extLst>
              <a:ext uri="{FF2B5EF4-FFF2-40B4-BE49-F238E27FC236}">
                <a16:creationId xmlns:a16="http://schemas.microsoft.com/office/drawing/2014/main" id="{9CEA84C0-273D-4EB7-8EBE-301E61BF7AAF}"/>
              </a:ext>
            </a:extLst>
          </p:cNvPr>
          <p:cNvSpPr>
            <a:spLocks noGrp="1" noChangeArrowheads="1"/>
          </p:cNvSpPr>
          <p:nvPr>
            <p:ph idx="1"/>
          </p:nvPr>
        </p:nvSpPr>
        <p:spPr>
          <a:xfrm>
            <a:off x="457200" y="1262063"/>
            <a:ext cx="8229600" cy="5029200"/>
          </a:xfrm>
        </p:spPr>
        <p:txBody>
          <a:bodyPr/>
          <a:lstStyle/>
          <a:p>
            <a:pPr eaLnBrk="1" hangingPunct="1"/>
            <a:r>
              <a:rPr lang="en-US" altLang="en-US" dirty="0"/>
              <a:t>Employer Support Line through Customer Service:</a:t>
            </a:r>
          </a:p>
          <a:p>
            <a:pPr lvl="1" eaLnBrk="1" hangingPunct="1"/>
            <a:r>
              <a:rPr lang="en-US" altLang="en-US" dirty="0"/>
              <a:t>Select Option 6.</a:t>
            </a:r>
          </a:p>
          <a:p>
            <a:pPr eaLnBrk="1" hangingPunct="1"/>
            <a:r>
              <a:rPr lang="en-US" altLang="en-US" i="1" dirty="0"/>
              <a:t>PEBA Update </a:t>
            </a:r>
            <a:r>
              <a:rPr lang="en-US" altLang="en-US" dirty="0"/>
              <a:t>e-newsletter.</a:t>
            </a:r>
          </a:p>
        </p:txBody>
      </p:sp>
      <p:sp>
        <p:nvSpPr>
          <p:cNvPr id="45060" name="Slide Number Placeholder 3">
            <a:extLst>
              <a:ext uri="{FF2B5EF4-FFF2-40B4-BE49-F238E27FC236}">
                <a16:creationId xmlns:a16="http://schemas.microsoft.com/office/drawing/2014/main" id="{30293687-5338-4D5E-9037-9D0DE62EBF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6011E34-BEC1-45C0-9A5D-F1E22239D2D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83F0AFFF-25ED-4AF1-A3B4-F69320323C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428"/>
    </mc:Choice>
    <mc:Fallback xmlns="">
      <p:transition spd="slow" advTm="42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2075</TotalTime>
  <Words>461</Words>
  <Application>Microsoft Office PowerPoint</Application>
  <PresentationFormat>On-screen Show (4:3)</PresentationFormat>
  <Paragraphs>65</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Tw Cen MT Condensed</vt:lpstr>
      <vt:lpstr>Office Theme</vt:lpstr>
      <vt:lpstr>Introduction: employer resources</vt:lpstr>
      <vt:lpstr>Covered Employer Procedures Manual</vt:lpstr>
      <vt:lpstr>Electronic Employer Services (EES)</vt:lpstr>
      <vt:lpstr>Electronic Employer Services (EES)</vt:lpstr>
      <vt:lpstr>How to access EES</vt:lpstr>
      <vt:lpstr>EES user credentials</vt:lpstr>
      <vt:lpstr>EES recertification</vt:lpstr>
      <vt:lpstr>Employer support</vt:lpstr>
      <vt:lpstr>Employer support</vt:lpstr>
      <vt:lpstr>How to support your employees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94</cp:revision>
  <cp:lastPrinted>2019-12-11T18:59:44Z</cp:lastPrinted>
  <dcterms:created xsi:type="dcterms:W3CDTF">2020-03-31T13:24:57Z</dcterms:created>
  <dcterms:modified xsi:type="dcterms:W3CDTF">2023-06-28T15:25:12Z</dcterms:modified>
</cp:coreProperties>
</file>