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83" r:id="rId2"/>
    <p:sldId id="363" r:id="rId3"/>
    <p:sldId id="364" r:id="rId4"/>
    <p:sldId id="365" r:id="rId5"/>
    <p:sldId id="366" r:id="rId6"/>
    <p:sldId id="367" r:id="rId7"/>
    <p:sldId id="368" r:id="rId8"/>
    <p:sldId id="263" r:id="rId9"/>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5" clrIdx="0">
    <p:extLst>
      <p:ext uri="{19B8F6BF-5375-455C-9EA6-DF929625EA0E}">
        <p15:presenceInfo xmlns:p15="http://schemas.microsoft.com/office/powerpoint/2012/main" userId="S::ryounh@peba.sc.gov::9a85b619-8fd1-4dec-b439-2514df7fe89a" providerId="AD"/>
      </p:ext>
    </p:extLst>
  </p:cmAuthor>
  <p:cmAuthor id="2" name="Jessica Moak" initials="JM" lastIdx="3"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77" d="100"/>
          <a:sy n="77" d="100"/>
        </p:scale>
        <p:origin x="1338"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0FF9CD0-2D18-4CAA-B87D-C2D182F053FD}"/>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98EF1EF0-3798-45C3-8695-BA21DF30B74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B9ABA50B-5866-4FEB-BFAC-44D816F447DC}"/>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CC81DAAF-49B3-40DD-AA55-05128E0EFD60}"/>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F8B22FAA-E455-411F-BC34-1DEA32E878D2}"/>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DDF81789-6631-499B-851C-1D137E452C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639E92B-077D-4AD2-8CCE-8DAFEAEC5E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7731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89C8632-E037-4793-820E-06E9A20DF3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D0AD3619-AB2A-4326-A596-C4DF869E438F}"/>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492C9D7-6033-4BD7-8A7E-D9FEDFBDB35E}" type="slidenum">
              <a:rPr lang="en-US"/>
              <a:pPr>
                <a:defRPr/>
              </a:pPr>
              <a:t>‹#›</a:t>
            </a:fld>
            <a:endParaRPr lang="en-US" dirty="0"/>
          </a:p>
        </p:txBody>
      </p:sp>
    </p:spTree>
    <p:extLst>
      <p:ext uri="{BB962C8B-B14F-4D97-AF65-F5344CB8AC3E}">
        <p14:creationId xmlns:p14="http://schemas.microsoft.com/office/powerpoint/2010/main" val="397397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996AB63-2C8C-499F-812F-0A30258A2A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EB71261-F790-4295-891E-838825BB23D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CC4B4B7F-08FC-4D03-9CB1-F24DF5AA2736}" type="slidenum">
              <a:rPr lang="en-US"/>
              <a:pPr>
                <a:defRPr/>
              </a:pPr>
              <a:t>‹#›</a:t>
            </a:fld>
            <a:endParaRPr lang="en-US" dirty="0"/>
          </a:p>
        </p:txBody>
      </p:sp>
    </p:spTree>
    <p:extLst>
      <p:ext uri="{BB962C8B-B14F-4D97-AF65-F5344CB8AC3E}">
        <p14:creationId xmlns:p14="http://schemas.microsoft.com/office/powerpoint/2010/main" val="296370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C650C97-BC6C-42C9-9758-50BD809D4E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F72B5B9-6CF3-4BBE-A523-0FE360ACCFA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07D5ABC-0BE1-48C9-95DB-E870D2B013B2}" type="slidenum">
              <a:rPr lang="en-US"/>
              <a:pPr>
                <a:defRPr/>
              </a:pPr>
              <a:t>‹#›</a:t>
            </a:fld>
            <a:endParaRPr lang="en-US" dirty="0"/>
          </a:p>
        </p:txBody>
      </p:sp>
    </p:spTree>
    <p:extLst>
      <p:ext uri="{BB962C8B-B14F-4D97-AF65-F5344CB8AC3E}">
        <p14:creationId xmlns:p14="http://schemas.microsoft.com/office/powerpoint/2010/main" val="261034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22E81C8-C076-4DCC-851A-528BFAAABB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7AAD0E31-4C74-40CC-B31C-3EE12D94F6E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04449D36-31A6-473E-AFA7-AA5852DBE715}" type="slidenum">
              <a:rPr lang="en-US"/>
              <a:pPr>
                <a:defRPr/>
              </a:pPr>
              <a:t>‹#›</a:t>
            </a:fld>
            <a:endParaRPr lang="en-US" dirty="0"/>
          </a:p>
        </p:txBody>
      </p:sp>
    </p:spTree>
    <p:extLst>
      <p:ext uri="{BB962C8B-B14F-4D97-AF65-F5344CB8AC3E}">
        <p14:creationId xmlns:p14="http://schemas.microsoft.com/office/powerpoint/2010/main" val="64593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A0593D1-A0F9-4183-94C9-773B63F21A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310ABC30-AD42-4A9B-AB14-FAE25C39CA45}"/>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E0E081C-48CB-4F94-B006-246A9D9249B6}" type="slidenum">
              <a:rPr lang="en-US"/>
              <a:pPr>
                <a:defRPr/>
              </a:pPr>
              <a:t>‹#›</a:t>
            </a:fld>
            <a:endParaRPr lang="en-US" dirty="0"/>
          </a:p>
        </p:txBody>
      </p:sp>
    </p:spTree>
    <p:extLst>
      <p:ext uri="{BB962C8B-B14F-4D97-AF65-F5344CB8AC3E}">
        <p14:creationId xmlns:p14="http://schemas.microsoft.com/office/powerpoint/2010/main" val="72244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999DFEB-D6C4-41BB-A2DB-1AAEACA8CA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966D8FE-6BAC-4C68-82D3-EA7E0105D61E}"/>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9B68B389-7B7B-4F3E-ABA8-BEDEE36FA543}"/>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41EE783A-436F-4C3F-B7E5-78D240E3C4A5}"/>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698475C9-CB03-49D6-A919-039D25800831}" type="slidenum">
              <a:rPr lang="en-US"/>
              <a:pPr>
                <a:defRPr/>
              </a:pPr>
              <a:t>‹#›</a:t>
            </a:fld>
            <a:endParaRPr lang="en-US" dirty="0"/>
          </a:p>
        </p:txBody>
      </p:sp>
    </p:spTree>
    <p:extLst>
      <p:ext uri="{BB962C8B-B14F-4D97-AF65-F5344CB8AC3E}">
        <p14:creationId xmlns:p14="http://schemas.microsoft.com/office/powerpoint/2010/main" val="159585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137207A-5B79-4E6A-96A5-FF644F6E5B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B6AC8BDC-8B37-43D4-A07C-B66AA04A18C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6E1EA9F2-7215-4D9F-8486-F0EEC562718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B92E5EE2-35C9-47DB-9E9D-A55E993AB20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B4EB7D96-4227-4E70-AA63-59B1552874D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AD6279C3-FB6C-4137-ACBD-EF67D1E38F6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600C67BB-5A62-4570-BABE-AD2981C4B812}"/>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920302EA-C48E-4E1C-A605-4E1310447703}"/>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5BBF0D5B-40D6-4BEE-974A-A9AFC7FCAFB4}"/>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4F56EA73-574B-4B94-AF43-622C14E3F548}"/>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F5BA7167-9960-4CC0-87F8-21EB77C70A1E}"/>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3E021705-8995-4C85-A367-8A0F9D16CB9A}"/>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B6213AEB-C279-4131-95C2-24D2663E144E}"/>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4AC46D70-8CC3-42C1-ABF0-2F21ED2D4945}"/>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F3C73441-784A-42B9-B298-33DBDB6D0CC2}" type="slidenum">
              <a:rPr lang="en-US"/>
              <a:pPr>
                <a:defRPr/>
              </a:pPr>
              <a:t>‹#›</a:t>
            </a:fld>
            <a:endParaRPr lang="en-US" dirty="0"/>
          </a:p>
        </p:txBody>
      </p:sp>
    </p:spTree>
    <p:extLst>
      <p:ext uri="{BB962C8B-B14F-4D97-AF65-F5344CB8AC3E}">
        <p14:creationId xmlns:p14="http://schemas.microsoft.com/office/powerpoint/2010/main" val="16980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146F93D-85A1-4CC9-9070-0BD6FFD588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7DBD8DB-88CC-4A2F-8265-B49577DBBB1B}"/>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66624A82-91A7-4892-8150-2AF8DAF3A66B}"/>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F8235D73-EE59-4C63-8EF1-EE3DCA6BE7A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88DA99CC-3453-4C73-94C3-DB80E2D2E148}" type="slidenum">
              <a:rPr lang="en-US"/>
              <a:pPr>
                <a:defRPr/>
              </a:pPr>
              <a:t>‹#›</a:t>
            </a:fld>
            <a:endParaRPr lang="en-US" dirty="0"/>
          </a:p>
        </p:txBody>
      </p:sp>
    </p:spTree>
    <p:extLst>
      <p:ext uri="{BB962C8B-B14F-4D97-AF65-F5344CB8AC3E}">
        <p14:creationId xmlns:p14="http://schemas.microsoft.com/office/powerpoint/2010/main" val="270498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121C66E-808C-474C-8A34-E03C778AB46C}"/>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1373A9F-A71F-48D6-9DF0-E71CA3887D8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66F9B84-F37A-466E-B60E-235E0623256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0E57A07-1199-404B-81DE-ABE0C0ED3C5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E7517A4-3DF7-4ADC-8D7A-3BFF0506D7F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67946E84-63E7-43E3-A184-9D043C4B2EC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peba.sc.gov/sites/default/files/designating_beneficiaries.pdf"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forms.retirement.sc.gov/formGenericGet.do?formNum=web1106.xdp" TargetMode="External"/><Relationship Id="rId5" Type="http://schemas.openxmlformats.org/officeDocument/2006/relationships/hyperlink" Target="https://forms.retirement.sc.gov/formGenericGet.do?formNum=web1103.xdp" TargetMode="External"/><Relationship Id="rId4" Type="http://schemas.openxmlformats.org/officeDocument/2006/relationships/hyperlink" Target="https://forms.retirement.sc.gov/formGenericGet.do?formNum=web1102.xdp"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0.png"/><Relationship Id="rId4" Type="http://schemas.openxmlformats.org/officeDocument/2006/relationships/hyperlink" Target="https://peba.sc.gov/sites/default/files/designating_beneficiaries.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5AA17AF-A45D-4280-A483-33F1CDAF49D4}"/>
              </a:ext>
            </a:extLst>
          </p:cNvPr>
          <p:cNvSpPr>
            <a:spLocks noGrp="1" noChangeArrowheads="1"/>
          </p:cNvSpPr>
          <p:nvPr>
            <p:ph type="ctrTitle"/>
          </p:nvPr>
        </p:nvSpPr>
        <p:spPr/>
        <p:txBody>
          <a:bodyPr/>
          <a:lstStyle/>
          <a:p>
            <a:r>
              <a:rPr lang="en-US" altLang="en-US" dirty="0"/>
              <a:t>Membership and enrollment: beneficiary designations</a:t>
            </a:r>
          </a:p>
        </p:txBody>
      </p:sp>
      <p:sp>
        <p:nvSpPr>
          <p:cNvPr id="3" name="Subtitle 2">
            <a:extLst>
              <a:ext uri="{FF2B5EF4-FFF2-40B4-BE49-F238E27FC236}">
                <a16:creationId xmlns:a16="http://schemas.microsoft.com/office/drawing/2014/main" id="{25B9FA88-7779-48DE-8F6F-91876A56CE10}"/>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4" name="Audio 3">
            <a:hlinkClick r:id="" action="ppaction://media"/>
            <a:extLst>
              <a:ext uri="{FF2B5EF4-FFF2-40B4-BE49-F238E27FC236}">
                <a16:creationId xmlns:a16="http://schemas.microsoft.com/office/drawing/2014/main" id="{020F6B26-07BD-296C-F70B-B8B7F6D6537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6966"/>
    </mc:Choice>
    <mc:Fallback>
      <p:transition spd="slow" advTm="169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70308AD-C890-4648-A992-6B1C7CCC23F9}"/>
              </a:ext>
            </a:extLst>
          </p:cNvPr>
          <p:cNvSpPr>
            <a:spLocks noGrp="1" noChangeArrowheads="1"/>
          </p:cNvSpPr>
          <p:nvPr>
            <p:ph type="title"/>
          </p:nvPr>
        </p:nvSpPr>
        <p:spPr>
          <a:xfrm>
            <a:off x="457200" y="228600"/>
            <a:ext cx="8229600" cy="804863"/>
          </a:xfrm>
        </p:spPr>
        <p:txBody>
          <a:bodyPr/>
          <a:lstStyle/>
          <a:p>
            <a:pPr eaLnBrk="1" hangingPunct="1"/>
            <a:r>
              <a:rPr lang="en-US" altLang="en-US"/>
              <a:t>Beneficiary designations for active members</a:t>
            </a:r>
          </a:p>
        </p:txBody>
      </p:sp>
      <p:sp>
        <p:nvSpPr>
          <p:cNvPr id="33795" name="Content Placeholder 2">
            <a:extLst>
              <a:ext uri="{FF2B5EF4-FFF2-40B4-BE49-F238E27FC236}">
                <a16:creationId xmlns:a16="http://schemas.microsoft.com/office/drawing/2014/main" id="{5C3BA9D1-27D8-4FF3-9682-4BC7517CF4CB}"/>
              </a:ext>
            </a:extLst>
          </p:cNvPr>
          <p:cNvSpPr>
            <a:spLocks noGrp="1" noChangeArrowheads="1"/>
          </p:cNvSpPr>
          <p:nvPr>
            <p:ph idx="1"/>
          </p:nvPr>
        </p:nvSpPr>
        <p:spPr>
          <a:xfrm>
            <a:off x="457200" y="1262063"/>
            <a:ext cx="8229600" cy="5029200"/>
          </a:xfrm>
        </p:spPr>
        <p:txBody>
          <a:bodyPr/>
          <a:lstStyle/>
          <a:p>
            <a:pPr eaLnBrk="1" hangingPunct="1"/>
            <a:r>
              <a:rPr lang="en-US" altLang="en-US" dirty="0"/>
              <a:t>At enrollment, beneficiary designation defaults to estate. </a:t>
            </a:r>
          </a:p>
          <a:p>
            <a:pPr eaLnBrk="1" hangingPunct="1"/>
            <a:r>
              <a:rPr lang="en-US" altLang="en-US" dirty="0"/>
              <a:t>Members may designate beneficiaries online through Member Access. </a:t>
            </a:r>
          </a:p>
          <a:p>
            <a:pPr lvl="1" eaLnBrk="1" hangingPunct="1"/>
            <a:r>
              <a:rPr lang="en-US" altLang="en-US" dirty="0"/>
              <a:t>Immediate processing of designation.</a:t>
            </a:r>
          </a:p>
          <a:p>
            <a:pPr lvl="1" eaLnBrk="1" hangingPunct="1"/>
            <a:r>
              <a:rPr lang="en-US" altLang="en-US" dirty="0"/>
              <a:t>Does not require notary signature.</a:t>
            </a:r>
          </a:p>
          <a:p>
            <a:pPr eaLnBrk="1" hangingPunct="1"/>
            <a:r>
              <a:rPr lang="en-US" altLang="en-US" dirty="0"/>
              <a:t>Members can name multiple beneficiaries.</a:t>
            </a:r>
          </a:p>
          <a:p>
            <a:pPr eaLnBrk="1" hangingPunct="1"/>
            <a:r>
              <a:rPr lang="en-US" altLang="en-US" dirty="0"/>
              <a:t>Benefits split equally if multiple beneficiaries named.</a:t>
            </a:r>
          </a:p>
          <a:p>
            <a:pPr eaLnBrk="1" hangingPunct="1"/>
            <a:r>
              <a:rPr lang="en-US" altLang="en-US" dirty="0"/>
              <a:t>If employee elects State ORP, they must designate a beneficiary for their State ORP account balance with chosen service provider.</a:t>
            </a:r>
          </a:p>
          <a:p>
            <a:pPr eaLnBrk="1" hangingPunct="1"/>
            <a:r>
              <a:rPr lang="en-US" dirty="0"/>
              <a:t>Provide </a:t>
            </a:r>
            <a:r>
              <a:rPr lang="en-US" i="1" u="sng" dirty="0">
                <a:solidFill>
                  <a:schemeClr val="accent1"/>
                </a:solidFill>
                <a:hlinkClick r:id="rId4">
                  <a:extLst>
                    <a:ext uri="{A12FA001-AC4F-418D-AE19-62706E023703}">
                      <ahyp:hlinkClr xmlns:ahyp="http://schemas.microsoft.com/office/drawing/2018/hyperlinkcolor" val="tx"/>
                    </a:ext>
                  </a:extLst>
                </a:hlinkClick>
              </a:rPr>
              <a:t>Designating Active Member Beneficiaries</a:t>
            </a:r>
            <a:r>
              <a:rPr lang="en-US" dirty="0">
                <a:solidFill>
                  <a:schemeClr val="accent1"/>
                </a:solidFill>
              </a:rPr>
              <a:t> </a:t>
            </a:r>
            <a:r>
              <a:rPr lang="en-US" dirty="0"/>
              <a:t>flyer.</a:t>
            </a:r>
            <a:endParaRPr lang="en-US" altLang="en-US" dirty="0"/>
          </a:p>
          <a:p>
            <a:pPr eaLnBrk="1" hangingPunct="1"/>
            <a:endParaRPr lang="en-US" altLang="en-US" dirty="0"/>
          </a:p>
        </p:txBody>
      </p:sp>
      <p:sp>
        <p:nvSpPr>
          <p:cNvPr id="33796" name="Slide Number Placeholder 3">
            <a:extLst>
              <a:ext uri="{FF2B5EF4-FFF2-40B4-BE49-F238E27FC236}">
                <a16:creationId xmlns:a16="http://schemas.microsoft.com/office/drawing/2014/main" id="{C5362C28-9169-4707-A624-11EC8C010A9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B19713E-833C-430C-BCE1-2E6C38439BEB}"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FCAC7CB8-0ECF-2236-CB7F-A3C750DD80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6839"/>
    </mc:Choice>
    <mc:Fallback>
      <p:transition spd="slow" advTm="468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CC53AF4-7EF5-429B-A0B6-D61945FAC520}"/>
              </a:ext>
            </a:extLst>
          </p:cNvPr>
          <p:cNvSpPr>
            <a:spLocks noGrp="1" noChangeArrowheads="1"/>
          </p:cNvSpPr>
          <p:nvPr>
            <p:ph type="title"/>
          </p:nvPr>
        </p:nvSpPr>
        <p:spPr>
          <a:xfrm>
            <a:off x="457200" y="228600"/>
            <a:ext cx="8229600" cy="804863"/>
          </a:xfrm>
        </p:spPr>
        <p:txBody>
          <a:bodyPr/>
          <a:lstStyle/>
          <a:p>
            <a:pPr eaLnBrk="1" hangingPunct="1"/>
            <a:r>
              <a:rPr lang="en-US" altLang="en-US"/>
              <a:t>Beneficiary designations for active members</a:t>
            </a:r>
          </a:p>
        </p:txBody>
      </p:sp>
      <p:sp>
        <p:nvSpPr>
          <p:cNvPr id="34819" name="Content Placeholder 2">
            <a:extLst>
              <a:ext uri="{FF2B5EF4-FFF2-40B4-BE49-F238E27FC236}">
                <a16:creationId xmlns:a16="http://schemas.microsoft.com/office/drawing/2014/main" id="{842E48D7-9357-4CC6-997F-27521A2A89FD}"/>
              </a:ext>
            </a:extLst>
          </p:cNvPr>
          <p:cNvSpPr>
            <a:spLocks noGrp="1" noChangeArrowheads="1"/>
          </p:cNvSpPr>
          <p:nvPr>
            <p:ph idx="1"/>
          </p:nvPr>
        </p:nvSpPr>
        <p:spPr>
          <a:xfrm>
            <a:off x="457200" y="1262063"/>
            <a:ext cx="8229600" cy="5029200"/>
          </a:xfrm>
        </p:spPr>
        <p:txBody>
          <a:bodyPr/>
          <a:lstStyle/>
          <a:p>
            <a:pPr eaLnBrk="1" hangingPunct="1"/>
            <a:r>
              <a:rPr lang="en-US" altLang="en-US" dirty="0"/>
              <a:t>If member cannot use Member Access, may also designate beneficiaries on applicable form:</a:t>
            </a:r>
          </a:p>
          <a:p>
            <a:pPr lvl="1" eaLnBrk="1" hangingPunct="1"/>
            <a:r>
              <a:rPr lang="en-US" altLang="en-US" i="1" u="sng" dirty="0">
                <a:hlinkClick r:id="rId4"/>
              </a:rPr>
              <a:t>Active Member Beneficiary Form</a:t>
            </a:r>
            <a:r>
              <a:rPr lang="en-US" altLang="en-US" dirty="0"/>
              <a:t> (Form 1102); or</a:t>
            </a:r>
          </a:p>
          <a:p>
            <a:pPr lvl="1" eaLnBrk="1" hangingPunct="1"/>
            <a:r>
              <a:rPr lang="en-US" altLang="en-US" i="1" u="sng" dirty="0">
                <a:hlinkClick r:id="rId5"/>
              </a:rPr>
              <a:t>Beneficiary/Trustee Designation Form</a:t>
            </a:r>
            <a:r>
              <a:rPr lang="en-US" altLang="en-US" dirty="0"/>
              <a:t> (Form 1103), trust must already exist; or</a:t>
            </a:r>
          </a:p>
          <a:p>
            <a:pPr lvl="1" eaLnBrk="1" hangingPunct="1"/>
            <a:r>
              <a:rPr lang="en-US" altLang="en-US" i="1" u="sng" dirty="0">
                <a:hlinkClick r:id="rId6"/>
              </a:rPr>
              <a:t>State ORP Active Incidental Death Benefit Beneficiary Designation</a:t>
            </a:r>
            <a:r>
              <a:rPr lang="en-US" altLang="en-US" i="1" dirty="0"/>
              <a:t> </a:t>
            </a:r>
            <a:r>
              <a:rPr lang="en-US" altLang="en-US" dirty="0"/>
              <a:t>(Form 1106).</a:t>
            </a:r>
          </a:p>
          <a:p>
            <a:pPr eaLnBrk="1" hangingPunct="1"/>
            <a:r>
              <a:rPr lang="en-US" altLang="en-US" dirty="0"/>
              <a:t>Paper forms require notary signature and additional time for processing.</a:t>
            </a:r>
          </a:p>
          <a:p>
            <a:pPr eaLnBrk="1" hangingPunct="1"/>
            <a:endParaRPr lang="en-US" altLang="en-US" dirty="0"/>
          </a:p>
        </p:txBody>
      </p:sp>
      <p:sp>
        <p:nvSpPr>
          <p:cNvPr id="34820" name="Slide Number Placeholder 3">
            <a:extLst>
              <a:ext uri="{FF2B5EF4-FFF2-40B4-BE49-F238E27FC236}">
                <a16:creationId xmlns:a16="http://schemas.microsoft.com/office/drawing/2014/main" id="{2D7C7469-3A4F-48E1-9ED0-064DF59D2B9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251B9A5E-E183-4F2F-B267-636876DF2328}"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66239006-CF81-307D-3956-BE3CA5BC902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484"/>
    </mc:Choice>
    <mc:Fallback>
      <p:transition spd="slow" advTm="34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BD0D2BE-B4BD-4BD8-BD76-70602C348DA2}"/>
              </a:ext>
            </a:extLst>
          </p:cNvPr>
          <p:cNvSpPr>
            <a:spLocks noGrp="1" noChangeArrowheads="1"/>
          </p:cNvSpPr>
          <p:nvPr>
            <p:ph type="title"/>
          </p:nvPr>
        </p:nvSpPr>
        <p:spPr>
          <a:xfrm>
            <a:off x="457200" y="228600"/>
            <a:ext cx="8229600" cy="804863"/>
          </a:xfrm>
        </p:spPr>
        <p:txBody>
          <a:bodyPr/>
          <a:lstStyle/>
          <a:p>
            <a:pPr eaLnBrk="1" hangingPunct="1"/>
            <a:r>
              <a:rPr lang="en-US" altLang="en-US"/>
              <a:t>Primary beneficiary for SCRS, PORS benefits </a:t>
            </a:r>
          </a:p>
        </p:txBody>
      </p:sp>
      <p:sp>
        <p:nvSpPr>
          <p:cNvPr id="35843" name="Content Placeholder 2">
            <a:extLst>
              <a:ext uri="{FF2B5EF4-FFF2-40B4-BE49-F238E27FC236}">
                <a16:creationId xmlns:a16="http://schemas.microsoft.com/office/drawing/2014/main" id="{993673C5-460D-4C89-9E75-336C7C1CA642}"/>
              </a:ext>
            </a:extLst>
          </p:cNvPr>
          <p:cNvSpPr>
            <a:spLocks noGrp="1" noChangeArrowheads="1"/>
          </p:cNvSpPr>
          <p:nvPr>
            <p:ph idx="1"/>
          </p:nvPr>
        </p:nvSpPr>
        <p:spPr>
          <a:xfrm>
            <a:off x="457200" y="1262063"/>
            <a:ext cx="8229600" cy="5029200"/>
          </a:xfrm>
        </p:spPr>
        <p:txBody>
          <a:bodyPr/>
          <a:lstStyle/>
          <a:p>
            <a:pPr eaLnBrk="1" hangingPunct="1"/>
            <a:r>
              <a:rPr lang="en-US" altLang="en-US"/>
              <a:t>Primary beneficiary may receive either:</a:t>
            </a:r>
          </a:p>
          <a:p>
            <a:pPr lvl="1" eaLnBrk="1" hangingPunct="1"/>
            <a:r>
              <a:rPr lang="en-US" altLang="en-US"/>
              <a:t>Refund of contributions plus interest; or</a:t>
            </a:r>
          </a:p>
          <a:p>
            <a:pPr lvl="1" eaLnBrk="1" hangingPunct="1"/>
            <a:r>
              <a:rPr lang="en-US" altLang="en-US"/>
              <a:t>Lifetime monthly benefit payments, if eligible.</a:t>
            </a:r>
          </a:p>
        </p:txBody>
      </p:sp>
      <p:sp>
        <p:nvSpPr>
          <p:cNvPr id="35844" name="Slide Number Placeholder 3">
            <a:extLst>
              <a:ext uri="{FF2B5EF4-FFF2-40B4-BE49-F238E27FC236}">
                <a16:creationId xmlns:a16="http://schemas.microsoft.com/office/drawing/2014/main" id="{5813F3F1-2DCC-43FD-8252-19F9BC1B09E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EFC8B36-8878-4812-AFEE-AE32A0F02B35}"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113F6B60-7FBB-A59C-FFD7-451B4B51631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4173"/>
    </mc:Choice>
    <mc:Fallback>
      <p:transition spd="slow" advTm="24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2C638C5-C178-4905-AF24-4FD96FB46254}"/>
              </a:ext>
            </a:extLst>
          </p:cNvPr>
          <p:cNvSpPr>
            <a:spLocks noGrp="1" noChangeArrowheads="1"/>
          </p:cNvSpPr>
          <p:nvPr>
            <p:ph type="title"/>
          </p:nvPr>
        </p:nvSpPr>
        <p:spPr>
          <a:xfrm>
            <a:off x="457200" y="228600"/>
            <a:ext cx="8229600" cy="804863"/>
          </a:xfrm>
        </p:spPr>
        <p:txBody>
          <a:bodyPr/>
          <a:lstStyle/>
          <a:p>
            <a:pPr eaLnBrk="1" hangingPunct="1"/>
            <a:r>
              <a:rPr lang="en-US" altLang="en-US"/>
              <a:t>Contingent beneficiary for SCRS, PORS benefits</a:t>
            </a:r>
          </a:p>
        </p:txBody>
      </p:sp>
      <p:sp>
        <p:nvSpPr>
          <p:cNvPr id="36867" name="Content Placeholder 2">
            <a:extLst>
              <a:ext uri="{FF2B5EF4-FFF2-40B4-BE49-F238E27FC236}">
                <a16:creationId xmlns:a16="http://schemas.microsoft.com/office/drawing/2014/main" id="{FF71BF96-A829-41AA-BB3D-31C3765B231C}"/>
              </a:ext>
            </a:extLst>
          </p:cNvPr>
          <p:cNvSpPr>
            <a:spLocks noGrp="1" noChangeArrowheads="1"/>
          </p:cNvSpPr>
          <p:nvPr>
            <p:ph idx="1"/>
          </p:nvPr>
        </p:nvSpPr>
        <p:spPr>
          <a:xfrm>
            <a:off x="457200" y="1262063"/>
            <a:ext cx="8229600" cy="5029200"/>
          </a:xfrm>
        </p:spPr>
        <p:txBody>
          <a:bodyPr/>
          <a:lstStyle/>
          <a:p>
            <a:pPr eaLnBrk="1" hangingPunct="1"/>
            <a:r>
              <a:rPr lang="en-US" altLang="en-US" dirty="0"/>
              <a:t>Contingent beneficiaries</a:t>
            </a:r>
            <a:r>
              <a:rPr lang="en-US" altLang="en-US" baseline="30000" dirty="0"/>
              <a:t>1</a:t>
            </a:r>
            <a:r>
              <a:rPr lang="en-US" altLang="en-US" dirty="0"/>
              <a:t> receive death benefits if:</a:t>
            </a:r>
          </a:p>
          <a:p>
            <a:pPr lvl="1" eaLnBrk="1" hangingPunct="1"/>
            <a:r>
              <a:rPr lang="en-US" altLang="en-US" dirty="0"/>
              <a:t>Employee and primary beneficiary die at same time; or</a:t>
            </a:r>
          </a:p>
          <a:p>
            <a:pPr lvl="1" eaLnBrk="1" hangingPunct="1"/>
            <a:r>
              <a:rPr lang="en-US" altLang="en-US" dirty="0"/>
              <a:t>Primary beneficiary dies before employee, and employee does not name another primary beneficiary before death.</a:t>
            </a:r>
          </a:p>
          <a:p>
            <a:pPr eaLnBrk="1" hangingPunct="1"/>
            <a:r>
              <a:rPr lang="en-US" altLang="en-US" dirty="0"/>
              <a:t>All primary beneficiaries must be deceased at the time of the member’s death for a contingent beneficiary to receive a benefit.</a:t>
            </a:r>
          </a:p>
          <a:p>
            <a:pPr eaLnBrk="1" hangingPunct="1"/>
            <a:endParaRPr lang="en-US" altLang="en-US" dirty="0"/>
          </a:p>
        </p:txBody>
      </p:sp>
      <p:sp>
        <p:nvSpPr>
          <p:cNvPr id="36868" name="Slide Number Placeholder 3">
            <a:extLst>
              <a:ext uri="{FF2B5EF4-FFF2-40B4-BE49-F238E27FC236}">
                <a16:creationId xmlns:a16="http://schemas.microsoft.com/office/drawing/2014/main" id="{D8FF7DBD-B2A6-4659-BCCD-C9A3173F4D6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AC480A0-FC48-43B0-94F9-EE69416CB146}"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sp>
        <p:nvSpPr>
          <p:cNvPr id="36869" name="Rectangle 4">
            <a:extLst>
              <a:ext uri="{FF2B5EF4-FFF2-40B4-BE49-F238E27FC236}">
                <a16:creationId xmlns:a16="http://schemas.microsoft.com/office/drawing/2014/main" id="{FAE36E80-14BE-48CE-BD67-4F9BB93D67D1}"/>
              </a:ext>
            </a:extLst>
          </p:cNvPr>
          <p:cNvSpPr>
            <a:spLocks noChangeArrowheads="1"/>
          </p:cNvSpPr>
          <p:nvPr/>
        </p:nvSpPr>
        <p:spPr bwMode="auto">
          <a:xfrm>
            <a:off x="457200" y="6034088"/>
            <a:ext cx="80851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n-US" altLang="en-US" sz="1000" baseline="30000" dirty="0">
                <a:solidFill>
                  <a:schemeClr val="tx2"/>
                </a:solidFill>
              </a:rPr>
              <a:t>1</a:t>
            </a:r>
            <a:r>
              <a:rPr lang="en-US" altLang="en-US" sz="1000" dirty="0">
                <a:solidFill>
                  <a:schemeClr val="tx2"/>
                </a:solidFill>
              </a:rPr>
              <a:t>Contingent beneficiary cannot be the same as primary.</a:t>
            </a:r>
            <a:endParaRPr lang="en-US" altLang="en-US" sz="1000" dirty="0">
              <a:solidFill>
                <a:schemeClr val="tx2"/>
              </a:solidFill>
              <a:ea typeface="Calibri" panose="020F0502020204030204" pitchFamily="34" charset="0"/>
              <a:cs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1553EAAF-5225-239C-4A43-3A860F2C12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2193"/>
    </mc:Choice>
    <mc:Fallback>
      <p:transition spd="slow" advTm="32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80DDE0F-5719-4385-ABB3-5019E0161406}"/>
              </a:ext>
            </a:extLst>
          </p:cNvPr>
          <p:cNvSpPr>
            <a:spLocks noGrp="1" noChangeArrowheads="1"/>
          </p:cNvSpPr>
          <p:nvPr>
            <p:ph type="title"/>
          </p:nvPr>
        </p:nvSpPr>
        <p:spPr>
          <a:xfrm>
            <a:off x="457200" y="228600"/>
            <a:ext cx="8229600" cy="804863"/>
          </a:xfrm>
        </p:spPr>
        <p:txBody>
          <a:bodyPr/>
          <a:lstStyle/>
          <a:p>
            <a:pPr eaLnBrk="1" hangingPunct="1"/>
            <a:r>
              <a:rPr lang="en-US" altLang="en-US"/>
              <a:t>Incidental death benefit beneficiary</a:t>
            </a:r>
          </a:p>
        </p:txBody>
      </p:sp>
      <p:sp>
        <p:nvSpPr>
          <p:cNvPr id="37891" name="Content Placeholder 2">
            <a:extLst>
              <a:ext uri="{FF2B5EF4-FFF2-40B4-BE49-F238E27FC236}">
                <a16:creationId xmlns:a16="http://schemas.microsoft.com/office/drawing/2014/main" id="{C71F074A-23CE-409D-A08B-7620E46C6322}"/>
              </a:ext>
            </a:extLst>
          </p:cNvPr>
          <p:cNvSpPr>
            <a:spLocks noGrp="1" noChangeArrowheads="1"/>
          </p:cNvSpPr>
          <p:nvPr>
            <p:ph idx="1"/>
          </p:nvPr>
        </p:nvSpPr>
        <p:spPr>
          <a:xfrm>
            <a:off x="457200" y="1262063"/>
            <a:ext cx="8229600" cy="5029200"/>
          </a:xfrm>
        </p:spPr>
        <p:txBody>
          <a:bodyPr/>
          <a:lstStyle/>
          <a:p>
            <a:pPr eaLnBrk="1" hangingPunct="1"/>
            <a:r>
              <a:rPr lang="en-US" altLang="en-US" dirty="0"/>
              <a:t>SCRS and PORS members and State ORP participants should designate an incidental death benefit beneficiary if employer offers coverage.</a:t>
            </a:r>
          </a:p>
        </p:txBody>
      </p:sp>
      <p:sp>
        <p:nvSpPr>
          <p:cNvPr id="37892" name="Slide Number Placeholder 3">
            <a:extLst>
              <a:ext uri="{FF2B5EF4-FFF2-40B4-BE49-F238E27FC236}">
                <a16:creationId xmlns:a16="http://schemas.microsoft.com/office/drawing/2014/main" id="{9FC3D996-1C1A-46E9-8D94-281C6AB1452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7ADABF2-CE44-46D9-91F5-BD6F6EFCBFB1}"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1DB9896D-B117-D379-A3E1-7F6C468910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262"/>
    </mc:Choice>
    <mc:Fallback>
      <p:transition spd="slow" advTm="142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2619A87-F8C7-4971-A308-5D52E000136C}"/>
              </a:ext>
            </a:extLst>
          </p:cNvPr>
          <p:cNvSpPr>
            <a:spLocks noGrp="1" noChangeArrowheads="1"/>
          </p:cNvSpPr>
          <p:nvPr>
            <p:ph type="title"/>
          </p:nvPr>
        </p:nvSpPr>
        <p:spPr>
          <a:xfrm>
            <a:off x="457200" y="228600"/>
            <a:ext cx="8229600" cy="804863"/>
          </a:xfrm>
        </p:spPr>
        <p:txBody>
          <a:bodyPr/>
          <a:lstStyle/>
          <a:p>
            <a:pPr eaLnBrk="1" hangingPunct="1"/>
            <a:r>
              <a:rPr lang="en-US" altLang="en-US" dirty="0"/>
              <a:t>Estate as beneficiary</a:t>
            </a:r>
          </a:p>
        </p:txBody>
      </p:sp>
      <p:sp>
        <p:nvSpPr>
          <p:cNvPr id="38915" name="Content Placeholder 2">
            <a:extLst>
              <a:ext uri="{FF2B5EF4-FFF2-40B4-BE49-F238E27FC236}">
                <a16:creationId xmlns:a16="http://schemas.microsoft.com/office/drawing/2014/main" id="{BDE77055-DFEE-47A0-A958-A1553D904077}"/>
              </a:ext>
            </a:extLst>
          </p:cNvPr>
          <p:cNvSpPr>
            <a:spLocks noGrp="1" noChangeArrowheads="1"/>
          </p:cNvSpPr>
          <p:nvPr>
            <p:ph idx="1"/>
          </p:nvPr>
        </p:nvSpPr>
        <p:spPr>
          <a:xfrm>
            <a:off x="457200" y="1262063"/>
            <a:ext cx="8229600" cy="5029200"/>
          </a:xfrm>
        </p:spPr>
        <p:txBody>
          <a:bodyPr/>
          <a:lstStyle/>
          <a:p>
            <a:pPr eaLnBrk="1" hangingPunct="1"/>
            <a:r>
              <a:rPr lang="en-US" altLang="en-US" dirty="0"/>
              <a:t>Encourage members to update their beneficiary from estate once hired. </a:t>
            </a:r>
          </a:p>
          <a:p>
            <a:pPr eaLnBrk="1" hangingPunct="1"/>
            <a:r>
              <a:rPr lang="en-US" altLang="en-US" dirty="0"/>
              <a:t>Provide employees </a:t>
            </a:r>
            <a:r>
              <a:rPr lang="en-US" i="1" u="sng" dirty="0">
                <a:solidFill>
                  <a:schemeClr val="accent1"/>
                </a:solidFill>
                <a:hlinkClick r:id="rId4">
                  <a:extLst>
                    <a:ext uri="{A12FA001-AC4F-418D-AE19-62706E023703}">
                      <ahyp:hlinkClr xmlns:ahyp="http://schemas.microsoft.com/office/drawing/2018/hyperlinkcolor" val="tx"/>
                    </a:ext>
                  </a:extLst>
                </a:hlinkClick>
              </a:rPr>
              <a:t>Designating Active Member Beneficiaries</a:t>
            </a:r>
            <a:r>
              <a:rPr lang="en-US" dirty="0">
                <a:solidFill>
                  <a:schemeClr val="accent1"/>
                </a:solidFill>
              </a:rPr>
              <a:t> </a:t>
            </a:r>
            <a:r>
              <a:rPr lang="en-US" dirty="0"/>
              <a:t>flyer.</a:t>
            </a:r>
            <a:endParaRPr lang="en-US" altLang="en-US" dirty="0"/>
          </a:p>
          <a:p>
            <a:pPr eaLnBrk="1" hangingPunct="1"/>
            <a:endParaRPr lang="en-US" altLang="en-US" dirty="0"/>
          </a:p>
        </p:txBody>
      </p:sp>
      <p:sp>
        <p:nvSpPr>
          <p:cNvPr id="38916" name="Slide Number Placeholder 3">
            <a:extLst>
              <a:ext uri="{FF2B5EF4-FFF2-40B4-BE49-F238E27FC236}">
                <a16:creationId xmlns:a16="http://schemas.microsoft.com/office/drawing/2014/main" id="{8DFA31F4-BE96-4645-B5E0-C335F8DBB56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0A9D822-CAD7-4A08-B0F8-158CABD60FC3}"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7</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BCBC0DD8-9177-CDAA-8061-CFF6DA1D66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208"/>
    </mc:Choice>
    <mc:Fallback>
      <p:transition spd="slow" advTm="132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a:extLst>
              <a:ext uri="{FF2B5EF4-FFF2-40B4-BE49-F238E27FC236}">
                <a16:creationId xmlns:a16="http://schemas.microsoft.com/office/drawing/2014/main" id="{F10247C4-BF05-48CE-87D9-095F901CC2E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0F5E2F9-39CC-4885-9A8C-35508656A173}"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8</a:t>
            </a:fld>
            <a:endParaRPr lang="en-US" altLang="en-US" sz="1400">
              <a:solidFill>
                <a:schemeClr val="bg1"/>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579</TotalTime>
  <Words>309</Words>
  <Application>Microsoft Office PowerPoint</Application>
  <PresentationFormat>On-screen Show (4:3)</PresentationFormat>
  <Paragraphs>40</Paragraphs>
  <Slides>8</Slides>
  <Notes>0</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Tw Cen MT Condensed</vt:lpstr>
      <vt:lpstr>Office Theme</vt:lpstr>
      <vt:lpstr>Membership and enrollment: beneficiary designations</vt:lpstr>
      <vt:lpstr>Beneficiary designations for active members</vt:lpstr>
      <vt:lpstr>Beneficiary designations for active members</vt:lpstr>
      <vt:lpstr>Primary beneficiary for SCRS, PORS benefits </vt:lpstr>
      <vt:lpstr>Contingent beneficiary for SCRS, PORS benefits</vt:lpstr>
      <vt:lpstr>Incidental death benefit beneficiary</vt:lpstr>
      <vt:lpstr>Estate as beneficiary</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Jennifer S. Dolder</cp:lastModifiedBy>
  <cp:revision>47</cp:revision>
  <cp:lastPrinted>2019-12-11T18:59:44Z</cp:lastPrinted>
  <dcterms:created xsi:type="dcterms:W3CDTF">2020-03-31T13:24:57Z</dcterms:created>
  <dcterms:modified xsi:type="dcterms:W3CDTF">2023-06-12T13:30:18Z</dcterms:modified>
</cp:coreProperties>
</file>