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83" r:id="rId2"/>
    <p:sldId id="346" r:id="rId3"/>
    <p:sldId id="347" r:id="rId4"/>
    <p:sldId id="348" r:id="rId5"/>
    <p:sldId id="354" r:id="rId6"/>
    <p:sldId id="350" r:id="rId7"/>
    <p:sldId id="351" r:id="rId8"/>
    <p:sldId id="352" r:id="rId9"/>
    <p:sldId id="353" r:id="rId10"/>
    <p:sldId id="263" r:id="rId11"/>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4"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7" d="100"/>
          <a:sy n="77" d="100"/>
        </p:scale>
        <p:origin x="133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FF9CD0-2D18-4CAA-B87D-C2D182F053FD}"/>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8EF1EF0-3798-45C3-8695-BA21DF30B7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9ABA50B-5866-4FEB-BFAC-44D816F447DC}"/>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CC81DAAF-49B3-40DD-AA55-05128E0EFD60}"/>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8B22FAA-E455-411F-BC34-1DEA32E878D2}"/>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DDF81789-6631-499B-851C-1D137E452C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39E92B-077D-4AD2-8CCE-8DAFEAEC5E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731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9C8632-E037-4793-820E-06E9A20DF3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D0AD3619-AB2A-4326-A596-C4DF869E438F}"/>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492C9D7-6033-4BD7-8A7E-D9FEDFBDB35E}" type="slidenum">
              <a:rPr lang="en-US"/>
              <a:pPr>
                <a:defRPr/>
              </a:pPr>
              <a:t>‹#›</a:t>
            </a:fld>
            <a:endParaRPr lang="en-US" dirty="0"/>
          </a:p>
        </p:txBody>
      </p:sp>
    </p:spTree>
    <p:extLst>
      <p:ext uri="{BB962C8B-B14F-4D97-AF65-F5344CB8AC3E}">
        <p14:creationId xmlns:p14="http://schemas.microsoft.com/office/powerpoint/2010/main" val="39739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996AB63-2C8C-499F-812F-0A30258A2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EB71261-F790-4295-891E-838825BB23D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C4B4B7F-08FC-4D03-9CB1-F24DF5AA2736}" type="slidenum">
              <a:rPr lang="en-US"/>
              <a:pPr>
                <a:defRPr/>
              </a:pPr>
              <a:t>‹#›</a:t>
            </a:fld>
            <a:endParaRPr lang="en-US" dirty="0"/>
          </a:p>
        </p:txBody>
      </p:sp>
    </p:spTree>
    <p:extLst>
      <p:ext uri="{BB962C8B-B14F-4D97-AF65-F5344CB8AC3E}">
        <p14:creationId xmlns:p14="http://schemas.microsoft.com/office/powerpoint/2010/main" val="29637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C650C97-BC6C-42C9-9758-50BD809D4E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72B5B9-6CF3-4BBE-A523-0FE360ACCF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D5ABC-0BE1-48C9-95DB-E870D2B013B2}" type="slidenum">
              <a:rPr lang="en-US"/>
              <a:pPr>
                <a:defRPr/>
              </a:pPr>
              <a:t>‹#›</a:t>
            </a:fld>
            <a:endParaRPr lang="en-US" dirty="0"/>
          </a:p>
        </p:txBody>
      </p:sp>
    </p:spTree>
    <p:extLst>
      <p:ext uri="{BB962C8B-B14F-4D97-AF65-F5344CB8AC3E}">
        <p14:creationId xmlns:p14="http://schemas.microsoft.com/office/powerpoint/2010/main" val="261034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22E81C8-C076-4DCC-851A-528BFAAABB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AAD0E31-4C74-40CC-B31C-3EE12D94F6E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4449D36-31A6-473E-AFA7-AA5852DBE715}" type="slidenum">
              <a:rPr lang="en-US"/>
              <a:pPr>
                <a:defRPr/>
              </a:pPr>
              <a:t>‹#›</a:t>
            </a:fld>
            <a:endParaRPr lang="en-US" dirty="0"/>
          </a:p>
        </p:txBody>
      </p:sp>
    </p:spTree>
    <p:extLst>
      <p:ext uri="{BB962C8B-B14F-4D97-AF65-F5344CB8AC3E}">
        <p14:creationId xmlns:p14="http://schemas.microsoft.com/office/powerpoint/2010/main" val="64593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A0593D1-A0F9-4183-94C9-773B63F21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310ABC30-AD42-4A9B-AB14-FAE25C39CA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E0E081C-48CB-4F94-B006-246A9D9249B6}" type="slidenum">
              <a:rPr lang="en-US"/>
              <a:pPr>
                <a:defRPr/>
              </a:pPr>
              <a:t>‹#›</a:t>
            </a:fld>
            <a:endParaRPr lang="en-US" dirty="0"/>
          </a:p>
        </p:txBody>
      </p:sp>
    </p:spTree>
    <p:extLst>
      <p:ext uri="{BB962C8B-B14F-4D97-AF65-F5344CB8AC3E}">
        <p14:creationId xmlns:p14="http://schemas.microsoft.com/office/powerpoint/2010/main" val="72244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999DFEB-D6C4-41BB-A2DB-1AAEACA8CA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966D8FE-6BAC-4C68-82D3-EA7E0105D61E}"/>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9B68B389-7B7B-4F3E-ABA8-BEDEE36FA54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41EE783A-436F-4C3F-B7E5-78D240E3C4A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98475C9-CB03-49D6-A919-039D25800831}" type="slidenum">
              <a:rPr lang="en-US"/>
              <a:pPr>
                <a:defRPr/>
              </a:pPr>
              <a:t>‹#›</a:t>
            </a:fld>
            <a:endParaRPr lang="en-US" dirty="0"/>
          </a:p>
        </p:txBody>
      </p:sp>
    </p:spTree>
    <p:extLst>
      <p:ext uri="{BB962C8B-B14F-4D97-AF65-F5344CB8AC3E}">
        <p14:creationId xmlns:p14="http://schemas.microsoft.com/office/powerpoint/2010/main" val="159585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137207A-5B79-4E6A-96A5-FF644F6E5B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B6AC8BDC-8B37-43D4-A07C-B66AA04A18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E1EA9F2-7215-4D9F-8486-F0EEC562718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92E5EE2-35C9-47DB-9E9D-A55E993AB2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B4EB7D96-4227-4E70-AA63-59B1552874D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AD6279C3-FB6C-4137-ACBD-EF67D1E38F6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600C67BB-5A62-4570-BABE-AD2981C4B812}"/>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920302EA-C48E-4E1C-A605-4E1310447703}"/>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5BBF0D5B-40D6-4BEE-974A-A9AFC7FCAFB4}"/>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F56EA73-574B-4B94-AF43-622C14E3F548}"/>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5BA7167-9960-4CC0-87F8-21EB77C70A1E}"/>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3E021705-8995-4C85-A367-8A0F9D16CB9A}"/>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B6213AEB-C279-4131-95C2-24D2663E144E}"/>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4AC46D70-8CC3-42C1-ABF0-2F21ED2D49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3C73441-784A-42B9-B298-33DBDB6D0CC2}" type="slidenum">
              <a:rPr lang="en-US"/>
              <a:pPr>
                <a:defRPr/>
              </a:pPr>
              <a:t>‹#›</a:t>
            </a:fld>
            <a:endParaRPr lang="en-US" dirty="0"/>
          </a:p>
        </p:txBody>
      </p:sp>
    </p:spTree>
    <p:extLst>
      <p:ext uri="{BB962C8B-B14F-4D97-AF65-F5344CB8AC3E}">
        <p14:creationId xmlns:p14="http://schemas.microsoft.com/office/powerpoint/2010/main" val="16980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46F93D-85A1-4CC9-9070-0BD6FFD58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7DBD8DB-88CC-4A2F-8265-B49577DBBB1B}"/>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6624A82-91A7-4892-8150-2AF8DAF3A66B}"/>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F8235D73-EE59-4C63-8EF1-EE3DCA6BE7A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8DA99CC-3453-4C73-94C3-DB80E2D2E148}" type="slidenum">
              <a:rPr lang="en-US"/>
              <a:pPr>
                <a:defRPr/>
              </a:pPr>
              <a:t>‹#›</a:t>
            </a:fld>
            <a:endParaRPr lang="en-US" dirty="0"/>
          </a:p>
        </p:txBody>
      </p:sp>
    </p:spTree>
    <p:extLst>
      <p:ext uri="{BB962C8B-B14F-4D97-AF65-F5344CB8AC3E}">
        <p14:creationId xmlns:p14="http://schemas.microsoft.com/office/powerpoint/2010/main" val="27049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21C66E-808C-474C-8A34-E03C778AB46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1373A9F-A71F-48D6-9DF0-E71CA3887D8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6F9B84-F37A-466E-B60E-235E0623256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0E57A07-1199-404B-81DE-ABE0C0ED3C5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7517A4-3DF7-4ADC-8D7A-3BFF0506D7F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67946E84-63E7-43E3-A184-9D043C4B2E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hyperlink" Target="https://peba.sc.gov/sites/default/files/er_manu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AA17AF-A45D-4280-A483-33F1CDAF49D4}"/>
              </a:ext>
            </a:extLst>
          </p:cNvPr>
          <p:cNvSpPr>
            <a:spLocks noGrp="1" noChangeArrowheads="1"/>
          </p:cNvSpPr>
          <p:nvPr>
            <p:ph type="ctrTitle"/>
          </p:nvPr>
        </p:nvSpPr>
        <p:spPr/>
        <p:txBody>
          <a:bodyPr/>
          <a:lstStyle/>
          <a:p>
            <a:r>
              <a:rPr lang="en-US" altLang="en-US" dirty="0"/>
              <a:t>Membership and enrollment: eligibility</a:t>
            </a:r>
          </a:p>
        </p:txBody>
      </p:sp>
      <p:sp>
        <p:nvSpPr>
          <p:cNvPr id="3" name="Subtitle 2">
            <a:extLst>
              <a:ext uri="{FF2B5EF4-FFF2-40B4-BE49-F238E27FC236}">
                <a16:creationId xmlns:a16="http://schemas.microsoft.com/office/drawing/2014/main" id="{25B9FA88-7779-48DE-8F6F-91876A56CE1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7714563F-F96A-AA03-5EDB-E69E7FFFCC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427"/>
    </mc:Choice>
    <mc:Fallback>
      <p:transition spd="slow" advTm="15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F10247C4-BF05-48CE-87D9-095F901CC2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0F5E2F9-39CC-4885-9A8C-35508656A17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DB76067-70C1-44D7-AE59-660D0B9C5C29}"/>
              </a:ext>
            </a:extLst>
          </p:cNvPr>
          <p:cNvSpPr>
            <a:spLocks noGrp="1" noChangeArrowheads="1"/>
          </p:cNvSpPr>
          <p:nvPr>
            <p:ph type="title"/>
          </p:nvPr>
        </p:nvSpPr>
        <p:spPr>
          <a:xfrm>
            <a:off x="457200" y="228600"/>
            <a:ext cx="8229600" cy="804863"/>
          </a:xfrm>
        </p:spPr>
        <p:txBody>
          <a:bodyPr/>
          <a:lstStyle/>
          <a:p>
            <a:pPr eaLnBrk="1" hangingPunct="1"/>
            <a:r>
              <a:rPr lang="en-US" altLang="en-US"/>
              <a:t>SCRS eligibility</a:t>
            </a:r>
          </a:p>
        </p:txBody>
      </p:sp>
      <p:sp>
        <p:nvSpPr>
          <p:cNvPr id="16387" name="Content Placeholder 2">
            <a:extLst>
              <a:ext uri="{FF2B5EF4-FFF2-40B4-BE49-F238E27FC236}">
                <a16:creationId xmlns:a16="http://schemas.microsoft.com/office/drawing/2014/main" id="{CB34665A-6971-4F55-ACCD-22B74F098623}"/>
              </a:ext>
            </a:extLst>
          </p:cNvPr>
          <p:cNvSpPr>
            <a:spLocks noGrp="1" noChangeArrowheads="1"/>
          </p:cNvSpPr>
          <p:nvPr>
            <p:ph idx="1"/>
          </p:nvPr>
        </p:nvSpPr>
        <p:spPr>
          <a:xfrm>
            <a:off x="457200" y="1262063"/>
            <a:ext cx="8229600" cy="5029200"/>
          </a:xfrm>
        </p:spPr>
        <p:txBody>
          <a:bodyPr/>
          <a:lstStyle/>
          <a:p>
            <a:pPr eaLnBrk="1" hangingPunct="1"/>
            <a:r>
              <a:rPr lang="en-US" altLang="en-US" dirty="0"/>
              <a:t>Available to employees of:</a:t>
            </a:r>
          </a:p>
          <a:p>
            <a:pPr lvl="1" eaLnBrk="1" hangingPunct="1"/>
            <a:r>
              <a:rPr lang="en-US" altLang="en-US" dirty="0"/>
              <a:t>State agencies;</a:t>
            </a:r>
          </a:p>
          <a:p>
            <a:pPr lvl="1" eaLnBrk="1" hangingPunct="1"/>
            <a:r>
              <a:rPr lang="en-US" altLang="en-US" dirty="0"/>
              <a:t>Public school districts; </a:t>
            </a:r>
          </a:p>
          <a:p>
            <a:pPr lvl="1" eaLnBrk="1" hangingPunct="1"/>
            <a:r>
              <a:rPr lang="en-US" altLang="en-US" dirty="0"/>
              <a:t>Public higher education institutions; </a:t>
            </a:r>
            <a:endParaRPr lang="en-US" altLang="en-US" strike="sngStrike" dirty="0">
              <a:solidFill>
                <a:srgbClr val="FF0000"/>
              </a:solidFill>
            </a:endParaRPr>
          </a:p>
          <a:p>
            <a:pPr lvl="1" eaLnBrk="1" hangingPunct="1"/>
            <a:r>
              <a:rPr lang="en-US" altLang="en-US" dirty="0"/>
              <a:t>Participating charter schools; and </a:t>
            </a:r>
          </a:p>
          <a:p>
            <a:pPr lvl="1" eaLnBrk="1" hangingPunct="1"/>
            <a:r>
              <a:rPr lang="en-US" altLang="en-US" dirty="0"/>
              <a:t>Participating optional employers, such as local subdivisions of government. </a:t>
            </a:r>
          </a:p>
        </p:txBody>
      </p:sp>
      <p:sp>
        <p:nvSpPr>
          <p:cNvPr id="16388" name="Slide Number Placeholder 3">
            <a:extLst>
              <a:ext uri="{FF2B5EF4-FFF2-40B4-BE49-F238E27FC236}">
                <a16:creationId xmlns:a16="http://schemas.microsoft.com/office/drawing/2014/main" id="{66CCE4B6-B9C6-4957-81C4-9D74540091D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9E33A50-2CCD-42F8-850A-4D9690DB15A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896D5722-429A-7793-BD8F-03308708544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324"/>
    </mc:Choice>
    <mc:Fallback>
      <p:transition spd="slow" advTm="23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FFE33F3-A696-4DE1-AFCF-18D452F84ADB}"/>
              </a:ext>
            </a:extLst>
          </p:cNvPr>
          <p:cNvSpPr>
            <a:spLocks noGrp="1" noChangeArrowheads="1"/>
          </p:cNvSpPr>
          <p:nvPr>
            <p:ph type="title"/>
          </p:nvPr>
        </p:nvSpPr>
        <p:spPr>
          <a:xfrm>
            <a:off x="457200" y="228600"/>
            <a:ext cx="8229600" cy="804863"/>
          </a:xfrm>
        </p:spPr>
        <p:txBody>
          <a:bodyPr/>
          <a:lstStyle/>
          <a:p>
            <a:pPr eaLnBrk="1" hangingPunct="1"/>
            <a:r>
              <a:rPr lang="en-US" altLang="en-US"/>
              <a:t>State ORP eligibility</a:t>
            </a:r>
          </a:p>
        </p:txBody>
      </p:sp>
      <p:sp>
        <p:nvSpPr>
          <p:cNvPr id="17411" name="Content Placeholder 2">
            <a:extLst>
              <a:ext uri="{FF2B5EF4-FFF2-40B4-BE49-F238E27FC236}">
                <a16:creationId xmlns:a16="http://schemas.microsoft.com/office/drawing/2014/main" id="{18979AC5-29E7-4F21-8244-5469582413C4}"/>
              </a:ext>
            </a:extLst>
          </p:cNvPr>
          <p:cNvSpPr>
            <a:spLocks noGrp="1" noChangeArrowheads="1"/>
          </p:cNvSpPr>
          <p:nvPr>
            <p:ph idx="1"/>
          </p:nvPr>
        </p:nvSpPr>
        <p:spPr>
          <a:xfrm>
            <a:off x="457200" y="1262063"/>
            <a:ext cx="8229600" cy="5029200"/>
          </a:xfrm>
        </p:spPr>
        <p:txBody>
          <a:bodyPr/>
          <a:lstStyle/>
          <a:p>
            <a:pPr eaLnBrk="1" hangingPunct="1"/>
            <a:r>
              <a:rPr lang="en-US" altLang="en-US" dirty="0"/>
              <a:t>Available to employees of:</a:t>
            </a:r>
          </a:p>
          <a:p>
            <a:pPr lvl="1" eaLnBrk="1" hangingPunct="1"/>
            <a:r>
              <a:rPr lang="en-US" altLang="en-US" dirty="0"/>
              <a:t>State agencies;</a:t>
            </a:r>
          </a:p>
          <a:p>
            <a:pPr lvl="1" eaLnBrk="1" hangingPunct="1"/>
            <a:r>
              <a:rPr lang="en-US" altLang="en-US" dirty="0"/>
              <a:t>Public school districts; </a:t>
            </a:r>
            <a:endParaRPr lang="en-US" altLang="en-US" strike="sngStrike" dirty="0">
              <a:solidFill>
                <a:srgbClr val="FF0000"/>
              </a:solidFill>
            </a:endParaRPr>
          </a:p>
          <a:p>
            <a:pPr lvl="1" eaLnBrk="1" hangingPunct="1"/>
            <a:r>
              <a:rPr lang="en-US" altLang="en-US" dirty="0"/>
              <a:t>Public higher education institutions; and </a:t>
            </a:r>
          </a:p>
          <a:p>
            <a:pPr lvl="1" eaLnBrk="1" hangingPunct="1"/>
            <a:r>
              <a:rPr lang="en-US" altLang="en-US" dirty="0"/>
              <a:t>Participating charter schools. </a:t>
            </a:r>
          </a:p>
          <a:p>
            <a:pPr lvl="1" eaLnBrk="1" hangingPunct="1"/>
            <a:endParaRPr lang="en-US" altLang="en-US" dirty="0"/>
          </a:p>
          <a:p>
            <a:pPr eaLnBrk="1" hangingPunct="1"/>
            <a:endParaRPr lang="en-US" altLang="en-US" dirty="0"/>
          </a:p>
        </p:txBody>
      </p:sp>
      <p:sp>
        <p:nvSpPr>
          <p:cNvPr id="17412" name="Slide Number Placeholder 3">
            <a:extLst>
              <a:ext uri="{FF2B5EF4-FFF2-40B4-BE49-F238E27FC236}">
                <a16:creationId xmlns:a16="http://schemas.microsoft.com/office/drawing/2014/main" id="{743D4243-F3E3-45AD-AA1B-45293BD9D0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5614950-1273-4014-BBBB-7494ACF3FA6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D5D545CE-BF4F-BE75-7D69-C728229CE5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914"/>
    </mc:Choice>
    <mc:Fallback>
      <p:transition spd="slow" advTm="21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D33288-2231-44FB-9746-9474B74DB4E3}"/>
              </a:ext>
            </a:extLst>
          </p:cNvPr>
          <p:cNvSpPr>
            <a:spLocks noGrp="1"/>
          </p:cNvSpPr>
          <p:nvPr>
            <p:ph type="title"/>
          </p:nvPr>
        </p:nvSpPr>
        <p:spPr>
          <a:xfrm>
            <a:off x="457200" y="228600"/>
            <a:ext cx="8229600" cy="804863"/>
          </a:xfrm>
        </p:spPr>
        <p:txBody>
          <a:bodyPr rtlCol="0">
            <a:normAutofit fontScale="90000"/>
          </a:bodyPr>
          <a:lstStyle/>
          <a:p>
            <a:pPr eaLnBrk="1" fontAlgn="auto" hangingPunct="1">
              <a:spcAft>
                <a:spcPts val="0"/>
              </a:spcAft>
              <a:defRPr/>
            </a:pPr>
            <a:r>
              <a:rPr lang="en-US" dirty="0"/>
              <a:t>SCRS, State ORP mandatory membership exceptions</a:t>
            </a:r>
          </a:p>
        </p:txBody>
      </p:sp>
      <p:sp>
        <p:nvSpPr>
          <p:cNvPr id="18435" name="Content Placeholder 2">
            <a:extLst>
              <a:ext uri="{FF2B5EF4-FFF2-40B4-BE49-F238E27FC236}">
                <a16:creationId xmlns:a16="http://schemas.microsoft.com/office/drawing/2014/main" id="{E3171FA6-8377-4924-875B-26A4E0B63A71}"/>
              </a:ext>
            </a:extLst>
          </p:cNvPr>
          <p:cNvSpPr>
            <a:spLocks noGrp="1" noChangeArrowheads="1"/>
          </p:cNvSpPr>
          <p:nvPr>
            <p:ph idx="1"/>
          </p:nvPr>
        </p:nvSpPr>
        <p:spPr>
          <a:xfrm>
            <a:off x="457200" y="1262063"/>
            <a:ext cx="8229600" cy="5029200"/>
          </a:xfrm>
        </p:spPr>
        <p:txBody>
          <a:bodyPr/>
          <a:lstStyle/>
          <a:p>
            <a:pPr eaLnBrk="1" hangingPunct="1"/>
            <a:r>
              <a:rPr lang="en-US" altLang="en-US" dirty="0"/>
              <a:t>For eligible positions, membership is required condition of employment unless employee is:</a:t>
            </a:r>
          </a:p>
          <a:p>
            <a:pPr lvl="1" eaLnBrk="1" hangingPunct="1"/>
            <a:r>
              <a:rPr lang="en-US" altLang="en-US" dirty="0"/>
              <a:t>A school bus driver;</a:t>
            </a:r>
          </a:p>
          <a:p>
            <a:pPr lvl="1" eaLnBrk="1" hangingPunct="1"/>
            <a:r>
              <a:rPr lang="en-US" altLang="en-US" dirty="0"/>
              <a:t>Earning less than $100 per month;</a:t>
            </a:r>
          </a:p>
          <a:p>
            <a:pPr lvl="1" eaLnBrk="1" hangingPunct="1"/>
            <a:r>
              <a:rPr lang="en-US" altLang="en-US" dirty="0"/>
              <a:t>In a non-permanent position or works as a day laborer;</a:t>
            </a:r>
          </a:p>
          <a:p>
            <a:pPr lvl="1" eaLnBrk="1" hangingPunct="1"/>
            <a:r>
              <a:rPr lang="en-US" altLang="en-US" dirty="0"/>
              <a:t>One of certain hospital workers (see S.C. Code 9-1-580);</a:t>
            </a:r>
          </a:p>
          <a:p>
            <a:pPr lvl="1" eaLnBrk="1" hangingPunct="1"/>
            <a:r>
              <a:rPr lang="en-US" altLang="en-US" dirty="0"/>
              <a:t>A part-time elected official earning less than $9,000 per year; or</a:t>
            </a:r>
          </a:p>
          <a:p>
            <a:pPr lvl="1" eaLnBrk="1" hangingPunct="1"/>
            <a:r>
              <a:rPr lang="en-US" altLang="en-US" dirty="0"/>
              <a:t>Elected to the S.C. General Assembly during or after November 2012.</a:t>
            </a:r>
          </a:p>
          <a:p>
            <a:pPr lvl="1" eaLnBrk="1" hangingPunct="1"/>
            <a:r>
              <a:rPr lang="en-US" altLang="en-US" dirty="0"/>
              <a:t>Membership exceptions apply only if the employee is not already an existing member.</a:t>
            </a:r>
          </a:p>
          <a:p>
            <a:pPr lvl="1" eaLnBrk="1" hangingPunct="1"/>
            <a:r>
              <a:rPr lang="en-US" altLang="en-US" dirty="0"/>
              <a:t>Employee must make a timely election to decline membership or will default into SCRS membership.</a:t>
            </a:r>
          </a:p>
        </p:txBody>
      </p:sp>
      <p:sp>
        <p:nvSpPr>
          <p:cNvPr id="18436" name="Slide Number Placeholder 3">
            <a:extLst>
              <a:ext uri="{FF2B5EF4-FFF2-40B4-BE49-F238E27FC236}">
                <a16:creationId xmlns:a16="http://schemas.microsoft.com/office/drawing/2014/main" id="{37DA9937-6FA8-44BF-8328-9D3CCB60F56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3D8AC95-E85F-4C03-A858-FF84D5FD66C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2D45626-B0C2-51D6-B2A1-188FEA8B17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9436"/>
    </mc:Choice>
    <mc:Fallback>
      <p:transition spd="slow" advTm="59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D000F-8825-3B87-84E0-95CB69E8F95F}"/>
              </a:ext>
            </a:extLst>
          </p:cNvPr>
          <p:cNvSpPr>
            <a:spLocks noGrp="1"/>
          </p:cNvSpPr>
          <p:nvPr>
            <p:ph type="title"/>
          </p:nvPr>
        </p:nvSpPr>
        <p:spPr/>
        <p:txBody>
          <a:bodyPr/>
          <a:lstStyle/>
          <a:p>
            <a:r>
              <a:rPr lang="en-US" dirty="0"/>
              <a:t>PORS eligibility</a:t>
            </a:r>
          </a:p>
        </p:txBody>
      </p:sp>
      <p:sp>
        <p:nvSpPr>
          <p:cNvPr id="3" name="Content Placeholder 2">
            <a:extLst>
              <a:ext uri="{FF2B5EF4-FFF2-40B4-BE49-F238E27FC236}">
                <a16:creationId xmlns:a16="http://schemas.microsoft.com/office/drawing/2014/main" id="{65A8A1A3-FF53-02B6-3531-55B05F57DA06}"/>
              </a:ext>
            </a:extLst>
          </p:cNvPr>
          <p:cNvSpPr>
            <a:spLocks noGrp="1"/>
          </p:cNvSpPr>
          <p:nvPr>
            <p:ph idx="1"/>
          </p:nvPr>
        </p:nvSpPr>
        <p:spPr/>
        <p:txBody>
          <a:bodyPr>
            <a:normAutofit fontScale="92500" lnSpcReduction="10000"/>
          </a:bodyPr>
          <a:lstStyle/>
          <a:p>
            <a:r>
              <a:rPr lang="en-US" dirty="0"/>
              <a:t>Police officers, defined as those who: </a:t>
            </a:r>
          </a:p>
          <a:p>
            <a:pPr lvl="1"/>
            <a:r>
              <a:rPr lang="en-US" dirty="0"/>
              <a:t>Preserve public order;</a:t>
            </a:r>
          </a:p>
          <a:p>
            <a:pPr lvl="1"/>
            <a:r>
              <a:rPr lang="en-US" dirty="0"/>
              <a:t>Protect life and property; and </a:t>
            </a:r>
          </a:p>
          <a:p>
            <a:pPr lvl="1"/>
            <a:r>
              <a:rPr lang="en-US" dirty="0"/>
              <a:t>Detect crimes in the state.</a:t>
            </a:r>
          </a:p>
          <a:p>
            <a:r>
              <a:rPr lang="en-US" dirty="0"/>
              <a:t>Firefighters, defined as those who prevent and control property destruction by fire. </a:t>
            </a:r>
          </a:p>
          <a:p>
            <a:pPr lvl="1"/>
            <a:r>
              <a:rPr lang="en-US" dirty="0"/>
              <a:t>Employer must have optional firefighter coverage.</a:t>
            </a:r>
          </a:p>
          <a:p>
            <a:r>
              <a:rPr lang="en-US" dirty="0"/>
              <a:t>Peace officers, defined as those responsible for custody or control of inmates at:</a:t>
            </a:r>
          </a:p>
          <a:p>
            <a:pPr lvl="1"/>
            <a:r>
              <a:rPr lang="en-US" dirty="0"/>
              <a:t>S.C. Department of Corrections;</a:t>
            </a:r>
          </a:p>
          <a:p>
            <a:pPr lvl="1"/>
            <a:r>
              <a:rPr lang="en-US" dirty="0"/>
              <a:t>S.C. Department of Juvenile Justice; or </a:t>
            </a:r>
          </a:p>
          <a:p>
            <a:pPr lvl="1"/>
            <a:r>
              <a:rPr lang="en-US" dirty="0"/>
              <a:t>S.C. Department of Mental Health.</a:t>
            </a:r>
          </a:p>
          <a:p>
            <a:r>
              <a:rPr lang="en-US" dirty="0"/>
              <a:t>Magistrates.</a:t>
            </a:r>
          </a:p>
          <a:p>
            <a:r>
              <a:rPr lang="en-US" dirty="0"/>
              <a:t>Coroners, deputy coroners in a full-time, permanent position.</a:t>
            </a:r>
          </a:p>
          <a:p>
            <a:r>
              <a:rPr lang="en-US" dirty="0"/>
              <a:t>Probate judges may choose SCRS or PORS.</a:t>
            </a:r>
          </a:p>
          <a:p>
            <a:endParaRPr lang="en-US" dirty="0"/>
          </a:p>
        </p:txBody>
      </p:sp>
      <p:sp>
        <p:nvSpPr>
          <p:cNvPr id="4" name="Slide Number Placeholder 3">
            <a:extLst>
              <a:ext uri="{FF2B5EF4-FFF2-40B4-BE49-F238E27FC236}">
                <a16:creationId xmlns:a16="http://schemas.microsoft.com/office/drawing/2014/main" id="{F054DBA9-4E8C-4C0E-336C-D628DCAE76B5}"/>
              </a:ext>
            </a:extLst>
          </p:cNvPr>
          <p:cNvSpPr>
            <a:spLocks noGrp="1"/>
          </p:cNvSpPr>
          <p:nvPr>
            <p:ph type="sldNum" sz="quarter" idx="10"/>
          </p:nvPr>
        </p:nvSpPr>
        <p:spPr/>
        <p:txBody>
          <a:bodyPr/>
          <a:lstStyle/>
          <a:p>
            <a:fld id="{CC4B4B7F-08FC-4D03-9CB1-F24DF5AA2736}" type="slidenum">
              <a:rPr lang="en-US" smtClean="0"/>
              <a:pPr/>
              <a:t>5</a:t>
            </a:fld>
            <a:endParaRPr lang="en-US" dirty="0"/>
          </a:p>
        </p:txBody>
      </p:sp>
      <p:pic>
        <p:nvPicPr>
          <p:cNvPr id="2" name="Audio 1">
            <a:hlinkClick r:id="" action="ppaction://media"/>
            <a:extLst>
              <a:ext uri="{FF2B5EF4-FFF2-40B4-BE49-F238E27FC236}">
                <a16:creationId xmlns:a16="http://schemas.microsoft.com/office/drawing/2014/main" id="{E443015A-E848-B253-04E8-CE011E5EAC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3547009559"/>
      </p:ext>
    </p:extLst>
  </p:cSld>
  <p:clrMapOvr>
    <a:masterClrMapping/>
  </p:clrMapOvr>
  <mc:AlternateContent xmlns:mc="http://schemas.openxmlformats.org/markup-compatibility/2006">
    <mc:Choice xmlns:p14="http://schemas.microsoft.com/office/powerpoint/2010/main" Requires="p14">
      <p:transition spd="slow" p14:dur="2000" advTm="64864"/>
    </mc:Choice>
    <mc:Fallback>
      <p:transition spd="slow" advTm="64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0EF4312-93A8-4021-8E34-B970BDF29960}"/>
              </a:ext>
            </a:extLst>
          </p:cNvPr>
          <p:cNvSpPr>
            <a:spLocks noGrp="1" noChangeArrowheads="1"/>
          </p:cNvSpPr>
          <p:nvPr>
            <p:ph type="title"/>
          </p:nvPr>
        </p:nvSpPr>
        <p:spPr>
          <a:xfrm>
            <a:off x="457200" y="228600"/>
            <a:ext cx="8229600" cy="804863"/>
          </a:xfrm>
        </p:spPr>
        <p:txBody>
          <a:bodyPr/>
          <a:lstStyle/>
          <a:p>
            <a:pPr eaLnBrk="1" hangingPunct="1"/>
            <a:r>
              <a:rPr lang="en-US" altLang="en-US"/>
              <a:t>PORS eligibility</a:t>
            </a:r>
          </a:p>
        </p:txBody>
      </p:sp>
      <p:sp>
        <p:nvSpPr>
          <p:cNvPr id="20483" name="Content Placeholder 2">
            <a:extLst>
              <a:ext uri="{FF2B5EF4-FFF2-40B4-BE49-F238E27FC236}">
                <a16:creationId xmlns:a16="http://schemas.microsoft.com/office/drawing/2014/main" id="{1BF72D16-257B-47B4-9023-642525406D81}"/>
              </a:ext>
            </a:extLst>
          </p:cNvPr>
          <p:cNvSpPr>
            <a:spLocks noGrp="1" noChangeArrowheads="1"/>
          </p:cNvSpPr>
          <p:nvPr>
            <p:ph idx="1"/>
          </p:nvPr>
        </p:nvSpPr>
        <p:spPr>
          <a:xfrm>
            <a:off x="457200" y="1262063"/>
            <a:ext cx="8229600" cy="5029200"/>
          </a:xfrm>
        </p:spPr>
        <p:txBody>
          <a:bodyPr/>
          <a:lstStyle/>
          <a:p>
            <a:pPr eaLnBrk="1" hangingPunct="1"/>
            <a:r>
              <a:rPr lang="en-US" altLang="en-US"/>
              <a:t>Employee must:</a:t>
            </a:r>
          </a:p>
          <a:p>
            <a:pPr lvl="1" eaLnBrk="1" hangingPunct="1"/>
            <a:r>
              <a:rPr lang="en-US" altLang="en-US"/>
              <a:t>Earn at least $2,000 annually; and </a:t>
            </a:r>
          </a:p>
          <a:p>
            <a:pPr lvl="1" eaLnBrk="1" hangingPunct="1"/>
            <a:r>
              <a:rPr lang="en-US" altLang="en-US"/>
              <a:t>Devote at least 1,600 hours per year to position.</a:t>
            </a:r>
          </a:p>
          <a:p>
            <a:pPr eaLnBrk="1" hangingPunct="1"/>
            <a:r>
              <a:rPr lang="en-US" altLang="en-US"/>
              <a:t>Probate judges, magistrates exempt from these requirements.</a:t>
            </a:r>
          </a:p>
          <a:p>
            <a:pPr eaLnBrk="1" hangingPunct="1"/>
            <a:endParaRPr lang="en-US" altLang="en-US"/>
          </a:p>
        </p:txBody>
      </p:sp>
      <p:sp>
        <p:nvSpPr>
          <p:cNvPr id="20484" name="Slide Number Placeholder 3">
            <a:extLst>
              <a:ext uri="{FF2B5EF4-FFF2-40B4-BE49-F238E27FC236}">
                <a16:creationId xmlns:a16="http://schemas.microsoft.com/office/drawing/2014/main" id="{F61185D3-93F6-469F-87C8-D481F4AC62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527ED7E-3D57-42A8-BAF1-A5A9A4DA968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4D0F0D8-C70E-12E0-D0AF-6E5C7D1BF3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948"/>
    </mc:Choice>
    <mc:Fallback>
      <p:transition spd="slow" advTm="20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9F7A-28A1-4CFE-BAD7-CB7EA26C0988}"/>
              </a:ext>
            </a:extLst>
          </p:cNvPr>
          <p:cNvSpPr>
            <a:spLocks noGrp="1"/>
          </p:cNvSpPr>
          <p:nvPr>
            <p:ph type="title"/>
          </p:nvPr>
        </p:nvSpPr>
        <p:spPr>
          <a:xfrm>
            <a:off x="457200" y="228600"/>
            <a:ext cx="8229600" cy="804863"/>
          </a:xfrm>
        </p:spPr>
        <p:txBody>
          <a:bodyPr rtlCol="0">
            <a:normAutofit fontScale="90000"/>
          </a:bodyPr>
          <a:lstStyle/>
          <a:p>
            <a:pPr eaLnBrk="1" fontAlgn="auto" hangingPunct="1">
              <a:spcAft>
                <a:spcPts val="0"/>
              </a:spcAft>
              <a:defRPr/>
            </a:pPr>
            <a:r>
              <a:rPr lang="en-US" dirty="0"/>
              <a:t>Types of workers ineligible to join SCRS, State ORP, PORS</a:t>
            </a:r>
          </a:p>
        </p:txBody>
      </p:sp>
      <p:sp>
        <p:nvSpPr>
          <p:cNvPr id="21507" name="Content Placeholder 2">
            <a:extLst>
              <a:ext uri="{FF2B5EF4-FFF2-40B4-BE49-F238E27FC236}">
                <a16:creationId xmlns:a16="http://schemas.microsoft.com/office/drawing/2014/main" id="{3B900611-1DDD-49D0-B90B-86CA62F44437}"/>
              </a:ext>
            </a:extLst>
          </p:cNvPr>
          <p:cNvSpPr>
            <a:spLocks noGrp="1" noChangeArrowheads="1"/>
          </p:cNvSpPr>
          <p:nvPr>
            <p:ph idx="1"/>
          </p:nvPr>
        </p:nvSpPr>
        <p:spPr>
          <a:xfrm>
            <a:off x="457200" y="1262063"/>
            <a:ext cx="8229600" cy="5029200"/>
          </a:xfrm>
        </p:spPr>
        <p:txBody>
          <a:bodyPr/>
          <a:lstStyle/>
          <a:p>
            <a:pPr eaLnBrk="1" hangingPunct="1"/>
            <a:r>
              <a:rPr lang="en-US" altLang="en-US" dirty="0"/>
              <a:t>Non-employees.</a:t>
            </a:r>
          </a:p>
          <a:p>
            <a:pPr lvl="1" eaLnBrk="1" hangingPunct="1"/>
            <a:r>
              <a:rPr lang="en-US" altLang="en-US" dirty="0"/>
              <a:t>Independent contractors.</a:t>
            </a:r>
          </a:p>
          <a:p>
            <a:pPr eaLnBrk="1" hangingPunct="1"/>
            <a:r>
              <a:rPr lang="en-US" altLang="en-US" dirty="0"/>
              <a:t>Students employed by the school they are attending.</a:t>
            </a:r>
          </a:p>
          <a:p>
            <a:pPr eaLnBrk="1" hangingPunct="1"/>
            <a:r>
              <a:rPr lang="en-US" altLang="en-US" dirty="0"/>
              <a:t>Persons compensated solely by per diem reimbursements.</a:t>
            </a:r>
          </a:p>
          <a:p>
            <a:pPr eaLnBrk="1" hangingPunct="1"/>
            <a:r>
              <a:rPr lang="en-US" altLang="en-US" dirty="0"/>
              <a:t>Retired members of SCRS or PORS may not participate as active members in SCRS, PORS or State ORP.</a:t>
            </a:r>
          </a:p>
        </p:txBody>
      </p:sp>
      <p:sp>
        <p:nvSpPr>
          <p:cNvPr id="21508" name="Slide Number Placeholder 3">
            <a:extLst>
              <a:ext uri="{FF2B5EF4-FFF2-40B4-BE49-F238E27FC236}">
                <a16:creationId xmlns:a16="http://schemas.microsoft.com/office/drawing/2014/main" id="{F79C3BD6-21DF-4190-A3E7-AAD65A3D41B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6D4DC9B-37C9-47B0-89C3-CF3EA24FA55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F6528ABC-C609-5DA4-0506-4AACB60E52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958"/>
    </mc:Choice>
    <mc:Fallback>
      <p:transition spd="slow" advTm="27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1223B15-7CDB-41FC-AD3D-B3195A28270A}"/>
              </a:ext>
            </a:extLst>
          </p:cNvPr>
          <p:cNvSpPr>
            <a:spLocks noGrp="1" noChangeArrowheads="1"/>
          </p:cNvSpPr>
          <p:nvPr>
            <p:ph type="title"/>
          </p:nvPr>
        </p:nvSpPr>
        <p:spPr>
          <a:xfrm>
            <a:off x="457200" y="228600"/>
            <a:ext cx="8229600" cy="804863"/>
          </a:xfrm>
        </p:spPr>
        <p:txBody>
          <a:bodyPr/>
          <a:lstStyle/>
          <a:p>
            <a:pPr eaLnBrk="1" hangingPunct="1"/>
            <a:r>
              <a:rPr lang="en-US" altLang="en-US"/>
              <a:t>SCRS, PORS membership classes</a:t>
            </a:r>
          </a:p>
        </p:txBody>
      </p:sp>
      <p:sp>
        <p:nvSpPr>
          <p:cNvPr id="22531" name="Content Placeholder 2">
            <a:extLst>
              <a:ext uri="{FF2B5EF4-FFF2-40B4-BE49-F238E27FC236}">
                <a16:creationId xmlns:a16="http://schemas.microsoft.com/office/drawing/2014/main" id="{B5AB8D8A-B502-4969-B942-7DFD408442E1}"/>
              </a:ext>
            </a:extLst>
          </p:cNvPr>
          <p:cNvSpPr>
            <a:spLocks noGrp="1" noChangeArrowheads="1"/>
          </p:cNvSpPr>
          <p:nvPr>
            <p:ph idx="1"/>
          </p:nvPr>
        </p:nvSpPr>
        <p:spPr>
          <a:xfrm>
            <a:off x="457200" y="1262063"/>
            <a:ext cx="8229600" cy="5029200"/>
          </a:xfrm>
        </p:spPr>
        <p:txBody>
          <a:bodyPr/>
          <a:lstStyle/>
          <a:p>
            <a:pPr eaLnBrk="1" hangingPunct="1"/>
            <a:r>
              <a:rPr lang="en-US" altLang="en-US"/>
              <a:t>Class Two: earned service began prior to July 1, 2012.</a:t>
            </a:r>
          </a:p>
          <a:p>
            <a:pPr eaLnBrk="1" hangingPunct="1"/>
            <a:r>
              <a:rPr lang="en-US" altLang="en-US"/>
              <a:t>Class Three: earned service began on or after July 1, 2012. </a:t>
            </a:r>
          </a:p>
          <a:p>
            <a:pPr eaLnBrk="1" hangingPunct="1"/>
            <a:r>
              <a:rPr lang="en-US" altLang="en-US"/>
              <a:t>Membership class affects:</a:t>
            </a:r>
          </a:p>
          <a:p>
            <a:pPr lvl="1" eaLnBrk="1" hangingPunct="1"/>
            <a:r>
              <a:rPr lang="en-US" altLang="en-US"/>
              <a:t>Service retirement eligibility; </a:t>
            </a:r>
          </a:p>
          <a:p>
            <a:pPr lvl="1" eaLnBrk="1" hangingPunct="1"/>
            <a:r>
              <a:rPr lang="en-US" altLang="en-US"/>
              <a:t>Average final compensation calculation; and</a:t>
            </a:r>
          </a:p>
          <a:p>
            <a:pPr lvl="1" eaLnBrk="1" hangingPunct="1"/>
            <a:r>
              <a:rPr lang="en-US" altLang="en-US"/>
              <a:t>Credit for unused leave at retirement.</a:t>
            </a:r>
          </a:p>
        </p:txBody>
      </p:sp>
      <p:sp>
        <p:nvSpPr>
          <p:cNvPr id="22532" name="Slide Number Placeholder 3">
            <a:extLst>
              <a:ext uri="{FF2B5EF4-FFF2-40B4-BE49-F238E27FC236}">
                <a16:creationId xmlns:a16="http://schemas.microsoft.com/office/drawing/2014/main" id="{FECE3EF7-35C4-46BA-BC8F-BA4F5A2B971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2E82335-4ADC-41A9-96FA-003618771A7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797D047-1ABF-FBEF-8333-1F7EA87039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412"/>
    </mc:Choice>
    <mc:Fallback>
      <p:transition spd="slow" advTm="37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2F41909-3BC3-47E6-A557-02D56274E974}"/>
              </a:ext>
            </a:extLst>
          </p:cNvPr>
          <p:cNvSpPr>
            <a:spLocks noGrp="1" noChangeArrowheads="1"/>
          </p:cNvSpPr>
          <p:nvPr>
            <p:ph type="title"/>
          </p:nvPr>
        </p:nvSpPr>
        <p:spPr>
          <a:xfrm>
            <a:off x="457200" y="228600"/>
            <a:ext cx="8229600" cy="804863"/>
          </a:xfrm>
        </p:spPr>
        <p:txBody>
          <a:bodyPr/>
          <a:lstStyle/>
          <a:p>
            <a:pPr eaLnBrk="1" hangingPunct="1"/>
            <a:r>
              <a:rPr lang="en-US" altLang="en-US"/>
              <a:t>Correlated systems</a:t>
            </a:r>
          </a:p>
        </p:txBody>
      </p:sp>
      <p:sp>
        <p:nvSpPr>
          <p:cNvPr id="23555" name="Content Placeholder 2">
            <a:extLst>
              <a:ext uri="{FF2B5EF4-FFF2-40B4-BE49-F238E27FC236}">
                <a16:creationId xmlns:a16="http://schemas.microsoft.com/office/drawing/2014/main" id="{1CD54F83-5041-4B11-AA02-BDF677B019B8}"/>
              </a:ext>
            </a:extLst>
          </p:cNvPr>
          <p:cNvSpPr>
            <a:spLocks noGrp="1" noChangeArrowheads="1"/>
          </p:cNvSpPr>
          <p:nvPr>
            <p:ph idx="1"/>
          </p:nvPr>
        </p:nvSpPr>
        <p:spPr>
          <a:xfrm>
            <a:off x="457200" y="1262063"/>
            <a:ext cx="8229600" cy="5029200"/>
          </a:xfrm>
        </p:spPr>
        <p:txBody>
          <a:bodyPr/>
          <a:lstStyle/>
          <a:p>
            <a:pPr eaLnBrk="1" hangingPunct="1"/>
            <a:r>
              <a:rPr lang="en-US" altLang="en-US" dirty="0"/>
              <a:t>SCRS and PORS are correlated systems. </a:t>
            </a:r>
          </a:p>
          <a:p>
            <a:pPr lvl="1" eaLnBrk="1" hangingPunct="1"/>
            <a:r>
              <a:rPr lang="en-US" altLang="en-US" dirty="0"/>
              <a:t>Complementary relationship as defined by statute.</a:t>
            </a:r>
          </a:p>
          <a:p>
            <a:pPr eaLnBrk="1" hangingPunct="1"/>
            <a:r>
              <a:rPr lang="en-US" altLang="en-US" dirty="0"/>
              <a:t>If member has service credit in both of these systems, service credit is combined for purpose of determining eligibility for benefits, but not for calculating the amount of benefits. </a:t>
            </a:r>
          </a:p>
          <a:p>
            <a:pPr lvl="1" eaLnBrk="1" hangingPunct="1"/>
            <a:r>
              <a:rPr lang="en-US" altLang="en-US" dirty="0"/>
              <a:t>See the </a:t>
            </a:r>
            <a:r>
              <a:rPr lang="en-US" altLang="en-US" i="1" dirty="0">
                <a:hlinkClick r:id="rId4"/>
              </a:rPr>
              <a:t>Covered Employer Procedures Manual </a:t>
            </a:r>
            <a:r>
              <a:rPr lang="en-US" altLang="en-US" dirty="0"/>
              <a:t>for more information.</a:t>
            </a:r>
          </a:p>
        </p:txBody>
      </p:sp>
      <p:sp>
        <p:nvSpPr>
          <p:cNvPr id="23556" name="Slide Number Placeholder 3">
            <a:extLst>
              <a:ext uri="{FF2B5EF4-FFF2-40B4-BE49-F238E27FC236}">
                <a16:creationId xmlns:a16="http://schemas.microsoft.com/office/drawing/2014/main" id="{4BEF214F-1A6C-4E92-9F10-BD15018D16C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52A2555-12CE-45A0-BAA3-9CF1BF62342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E3979D0E-60CF-552A-884B-C342BE662F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661"/>
    </mc:Choice>
    <mc:Fallback>
      <p:transition spd="slow" advTm="26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512</TotalTime>
  <Words>504</Words>
  <Application>Microsoft Office PowerPoint</Application>
  <PresentationFormat>On-screen Show (4:3)</PresentationFormat>
  <Paragraphs>72</Paragraphs>
  <Slides>10</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Tw Cen MT Condensed</vt:lpstr>
      <vt:lpstr>Office Theme</vt:lpstr>
      <vt:lpstr>Membership and enrollment: eligibility</vt:lpstr>
      <vt:lpstr>SCRS eligibility</vt:lpstr>
      <vt:lpstr>State ORP eligibility</vt:lpstr>
      <vt:lpstr>SCRS, State ORP mandatory membership exceptions</vt:lpstr>
      <vt:lpstr>PORS eligibility</vt:lpstr>
      <vt:lpstr>PORS eligibility</vt:lpstr>
      <vt:lpstr>Types of workers ineligible to join SCRS, State ORP, PORS</vt:lpstr>
      <vt:lpstr>SCRS, PORS membership classes</vt:lpstr>
      <vt:lpstr>Correlated systems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Jennifer S. Dolder</cp:lastModifiedBy>
  <cp:revision>41</cp:revision>
  <cp:lastPrinted>2019-12-11T18:59:44Z</cp:lastPrinted>
  <dcterms:created xsi:type="dcterms:W3CDTF">2020-03-31T13:24:57Z</dcterms:created>
  <dcterms:modified xsi:type="dcterms:W3CDTF">2023-06-12T13:59:09Z</dcterms:modified>
</cp:coreProperties>
</file>