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83" r:id="rId2"/>
    <p:sldId id="308" r:id="rId3"/>
    <p:sldId id="416" r:id="rId4"/>
    <p:sldId id="426" r:id="rId5"/>
    <p:sldId id="417" r:id="rId6"/>
    <p:sldId id="418" r:id="rId7"/>
    <p:sldId id="419" r:id="rId8"/>
    <p:sldId id="420" r:id="rId9"/>
    <p:sldId id="421" r:id="rId10"/>
    <p:sldId id="422" r:id="rId11"/>
    <p:sldId id="423" r:id="rId12"/>
    <p:sldId id="424" r:id="rId13"/>
    <p:sldId id="425" r:id="rId14"/>
    <p:sldId id="427" r:id="rId15"/>
    <p:sldId id="263" r:id="rId16"/>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1" clrIdx="0"/>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7"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72" d="100"/>
          <a:sy n="72" d="100"/>
        </p:scale>
        <p:origin x="1272"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3B7EE3-EE71-4EA3-A4C3-EB09E2E225CC}"/>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4CFE6B4C-6C6D-4137-93A6-D0E38CAF96E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FC029ED-D28F-4ECD-9BE7-2786B5A4DB5A}"/>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3AF47B81-A7E2-42BE-A689-89DAA136D515}"/>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F361A79F-772D-49AD-9614-5E7549EDEBEA}"/>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6A6BAFA4-2F28-49EC-A7DC-2D9CA31ECB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5251EB8-B74C-45D7-A515-36D13FEB7E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3072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E8BF48B-B4A9-4009-BD7E-1592960217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392C358B-A1D1-456E-8A30-491F140037F5}"/>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9F823C43-CCFC-4684-A90C-460510E1ECB5}" type="slidenum">
              <a:rPr lang="en-US"/>
              <a:pPr>
                <a:defRPr/>
              </a:pPr>
              <a:t>‹#›</a:t>
            </a:fld>
            <a:endParaRPr lang="en-US" dirty="0"/>
          </a:p>
        </p:txBody>
      </p:sp>
    </p:spTree>
    <p:extLst>
      <p:ext uri="{BB962C8B-B14F-4D97-AF65-F5344CB8AC3E}">
        <p14:creationId xmlns:p14="http://schemas.microsoft.com/office/powerpoint/2010/main" val="176765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595CACC-AFA9-4370-B208-E823230929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B1D9DE39-93A0-42EB-9821-13C1F0492243}"/>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B0F109D-22A2-452A-899C-98BEB55FB27A}" type="slidenum">
              <a:rPr lang="en-US"/>
              <a:pPr>
                <a:defRPr/>
              </a:pPr>
              <a:t>‹#›</a:t>
            </a:fld>
            <a:endParaRPr lang="en-US" dirty="0"/>
          </a:p>
        </p:txBody>
      </p:sp>
    </p:spTree>
    <p:extLst>
      <p:ext uri="{BB962C8B-B14F-4D97-AF65-F5344CB8AC3E}">
        <p14:creationId xmlns:p14="http://schemas.microsoft.com/office/powerpoint/2010/main" val="285292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94DF282-01CA-4F79-836A-5003EAA016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ABB482D-9246-458E-ACB0-FA32C2016B3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BC38255-B199-4E0C-8A71-593F8A3191AC}" type="slidenum">
              <a:rPr lang="en-US"/>
              <a:pPr>
                <a:defRPr/>
              </a:pPr>
              <a:t>‹#›</a:t>
            </a:fld>
            <a:endParaRPr lang="en-US" dirty="0"/>
          </a:p>
        </p:txBody>
      </p:sp>
    </p:spTree>
    <p:extLst>
      <p:ext uri="{BB962C8B-B14F-4D97-AF65-F5344CB8AC3E}">
        <p14:creationId xmlns:p14="http://schemas.microsoft.com/office/powerpoint/2010/main" val="196951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DE201A1-6560-4981-B15C-99171FF841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F62019A-DD8D-4389-824C-F479A866B64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EF6B05E-853F-4D9D-9C41-D02A1A99CCF3}" type="slidenum">
              <a:rPr lang="en-US"/>
              <a:pPr>
                <a:defRPr/>
              </a:pPr>
              <a:t>‹#›</a:t>
            </a:fld>
            <a:endParaRPr lang="en-US" dirty="0"/>
          </a:p>
        </p:txBody>
      </p:sp>
    </p:spTree>
    <p:extLst>
      <p:ext uri="{BB962C8B-B14F-4D97-AF65-F5344CB8AC3E}">
        <p14:creationId xmlns:p14="http://schemas.microsoft.com/office/powerpoint/2010/main" val="176647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432BF42-9366-42B3-99C7-4F0DB11512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451E853-94AD-407E-A438-D78CB3C141A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B5B779-79AB-4888-9B2F-5663C0067D5E}" type="slidenum">
              <a:rPr lang="en-US"/>
              <a:pPr>
                <a:defRPr/>
              </a:pPr>
              <a:t>‹#›</a:t>
            </a:fld>
            <a:endParaRPr lang="en-US" dirty="0"/>
          </a:p>
        </p:txBody>
      </p:sp>
    </p:spTree>
    <p:extLst>
      <p:ext uri="{BB962C8B-B14F-4D97-AF65-F5344CB8AC3E}">
        <p14:creationId xmlns:p14="http://schemas.microsoft.com/office/powerpoint/2010/main" val="228859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DE67E8E-6B70-404E-996E-D1FCB41C44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1EA3980-09ED-4C22-ADF7-BEEF9B988AE7}"/>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282B9EA0-800E-4CA7-A5F4-5E1689E85787}"/>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CA896C13-9870-45A9-8BCF-EEC4D08FBA2C}"/>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355D7D9-7C61-4365-9B86-9288CB808141}" type="slidenum">
              <a:rPr lang="en-US"/>
              <a:pPr>
                <a:defRPr/>
              </a:pPr>
              <a:t>‹#›</a:t>
            </a:fld>
            <a:endParaRPr lang="en-US" dirty="0"/>
          </a:p>
        </p:txBody>
      </p:sp>
    </p:spTree>
    <p:extLst>
      <p:ext uri="{BB962C8B-B14F-4D97-AF65-F5344CB8AC3E}">
        <p14:creationId xmlns:p14="http://schemas.microsoft.com/office/powerpoint/2010/main" val="42793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B6BBD99-1EB1-475F-8F7E-C25E45FEE2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A3FEE62-D8CA-4715-BE6B-0806B46365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A2B89F9-BF3F-4D36-8E60-D65FFD432CD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A89527C9-CD35-4686-9231-4E0AAC79147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2F2CF9CF-9119-4C77-9FE1-A39AF4EA0EA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CCF05B9-E731-41FE-BDD4-3D364A18A6D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C5CB29D6-9E9D-4591-9498-8712C219F50B}"/>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F4A334AE-5313-46DB-B0C7-C935C54340D6}"/>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13CD8E5D-9218-457E-82D2-DFB3C5142607}"/>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F0D4A0E0-D240-4EC7-B7D7-75F1DA85F64E}"/>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FA3997C7-2CD3-486A-85EC-246BFB2B0EFD}"/>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6E1DCB07-CC84-47D5-8343-5C907BCD2306}"/>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A3C5346C-6F7A-41EC-995C-1344F94C9A12}"/>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12DCD064-0597-4A46-AEAE-B4E091FCBBB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5C28E8C-8AD2-4C23-A252-0CEB775ED27F}" type="slidenum">
              <a:rPr lang="en-US"/>
              <a:pPr>
                <a:defRPr/>
              </a:pPr>
              <a:t>‹#›</a:t>
            </a:fld>
            <a:endParaRPr lang="en-US" dirty="0"/>
          </a:p>
        </p:txBody>
      </p:sp>
    </p:spTree>
    <p:extLst>
      <p:ext uri="{BB962C8B-B14F-4D97-AF65-F5344CB8AC3E}">
        <p14:creationId xmlns:p14="http://schemas.microsoft.com/office/powerpoint/2010/main" val="230521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254DC62-6761-4785-A4C4-B7B6767A14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5144900-D258-4A78-AEE0-1F8F6D94AF61}"/>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6D37F503-FD45-4F33-ABFC-DA257E8EECB1}"/>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87861ED2-FF80-4173-B8C1-D75AC7DF383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32CE300-09F1-4154-9FA0-624405D360F7}" type="slidenum">
              <a:rPr lang="en-US"/>
              <a:pPr>
                <a:defRPr/>
              </a:pPr>
              <a:t>‹#›</a:t>
            </a:fld>
            <a:endParaRPr lang="en-US" dirty="0"/>
          </a:p>
        </p:txBody>
      </p:sp>
    </p:spTree>
    <p:extLst>
      <p:ext uri="{BB962C8B-B14F-4D97-AF65-F5344CB8AC3E}">
        <p14:creationId xmlns:p14="http://schemas.microsoft.com/office/powerpoint/2010/main" val="306210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64EB63-5FDD-4047-95A3-92012C91A7F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6552357-F861-4ED2-B2ED-C721D536F25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5A741B-550C-4039-9112-689C532E322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3640F67-885A-4D55-A184-0A9087AA9F2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383784B-C2C8-45AE-B95B-FB536B9481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D2CAA1FC-9BE6-4534-905D-0EE8B2791F0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0.png"/><Relationship Id="rId4" Type="http://schemas.openxmlformats.org/officeDocument/2006/relationships/hyperlink" Target="https://peba.sc.gov/sites/default/files/ees_er_user_manual.pdf"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hyperlink" Target="https://peba.sc.gov/sites/default/files/ees_er_reporting.pdf"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hyperlink" Target="https://peba.sc.gov/sites/default/files/quarterly_report_corrections.pd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hyperlink" Target="https://forms.retirement.sc.gov/formGenericGet.do?formNum=web1341.xdp"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forms.retirement.sc.gov/formGenericGet.do?formNum=web1286.xdp" TargetMode="External"/><Relationship Id="rId5" Type="http://schemas.openxmlformats.org/officeDocument/2006/relationships/hyperlink" Target="https://forms.retirement.sc.gov/formGenericGet.do?formNum=web1226.xdp" TargetMode="External"/><Relationship Id="rId4" Type="http://schemas.openxmlformats.org/officeDocument/2006/relationships/hyperlink" Target="mailto:ServiceAccounting@peba.sc.gov"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hyperlink" Target="http://r20.rs6.net/tn.jsp?f=001h-4ya7-RilbuRxW3QbCE6rP_B2xQYqiMwJ_5CINqjrwhr_HXcmeL5nA_hyGWjZI3bjgJ4zAHChHjQlzd5ZhtcOw4BcmlnTyJHE6KZKu5kbgghds_0fxj_TJmPM_LwUN_HnJPLuiofeDsLMNb69XX4TbFAMg9yoI-6jV-BbWOnkjoabnZI210mAjP2zGCBhFb&amp;c=oBfacAENwboZYll-o_4N_8TeX0b_FAgf-E6KubaDRpzPzBW5jf1VIg==&amp;ch=hgXiyrsRIycdrmLFED095SqJ0PlfxQut6OXUcaoOLDOPtdNvlDjjl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CC3194B-9F6D-4FB7-A912-B2965FACBEAE}"/>
              </a:ext>
            </a:extLst>
          </p:cNvPr>
          <p:cNvSpPr>
            <a:spLocks noGrp="1" noChangeArrowheads="1"/>
          </p:cNvSpPr>
          <p:nvPr>
            <p:ph type="ctrTitle"/>
          </p:nvPr>
        </p:nvSpPr>
        <p:spPr/>
        <p:txBody>
          <a:bodyPr/>
          <a:lstStyle/>
          <a:p>
            <a:r>
              <a:rPr lang="en-US" altLang="en-US" dirty="0"/>
              <a:t>Reporting process: monthly and quarterly reporting</a:t>
            </a:r>
          </a:p>
        </p:txBody>
      </p:sp>
      <p:sp>
        <p:nvSpPr>
          <p:cNvPr id="3" name="Subtitle 2">
            <a:extLst>
              <a:ext uri="{FF2B5EF4-FFF2-40B4-BE49-F238E27FC236}">
                <a16:creationId xmlns:a16="http://schemas.microsoft.com/office/drawing/2014/main" id="{9507AB54-403D-4FE8-B06A-85067A2DCCD0}"/>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6B30E6BA-FEC7-10EC-DAEB-E10D982ADA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492"/>
    </mc:Choice>
    <mc:Fallback>
      <p:transition spd="slow" advTm="174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3570852-EC68-4F37-9540-BD91ACD07153}"/>
              </a:ext>
            </a:extLst>
          </p:cNvPr>
          <p:cNvSpPr>
            <a:spLocks noGrp="1" noChangeArrowheads="1"/>
          </p:cNvSpPr>
          <p:nvPr>
            <p:ph type="title"/>
          </p:nvPr>
        </p:nvSpPr>
        <p:spPr>
          <a:xfrm>
            <a:off x="457200" y="228600"/>
            <a:ext cx="8229600" cy="804863"/>
          </a:xfrm>
        </p:spPr>
        <p:txBody>
          <a:bodyPr/>
          <a:lstStyle/>
          <a:p>
            <a:pPr eaLnBrk="1" hangingPunct="1"/>
            <a:r>
              <a:rPr lang="en-US" altLang="en-US"/>
              <a:t>Quarterly payroll data</a:t>
            </a:r>
          </a:p>
        </p:txBody>
      </p:sp>
      <p:sp>
        <p:nvSpPr>
          <p:cNvPr id="33795" name="Content Placeholder 2">
            <a:extLst>
              <a:ext uri="{FF2B5EF4-FFF2-40B4-BE49-F238E27FC236}">
                <a16:creationId xmlns:a16="http://schemas.microsoft.com/office/drawing/2014/main" id="{B948D69A-4B25-4AF2-B994-443A785BF045}"/>
              </a:ext>
            </a:extLst>
          </p:cNvPr>
          <p:cNvSpPr>
            <a:spLocks noGrp="1" noChangeArrowheads="1"/>
          </p:cNvSpPr>
          <p:nvPr>
            <p:ph idx="1"/>
          </p:nvPr>
        </p:nvSpPr>
        <p:spPr>
          <a:xfrm>
            <a:off x="457200" y="1262063"/>
            <a:ext cx="8229600" cy="5029200"/>
          </a:xfrm>
        </p:spPr>
        <p:txBody>
          <a:bodyPr/>
          <a:lstStyle/>
          <a:p>
            <a:pPr eaLnBrk="1" hangingPunct="1"/>
            <a:r>
              <a:rPr lang="en-US" altLang="en-US" dirty="0"/>
              <a:t>Securely submit quarterly payroll in EES to accompany quarterly deposit forms. </a:t>
            </a:r>
          </a:p>
          <a:p>
            <a:pPr lvl="1" eaLnBrk="1" hangingPunct="1"/>
            <a:r>
              <a:rPr lang="en-US" altLang="en-US" dirty="0"/>
              <a:t>Upload a text (.txt) document; or</a:t>
            </a:r>
          </a:p>
          <a:p>
            <a:pPr lvl="1" eaLnBrk="1" hangingPunct="1"/>
            <a:r>
              <a:rPr lang="en-US" altLang="en-US" dirty="0"/>
              <a:t>Process and submit an EES Employer Report (EESER).</a:t>
            </a:r>
          </a:p>
          <a:p>
            <a:pPr eaLnBrk="1" hangingPunct="1"/>
            <a:r>
              <a:rPr lang="en-US" altLang="en-US" dirty="0"/>
              <a:t>Text document format available in EES.</a:t>
            </a:r>
          </a:p>
          <a:p>
            <a:pPr eaLnBrk="1" hangingPunct="1"/>
            <a:r>
              <a:rPr lang="en-US" altLang="en-US" dirty="0"/>
              <a:t>Refer to </a:t>
            </a:r>
            <a:r>
              <a:rPr lang="en-US" altLang="en-US" i="1" dirty="0">
                <a:solidFill>
                  <a:srgbClr val="FF0000"/>
                </a:solidFill>
                <a:hlinkClick r:id="rId4"/>
              </a:rPr>
              <a:t>EES Employer Reporting user manual</a:t>
            </a:r>
            <a:r>
              <a:rPr lang="en-US" altLang="en-US" i="1" dirty="0">
                <a:solidFill>
                  <a:srgbClr val="FF0000"/>
                </a:solidFill>
              </a:rPr>
              <a:t> </a:t>
            </a:r>
            <a:r>
              <a:rPr lang="en-US" altLang="en-US" dirty="0"/>
              <a:t>training resource. </a:t>
            </a:r>
          </a:p>
          <a:p>
            <a:pPr eaLnBrk="1" hangingPunct="1"/>
            <a:r>
              <a:rPr lang="en-US" altLang="en-US" dirty="0"/>
              <a:t>Review </a:t>
            </a:r>
            <a:r>
              <a:rPr lang="en-US" altLang="en-US" i="1" dirty="0"/>
              <a:t>Employer Reporting </a:t>
            </a:r>
            <a:r>
              <a:rPr lang="en-US" altLang="en-US" dirty="0"/>
              <a:t>for due dates, to confirm receipt of quarterly payroll and the status. </a:t>
            </a:r>
          </a:p>
          <a:p>
            <a:pPr eaLnBrk="1" hangingPunct="1"/>
            <a:endParaRPr lang="en-US" altLang="en-US" dirty="0"/>
          </a:p>
        </p:txBody>
      </p:sp>
      <p:sp>
        <p:nvSpPr>
          <p:cNvPr id="33796" name="Slide Number Placeholder 3">
            <a:extLst>
              <a:ext uri="{FF2B5EF4-FFF2-40B4-BE49-F238E27FC236}">
                <a16:creationId xmlns:a16="http://schemas.microsoft.com/office/drawing/2014/main" id="{9BBC7897-AD25-4A61-8FDC-D380565EC10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576C9C-9B9D-43BB-AB84-F39CBC0C7DB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10</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7C1512CF-CF9D-FEBC-0F58-658E05368A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170"/>
    </mc:Choice>
    <mc:Fallback>
      <p:transition spd="slow" advTm="29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7FC186A-9BAC-42AF-AEEE-D1C7C7969DB0}"/>
              </a:ext>
            </a:extLst>
          </p:cNvPr>
          <p:cNvSpPr>
            <a:spLocks noGrp="1" noChangeArrowheads="1"/>
          </p:cNvSpPr>
          <p:nvPr>
            <p:ph type="title"/>
          </p:nvPr>
        </p:nvSpPr>
        <p:spPr>
          <a:xfrm>
            <a:off x="457200" y="228600"/>
            <a:ext cx="8229600" cy="804863"/>
          </a:xfrm>
        </p:spPr>
        <p:txBody>
          <a:bodyPr/>
          <a:lstStyle/>
          <a:p>
            <a:pPr eaLnBrk="1" hangingPunct="1"/>
            <a:r>
              <a:rPr lang="en-US" altLang="en-US"/>
              <a:t>Late quarterly payroll data</a:t>
            </a:r>
          </a:p>
        </p:txBody>
      </p:sp>
      <p:sp>
        <p:nvSpPr>
          <p:cNvPr id="34819" name="Content Placeholder 2">
            <a:extLst>
              <a:ext uri="{FF2B5EF4-FFF2-40B4-BE49-F238E27FC236}">
                <a16:creationId xmlns:a16="http://schemas.microsoft.com/office/drawing/2014/main" id="{8CF5E0FE-A7C3-404F-94F4-6037D8B1F6F3}"/>
              </a:ext>
            </a:extLst>
          </p:cNvPr>
          <p:cNvSpPr>
            <a:spLocks noGrp="1" noChangeArrowheads="1"/>
          </p:cNvSpPr>
          <p:nvPr>
            <p:ph idx="1"/>
          </p:nvPr>
        </p:nvSpPr>
        <p:spPr>
          <a:xfrm>
            <a:off x="457200" y="1262063"/>
            <a:ext cx="8229600" cy="5029200"/>
          </a:xfrm>
        </p:spPr>
        <p:txBody>
          <a:bodyPr/>
          <a:lstStyle/>
          <a:p>
            <a:pPr eaLnBrk="1" hangingPunct="1"/>
            <a:r>
              <a:rPr lang="en-US" altLang="en-US" dirty="0"/>
              <a:t>PEBA notifies employer if not received 10 days after due date.</a:t>
            </a:r>
          </a:p>
          <a:p>
            <a:pPr lvl="1" eaLnBrk="1" hangingPunct="1"/>
            <a:r>
              <a:rPr lang="en-US" altLang="en-US" dirty="0"/>
              <a:t>Late notice letters are posted to </a:t>
            </a:r>
            <a:r>
              <a:rPr lang="en-US" altLang="en-US" i="1" dirty="0"/>
              <a:t>Reports &amp; Documents </a:t>
            </a:r>
            <a:r>
              <a:rPr lang="en-US" altLang="en-US" dirty="0"/>
              <a:t>feature in EES.</a:t>
            </a:r>
          </a:p>
          <a:p>
            <a:pPr eaLnBrk="1" hangingPunct="1"/>
            <a:r>
              <a:rPr lang="en-US" altLang="en-US" dirty="0"/>
              <a:t>Member accounts cannot be updated without the employer payroll data. </a:t>
            </a:r>
          </a:p>
          <a:p>
            <a:pPr lvl="1" eaLnBrk="1" hangingPunct="1"/>
            <a:r>
              <a:rPr lang="en-US" altLang="en-US" dirty="0"/>
              <a:t>Important to submit quarterly payroll data and accompanying deposit in a timely manner. </a:t>
            </a:r>
          </a:p>
          <a:p>
            <a:pPr eaLnBrk="1" hangingPunct="1"/>
            <a:endParaRPr lang="en-US" altLang="en-US" dirty="0"/>
          </a:p>
        </p:txBody>
      </p:sp>
      <p:sp>
        <p:nvSpPr>
          <p:cNvPr id="34820" name="Slide Number Placeholder 3">
            <a:extLst>
              <a:ext uri="{FF2B5EF4-FFF2-40B4-BE49-F238E27FC236}">
                <a16:creationId xmlns:a16="http://schemas.microsoft.com/office/drawing/2014/main" id="{37EEB410-AE3E-433B-941A-B4195C4CA91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6A865B7-EC3B-43D1-A11A-F912B9B8C29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11</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2122065F-4E84-FA27-F11D-0769543C0A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314"/>
    </mc:Choice>
    <mc:Fallback>
      <p:transition spd="slow" advTm="23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83A8143-90C2-4501-B749-13033F4841D1}"/>
              </a:ext>
            </a:extLst>
          </p:cNvPr>
          <p:cNvSpPr>
            <a:spLocks noGrp="1" noChangeArrowheads="1"/>
          </p:cNvSpPr>
          <p:nvPr>
            <p:ph type="title"/>
          </p:nvPr>
        </p:nvSpPr>
        <p:spPr>
          <a:xfrm>
            <a:off x="457200" y="228600"/>
            <a:ext cx="8229600" cy="804863"/>
          </a:xfrm>
        </p:spPr>
        <p:txBody>
          <a:bodyPr/>
          <a:lstStyle/>
          <a:p>
            <a:pPr eaLnBrk="1" hangingPunct="1"/>
            <a:r>
              <a:rPr lang="en-US" altLang="en-US"/>
              <a:t>Quarterly payroll data errors</a:t>
            </a:r>
          </a:p>
        </p:txBody>
      </p:sp>
      <p:sp>
        <p:nvSpPr>
          <p:cNvPr id="3" name="Content Placeholder 2">
            <a:extLst>
              <a:ext uri="{FF2B5EF4-FFF2-40B4-BE49-F238E27FC236}">
                <a16:creationId xmlns:a16="http://schemas.microsoft.com/office/drawing/2014/main" id="{82A0B505-0CF7-4E40-ADA3-F8C087CE7AD3}"/>
              </a:ext>
            </a:extLst>
          </p:cNvPr>
          <p:cNvSpPr>
            <a:spLocks noGrp="1"/>
          </p:cNvSpPr>
          <p:nvPr>
            <p:ph idx="1"/>
          </p:nvPr>
        </p:nvSpPr>
        <p:spPr>
          <a:xfrm>
            <a:off x="457200" y="1262063"/>
            <a:ext cx="8229600" cy="5029200"/>
          </a:xfrm>
        </p:spPr>
        <p:txBody>
          <a:bodyPr rtlCol="0">
            <a:normAutofit/>
          </a:bodyPr>
          <a:lstStyle/>
          <a:p>
            <a:pPr eaLnBrk="1" fontAlgn="auto" hangingPunct="1">
              <a:spcAft>
                <a:spcPts val="0"/>
              </a:spcAft>
              <a:defRPr/>
            </a:pPr>
            <a:r>
              <a:rPr lang="en-US" dirty="0"/>
              <a:t>Each record on the payroll data is processed through a number of edits, which may result in an error.</a:t>
            </a:r>
          </a:p>
          <a:p>
            <a:pPr eaLnBrk="1" fontAlgn="auto" hangingPunct="1">
              <a:spcAft>
                <a:spcPts val="0"/>
              </a:spcAft>
              <a:defRPr/>
            </a:pPr>
            <a:r>
              <a:rPr lang="en-US" dirty="0"/>
              <a:t>PEBA releases errors once:</a:t>
            </a:r>
          </a:p>
          <a:p>
            <a:pPr lvl="1" eaLnBrk="1" fontAlgn="auto" hangingPunct="1">
              <a:spcAft>
                <a:spcPts val="0"/>
              </a:spcAft>
              <a:defRPr/>
            </a:pPr>
            <a:r>
              <a:rPr lang="en-US" dirty="0"/>
              <a:t>Quarterly payroll data and deposit remittance is received; and</a:t>
            </a:r>
          </a:p>
          <a:p>
            <a:pPr lvl="1" eaLnBrk="1" fontAlgn="auto" hangingPunct="1">
              <a:spcAft>
                <a:spcPts val="0"/>
              </a:spcAft>
              <a:defRPr/>
            </a:pPr>
            <a:r>
              <a:rPr lang="en-US" dirty="0"/>
              <a:t>Payroll data matches deposit form totals and remittance. </a:t>
            </a:r>
          </a:p>
          <a:p>
            <a:pPr eaLnBrk="1" fontAlgn="auto" hangingPunct="1">
              <a:spcAft>
                <a:spcPts val="0"/>
              </a:spcAft>
              <a:defRPr/>
            </a:pPr>
            <a:r>
              <a:rPr lang="en-US" dirty="0"/>
              <a:t>View errors under </a:t>
            </a:r>
            <a:r>
              <a:rPr lang="en-US" i="1" dirty="0"/>
              <a:t>Employer Transaction Error List </a:t>
            </a:r>
            <a:r>
              <a:rPr lang="en-US" dirty="0"/>
              <a:t>and </a:t>
            </a:r>
            <a:r>
              <a:rPr lang="en-US" i="1" dirty="0"/>
              <a:t>Employer Reporting </a:t>
            </a:r>
            <a:r>
              <a:rPr lang="en-US" dirty="0"/>
              <a:t>in EES. </a:t>
            </a:r>
          </a:p>
          <a:p>
            <a:pPr eaLnBrk="1" fontAlgn="auto" hangingPunct="1">
              <a:spcAft>
                <a:spcPts val="0"/>
              </a:spcAft>
              <a:defRPr/>
            </a:pPr>
            <a:r>
              <a:rPr lang="en-US" dirty="0"/>
              <a:t>If the payroll data submitted does not match enrollment records on file with PEBA, a transaction error will show in EES.</a:t>
            </a:r>
          </a:p>
          <a:p>
            <a:pPr eaLnBrk="1" fontAlgn="auto" hangingPunct="1">
              <a:spcAft>
                <a:spcPts val="0"/>
              </a:spcAft>
              <a:defRPr/>
            </a:pPr>
            <a:r>
              <a:rPr lang="en-US" dirty="0"/>
              <a:t>Errors must be corrected to post contributions and service credit to member accounts.</a:t>
            </a:r>
          </a:p>
          <a:p>
            <a:pPr marL="0" indent="0" eaLnBrk="1" fontAlgn="auto" hangingPunct="1">
              <a:spcAft>
                <a:spcPts val="0"/>
              </a:spcAft>
              <a:buFont typeface="Arial" panose="020B0604020202020204" pitchFamily="34" charset="0"/>
              <a:buNone/>
              <a:defRPr/>
            </a:pPr>
            <a:endParaRPr lang="en-US" dirty="0"/>
          </a:p>
        </p:txBody>
      </p:sp>
      <p:sp>
        <p:nvSpPr>
          <p:cNvPr id="35844" name="Slide Number Placeholder 3">
            <a:extLst>
              <a:ext uri="{FF2B5EF4-FFF2-40B4-BE49-F238E27FC236}">
                <a16:creationId xmlns:a16="http://schemas.microsoft.com/office/drawing/2014/main" id="{556338DC-3F34-407B-BD75-2BCB26F92BB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FA4B3BD-537E-4FF7-8116-10A739759567}"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12</a:t>
            </a:fld>
            <a:endParaRPr lang="en-US" altLang="en-US" sz="1400">
              <a:solidFill>
                <a:schemeClr val="bg1"/>
              </a:solidFill>
              <a:latin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FC3549AA-9FE2-47E1-5EA1-8ABB5EF6E90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311"/>
    </mc:Choice>
    <mc:Fallback>
      <p:transition spd="slow" advTm="42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9D4C2E5-F757-45DE-862F-7D5EE379AFEC}"/>
              </a:ext>
            </a:extLst>
          </p:cNvPr>
          <p:cNvSpPr>
            <a:spLocks noGrp="1" noChangeArrowheads="1"/>
          </p:cNvSpPr>
          <p:nvPr>
            <p:ph type="title"/>
          </p:nvPr>
        </p:nvSpPr>
        <p:spPr>
          <a:xfrm>
            <a:off x="457200" y="228600"/>
            <a:ext cx="8229600" cy="804863"/>
          </a:xfrm>
        </p:spPr>
        <p:txBody>
          <a:bodyPr/>
          <a:lstStyle/>
          <a:p>
            <a:pPr eaLnBrk="1" hangingPunct="1"/>
            <a:r>
              <a:rPr lang="en-US" altLang="en-US"/>
              <a:t>Quarterly payroll data errors</a:t>
            </a:r>
          </a:p>
        </p:txBody>
      </p:sp>
      <p:sp>
        <p:nvSpPr>
          <p:cNvPr id="36867" name="Content Placeholder 2">
            <a:extLst>
              <a:ext uri="{FF2B5EF4-FFF2-40B4-BE49-F238E27FC236}">
                <a16:creationId xmlns:a16="http://schemas.microsoft.com/office/drawing/2014/main" id="{24D90A17-1998-40E6-8A15-3D5C8299FBA5}"/>
              </a:ext>
            </a:extLst>
          </p:cNvPr>
          <p:cNvSpPr>
            <a:spLocks noGrp="1" noChangeArrowheads="1"/>
          </p:cNvSpPr>
          <p:nvPr>
            <p:ph idx="1"/>
          </p:nvPr>
        </p:nvSpPr>
        <p:spPr>
          <a:xfrm>
            <a:off x="457200" y="1262063"/>
            <a:ext cx="8229600" cy="5029200"/>
          </a:xfrm>
        </p:spPr>
        <p:txBody>
          <a:bodyPr/>
          <a:lstStyle/>
          <a:p>
            <a:pPr eaLnBrk="1" hangingPunct="1"/>
            <a:r>
              <a:rPr lang="en-US" altLang="en-US"/>
              <a:t>Sort the error list by any of the column headings. </a:t>
            </a:r>
          </a:p>
          <a:p>
            <a:pPr eaLnBrk="1" hangingPunct="1"/>
            <a:r>
              <a:rPr lang="en-US" altLang="en-US"/>
              <a:t>Review the error description and tips for resolution.</a:t>
            </a:r>
          </a:p>
          <a:p>
            <a:pPr eaLnBrk="1" hangingPunct="1"/>
            <a:r>
              <a:rPr lang="en-US" altLang="en-US"/>
              <a:t>Select the error for the payroll data record details.</a:t>
            </a:r>
          </a:p>
          <a:p>
            <a:pPr eaLnBrk="1" hangingPunct="1"/>
            <a:r>
              <a:rPr lang="en-US" altLang="en-US"/>
              <a:t>Errors must be corrected to post contributions and service credit to member accounts.</a:t>
            </a:r>
          </a:p>
        </p:txBody>
      </p:sp>
      <p:sp>
        <p:nvSpPr>
          <p:cNvPr id="36868" name="Slide Number Placeholder 3">
            <a:extLst>
              <a:ext uri="{FF2B5EF4-FFF2-40B4-BE49-F238E27FC236}">
                <a16:creationId xmlns:a16="http://schemas.microsoft.com/office/drawing/2014/main" id="{220B5F12-617C-4E10-9709-3EE0557C5F5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4E3C88F-17F6-4170-AB3D-ED7EDF92DD7C}"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13</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B70DD73A-415A-4635-8795-DBD1D9B770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495"/>
    </mc:Choice>
    <mc:Fallback xmlns="">
      <p:transition spd="slow" advTm="94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6C4835D-F623-4E3A-BEBC-228B4E39ABFA}"/>
              </a:ext>
            </a:extLst>
          </p:cNvPr>
          <p:cNvSpPr>
            <a:spLocks noGrp="1" noChangeArrowheads="1"/>
          </p:cNvSpPr>
          <p:nvPr>
            <p:ph type="title"/>
          </p:nvPr>
        </p:nvSpPr>
        <p:spPr>
          <a:xfrm>
            <a:off x="457200" y="228600"/>
            <a:ext cx="8229600" cy="804863"/>
          </a:xfrm>
        </p:spPr>
        <p:txBody>
          <a:bodyPr/>
          <a:lstStyle/>
          <a:p>
            <a:pPr eaLnBrk="1" hangingPunct="1"/>
            <a:r>
              <a:rPr lang="en-US" altLang="en-US"/>
              <a:t>Quarterly payroll data error examples</a:t>
            </a:r>
          </a:p>
        </p:txBody>
      </p:sp>
      <p:sp>
        <p:nvSpPr>
          <p:cNvPr id="37891" name="Content Placeholder 2">
            <a:extLst>
              <a:ext uri="{FF2B5EF4-FFF2-40B4-BE49-F238E27FC236}">
                <a16:creationId xmlns:a16="http://schemas.microsoft.com/office/drawing/2014/main" id="{BC08F135-8F19-4397-A216-0069C4E129DA}"/>
              </a:ext>
            </a:extLst>
          </p:cNvPr>
          <p:cNvSpPr>
            <a:spLocks noGrp="1" noChangeArrowheads="1"/>
          </p:cNvSpPr>
          <p:nvPr>
            <p:ph idx="1"/>
          </p:nvPr>
        </p:nvSpPr>
        <p:spPr>
          <a:xfrm>
            <a:off x="457200" y="1262063"/>
            <a:ext cx="8229600" cy="5029200"/>
          </a:xfrm>
        </p:spPr>
        <p:txBody>
          <a:bodyPr/>
          <a:lstStyle/>
          <a:p>
            <a:pPr eaLnBrk="1" hangingPunct="1"/>
            <a:r>
              <a:rPr lang="en-US" altLang="en-US" dirty="0"/>
              <a:t>PEBA needs updated employment information.</a:t>
            </a:r>
          </a:p>
          <a:p>
            <a:pPr lvl="1" eaLnBrk="1" hangingPunct="1"/>
            <a:r>
              <a:rPr lang="en-US" altLang="en-US" dirty="0"/>
              <a:t>Payroll data record does not match enrollment records on file with PEBA. Select the enrollment link to initiate a Retirement Plan Enrollment. </a:t>
            </a:r>
          </a:p>
          <a:p>
            <a:pPr eaLnBrk="1" hangingPunct="1"/>
            <a:r>
              <a:rPr lang="en-US" altLang="en-US" dirty="0"/>
              <a:t>Employee name does not match PEBA's files.</a:t>
            </a:r>
          </a:p>
          <a:p>
            <a:pPr lvl="1" eaLnBrk="1" hangingPunct="1"/>
            <a:r>
              <a:rPr lang="en-US" altLang="en-US" dirty="0"/>
              <a:t>Verify the last name and upload name change documentation to PEBA, if necessary.</a:t>
            </a:r>
          </a:p>
        </p:txBody>
      </p:sp>
      <p:sp>
        <p:nvSpPr>
          <p:cNvPr id="37892" name="Slide Number Placeholder 3">
            <a:extLst>
              <a:ext uri="{FF2B5EF4-FFF2-40B4-BE49-F238E27FC236}">
                <a16:creationId xmlns:a16="http://schemas.microsoft.com/office/drawing/2014/main" id="{1B8D8AC3-2CEA-4E7B-8C83-5604B5C3A8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96621CC-74CE-4124-A6FE-C376F766F0D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14</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CB427D54-FE6C-CE71-F63B-8D18A4AAAA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179"/>
    </mc:Choice>
    <mc:Fallback>
      <p:transition spd="slow" advTm="35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41004937-8EE1-4360-8286-9D8FA71A879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1595F0F-3E2C-47AA-A835-AD28C521BF9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15</a:t>
            </a:fld>
            <a:endParaRPr lang="en-US" altLang="en-US" sz="140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268"/>
    </mc:Choice>
    <mc:Fallback xmlns="">
      <p:transition spd="slow" advTm="72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4D574C4-CFEA-4209-B0CA-9D62826FEB50}"/>
              </a:ext>
            </a:extLst>
          </p:cNvPr>
          <p:cNvSpPr>
            <a:spLocks noGrp="1" noChangeArrowheads="1"/>
          </p:cNvSpPr>
          <p:nvPr>
            <p:ph type="title"/>
          </p:nvPr>
        </p:nvSpPr>
        <p:spPr>
          <a:xfrm>
            <a:off x="457200" y="228600"/>
            <a:ext cx="8229600" cy="804863"/>
          </a:xfrm>
        </p:spPr>
        <p:txBody>
          <a:bodyPr/>
          <a:lstStyle/>
          <a:p>
            <a:pPr eaLnBrk="1" hangingPunct="1"/>
            <a:r>
              <a:rPr lang="en-US" altLang="en-US"/>
              <a:t>Employer reporting representatives</a:t>
            </a:r>
          </a:p>
        </p:txBody>
      </p:sp>
      <p:sp>
        <p:nvSpPr>
          <p:cNvPr id="15363" name="Content Placeholder 2">
            <a:extLst>
              <a:ext uri="{FF2B5EF4-FFF2-40B4-BE49-F238E27FC236}">
                <a16:creationId xmlns:a16="http://schemas.microsoft.com/office/drawing/2014/main" id="{3F7ABA1B-8EF4-4528-A7CD-99F4A99222C1}"/>
              </a:ext>
            </a:extLst>
          </p:cNvPr>
          <p:cNvSpPr>
            <a:spLocks noGrp="1" noChangeArrowheads="1"/>
          </p:cNvSpPr>
          <p:nvPr>
            <p:ph idx="1"/>
          </p:nvPr>
        </p:nvSpPr>
        <p:spPr>
          <a:xfrm>
            <a:off x="457200" y="1262063"/>
            <a:ext cx="8229600" cy="5029200"/>
          </a:xfrm>
        </p:spPr>
        <p:txBody>
          <a:bodyPr/>
          <a:lstStyle/>
          <a:p>
            <a:pPr eaLnBrk="1" hangingPunct="1"/>
            <a:r>
              <a:rPr lang="en-US" altLang="en-US"/>
              <a:t>PEBA’s Member Account Services has staff assigned to each employer to help with:</a:t>
            </a:r>
          </a:p>
          <a:p>
            <a:pPr lvl="1" eaLnBrk="1" hangingPunct="1"/>
            <a:r>
              <a:rPr lang="en-US" altLang="en-US"/>
              <a:t>Monthly deposits;</a:t>
            </a:r>
          </a:p>
          <a:p>
            <a:pPr lvl="1" eaLnBrk="1" hangingPunct="1"/>
            <a:r>
              <a:rPr lang="en-US" altLang="en-US"/>
              <a:t>Quarterly payroll reports;</a:t>
            </a:r>
          </a:p>
          <a:p>
            <a:pPr lvl="1" eaLnBrk="1" hangingPunct="1"/>
            <a:r>
              <a:rPr lang="en-US" altLang="en-US"/>
              <a:t>Service credit and contract lengths; and</a:t>
            </a:r>
          </a:p>
          <a:p>
            <a:pPr lvl="1" eaLnBrk="1" hangingPunct="1"/>
            <a:r>
              <a:rPr lang="en-US" altLang="en-US"/>
              <a:t>Supplemental reports.</a:t>
            </a:r>
          </a:p>
          <a:p>
            <a:pPr eaLnBrk="1" hangingPunct="1"/>
            <a:r>
              <a:rPr lang="en-US" altLang="en-US"/>
              <a:t>Select </a:t>
            </a:r>
            <a:r>
              <a:rPr lang="en-US" altLang="en-US" i="1"/>
              <a:t>EES Assistance </a:t>
            </a:r>
            <a:r>
              <a:rPr lang="en-US" altLang="en-US"/>
              <a:t>in EES for your representative’s name and contact information.</a:t>
            </a:r>
          </a:p>
        </p:txBody>
      </p:sp>
      <p:sp>
        <p:nvSpPr>
          <p:cNvPr id="15364" name="Slide Number Placeholder 3">
            <a:extLst>
              <a:ext uri="{FF2B5EF4-FFF2-40B4-BE49-F238E27FC236}">
                <a16:creationId xmlns:a16="http://schemas.microsoft.com/office/drawing/2014/main" id="{E0050685-D326-426F-A47B-8B15C057167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CB95514-0AE3-42B7-A30C-7A7652BE585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C7543959-3C91-5FB1-37C6-264C4E135C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600"/>
    </mc:Choice>
    <mc:Fallback>
      <p:transition spd="slow" advTm="26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DE4B397-1D2F-40F0-AF7C-D268BE42921B}"/>
              </a:ext>
            </a:extLst>
          </p:cNvPr>
          <p:cNvSpPr>
            <a:spLocks noGrp="1" noChangeArrowheads="1"/>
          </p:cNvSpPr>
          <p:nvPr>
            <p:ph type="title"/>
          </p:nvPr>
        </p:nvSpPr>
        <p:spPr>
          <a:xfrm>
            <a:off x="457200" y="228600"/>
            <a:ext cx="8229600" cy="804863"/>
          </a:xfrm>
        </p:spPr>
        <p:txBody>
          <a:bodyPr/>
          <a:lstStyle/>
          <a:p>
            <a:pPr eaLnBrk="1" hangingPunct="1"/>
            <a:r>
              <a:rPr lang="en-US" altLang="en-US"/>
              <a:t>Monthly and quarterly reporting</a:t>
            </a:r>
          </a:p>
        </p:txBody>
      </p:sp>
      <p:sp>
        <p:nvSpPr>
          <p:cNvPr id="27651" name="Content Placeholder 2">
            <a:extLst>
              <a:ext uri="{FF2B5EF4-FFF2-40B4-BE49-F238E27FC236}">
                <a16:creationId xmlns:a16="http://schemas.microsoft.com/office/drawing/2014/main" id="{C511DD69-6953-420B-8468-500A3C659B0F}"/>
              </a:ext>
            </a:extLst>
          </p:cNvPr>
          <p:cNvSpPr>
            <a:spLocks noGrp="1" noChangeArrowheads="1"/>
          </p:cNvSpPr>
          <p:nvPr>
            <p:ph idx="1"/>
          </p:nvPr>
        </p:nvSpPr>
        <p:spPr>
          <a:xfrm>
            <a:off x="457200" y="1262063"/>
            <a:ext cx="8229600" cy="5029200"/>
          </a:xfrm>
        </p:spPr>
        <p:txBody>
          <a:bodyPr/>
          <a:lstStyle/>
          <a:p>
            <a:pPr eaLnBrk="1" hangingPunct="1"/>
            <a:r>
              <a:rPr lang="en-US" altLang="en-US" dirty="0"/>
              <a:t>Unless indicated, employers who report their payrolls through the Comptroller General’s (CG) payroll system are excluded from this process. </a:t>
            </a:r>
          </a:p>
          <a:p>
            <a:pPr eaLnBrk="1" hangingPunct="1"/>
            <a:r>
              <a:rPr lang="en-US" altLang="en-US" dirty="0"/>
              <a:t>All member and contribution data are completed and/or submitted via the </a:t>
            </a:r>
            <a:r>
              <a:rPr lang="en-US" altLang="en-US" i="1" dirty="0"/>
              <a:t>Employer Reporting </a:t>
            </a:r>
            <a:r>
              <a:rPr lang="en-US" altLang="en-US" dirty="0"/>
              <a:t>option in EES. </a:t>
            </a:r>
          </a:p>
          <a:p>
            <a:pPr lvl="1" eaLnBrk="1" hangingPunct="1"/>
            <a:r>
              <a:rPr lang="en-US" altLang="en-US" dirty="0"/>
              <a:t>Monthly deposit forms and remittance.</a:t>
            </a:r>
          </a:p>
          <a:p>
            <a:pPr lvl="1" eaLnBrk="1" hangingPunct="1"/>
            <a:r>
              <a:rPr lang="en-US" altLang="en-US" dirty="0"/>
              <a:t>Quarterly deposit forms and remittance.</a:t>
            </a:r>
          </a:p>
          <a:p>
            <a:pPr lvl="1" eaLnBrk="1" hangingPunct="1"/>
            <a:r>
              <a:rPr lang="en-US" altLang="en-US" dirty="0"/>
              <a:t>Quarterly payroll data.</a:t>
            </a:r>
          </a:p>
          <a:p>
            <a:pPr eaLnBrk="1" hangingPunct="1"/>
            <a:r>
              <a:rPr lang="en-US" altLang="en-US" dirty="0"/>
              <a:t>Refer to </a:t>
            </a:r>
            <a:r>
              <a:rPr lang="en-US" altLang="en-US" i="1" dirty="0">
                <a:solidFill>
                  <a:srgbClr val="FF0000"/>
                </a:solidFill>
                <a:hlinkClick r:id="rId4"/>
              </a:rPr>
              <a:t>Retirement employer reporting: deposits and payrolls</a:t>
            </a:r>
            <a:r>
              <a:rPr lang="en-US" altLang="en-US" dirty="0">
                <a:solidFill>
                  <a:srgbClr val="FF0000"/>
                </a:solidFill>
                <a:hlinkClick r:id="rId4"/>
              </a:rPr>
              <a:t> </a:t>
            </a:r>
            <a:r>
              <a:rPr lang="en-US" altLang="en-US" dirty="0"/>
              <a:t>training resource.</a:t>
            </a:r>
          </a:p>
          <a:p>
            <a:pPr eaLnBrk="1" hangingPunct="1"/>
            <a:endParaRPr lang="en-US" altLang="en-US" dirty="0"/>
          </a:p>
        </p:txBody>
      </p:sp>
      <p:sp>
        <p:nvSpPr>
          <p:cNvPr id="27652" name="Slide Number Placeholder 3">
            <a:extLst>
              <a:ext uri="{FF2B5EF4-FFF2-40B4-BE49-F238E27FC236}">
                <a16:creationId xmlns:a16="http://schemas.microsoft.com/office/drawing/2014/main" id="{6E02E2B8-8010-438F-A400-AB981304666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DABA170-B2EE-4733-AE92-E5CC8405F2A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01B8F22F-6510-618E-B73A-528CC5DF44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6499"/>
    </mc:Choice>
    <mc:Fallback>
      <p:transition spd="slow" advTm="46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30BA8B2-902C-4002-BCC4-1ACA14B9C984}"/>
              </a:ext>
            </a:extLst>
          </p:cNvPr>
          <p:cNvSpPr>
            <a:spLocks noGrp="1" noChangeArrowheads="1"/>
          </p:cNvSpPr>
          <p:nvPr>
            <p:ph type="title"/>
          </p:nvPr>
        </p:nvSpPr>
        <p:spPr>
          <a:xfrm>
            <a:off x="457200" y="228600"/>
            <a:ext cx="8229600" cy="804863"/>
          </a:xfrm>
        </p:spPr>
        <p:txBody>
          <a:bodyPr/>
          <a:lstStyle/>
          <a:p>
            <a:pPr eaLnBrk="1" hangingPunct="1"/>
            <a:r>
              <a:rPr lang="en-US" altLang="en-US"/>
              <a:t>Employers on CG’s payroll system</a:t>
            </a:r>
          </a:p>
        </p:txBody>
      </p:sp>
      <p:sp>
        <p:nvSpPr>
          <p:cNvPr id="3" name="Content Placeholder 2">
            <a:extLst>
              <a:ext uri="{FF2B5EF4-FFF2-40B4-BE49-F238E27FC236}">
                <a16:creationId xmlns:a16="http://schemas.microsoft.com/office/drawing/2014/main" id="{3A05A81E-C6A4-4AC8-817D-3915E36D789B}"/>
              </a:ext>
            </a:extLst>
          </p:cNvPr>
          <p:cNvSpPr>
            <a:spLocks noGrp="1"/>
          </p:cNvSpPr>
          <p:nvPr>
            <p:ph idx="1"/>
          </p:nvPr>
        </p:nvSpPr>
        <p:spPr>
          <a:xfrm>
            <a:off x="457200" y="1262063"/>
            <a:ext cx="8229600" cy="5029200"/>
          </a:xfrm>
        </p:spPr>
        <p:txBody>
          <a:bodyPr rtlCol="0">
            <a:normAutofit/>
          </a:bodyPr>
          <a:lstStyle/>
          <a:p>
            <a:pPr eaLnBrk="1" fontAlgn="auto" hangingPunct="1">
              <a:spcAft>
                <a:spcPts val="0"/>
              </a:spcAft>
              <a:defRPr/>
            </a:pPr>
            <a:r>
              <a:rPr lang="en-US" dirty="0"/>
              <a:t>Deposits are remitted each pay period by the CG’s office.</a:t>
            </a:r>
          </a:p>
          <a:p>
            <a:pPr eaLnBrk="1" fontAlgn="auto" hangingPunct="1">
              <a:spcAft>
                <a:spcPts val="0"/>
              </a:spcAft>
              <a:defRPr/>
            </a:pPr>
            <a:r>
              <a:rPr lang="en-US" dirty="0"/>
              <a:t>Quarterly payroll data is submitted by the CG’s office. </a:t>
            </a:r>
          </a:p>
          <a:p>
            <a:pPr eaLnBrk="1" fontAlgn="auto" hangingPunct="1">
              <a:spcAft>
                <a:spcPts val="0"/>
              </a:spcAft>
              <a:defRPr/>
            </a:pPr>
            <a:r>
              <a:rPr lang="en-US" dirty="0"/>
              <a:t>Review the quarterly payroll data errors (Slides 12-14).</a:t>
            </a:r>
          </a:p>
          <a:p>
            <a:pPr lvl="1" eaLnBrk="1" fontAlgn="auto" hangingPunct="1">
              <a:spcAft>
                <a:spcPts val="0"/>
              </a:spcAft>
              <a:defRPr/>
            </a:pPr>
            <a:r>
              <a:rPr lang="en-US" dirty="0"/>
              <a:t>Address any errors that you can.</a:t>
            </a:r>
          </a:p>
          <a:p>
            <a:pPr lvl="1" eaLnBrk="1" fontAlgn="auto" hangingPunct="1">
              <a:spcAft>
                <a:spcPts val="0"/>
              </a:spcAft>
              <a:defRPr/>
            </a:pPr>
            <a:r>
              <a:rPr lang="en-US" dirty="0"/>
              <a:t>Work with the CG’s office when necessary. </a:t>
            </a:r>
          </a:p>
          <a:p>
            <a:pPr eaLnBrk="1" fontAlgn="auto" hangingPunct="1">
              <a:spcAft>
                <a:spcPts val="0"/>
              </a:spcAft>
              <a:defRPr/>
            </a:pPr>
            <a:r>
              <a:rPr lang="en-US" dirty="0"/>
              <a:t>Refer to the </a:t>
            </a:r>
            <a:r>
              <a:rPr lang="en-US" i="1" dirty="0">
                <a:hlinkClick r:id="rId4"/>
              </a:rPr>
              <a:t>Quarterly report corrections</a:t>
            </a:r>
            <a:r>
              <a:rPr lang="en-US" i="1" dirty="0"/>
              <a:t> </a:t>
            </a:r>
            <a:r>
              <a:rPr lang="en-US" dirty="0"/>
              <a:t>training resource.</a:t>
            </a:r>
            <a:endParaRPr lang="en-US" strike="sngStrike" dirty="0">
              <a:solidFill>
                <a:srgbClr val="FF0000"/>
              </a:solidFill>
            </a:endParaRPr>
          </a:p>
          <a:p>
            <a:pPr marL="0" indent="0" eaLnBrk="1" fontAlgn="auto" hangingPunct="1">
              <a:spcAft>
                <a:spcPts val="0"/>
              </a:spcAft>
              <a:buFont typeface="Arial" panose="020B0604020202020204" pitchFamily="34" charset="0"/>
              <a:buNone/>
              <a:defRPr/>
            </a:pPr>
            <a:endParaRPr lang="en-US" dirty="0"/>
          </a:p>
        </p:txBody>
      </p:sp>
      <p:sp>
        <p:nvSpPr>
          <p:cNvPr id="38916" name="Slide Number Placeholder 3">
            <a:extLst>
              <a:ext uri="{FF2B5EF4-FFF2-40B4-BE49-F238E27FC236}">
                <a16:creationId xmlns:a16="http://schemas.microsoft.com/office/drawing/2014/main" id="{B0A30F40-B0EA-4AD2-A99A-0E7BA8A685C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C18F5A9-FE2D-433F-B90E-0EFEC7154D6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412CF42D-723E-2913-DD7F-E27448502F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30473075"/>
      </p:ext>
    </p:extLst>
  </p:cSld>
  <p:clrMapOvr>
    <a:masterClrMapping/>
  </p:clrMapOvr>
  <mc:AlternateContent xmlns:mc="http://schemas.openxmlformats.org/markup-compatibility/2006">
    <mc:Choice xmlns:p14="http://schemas.microsoft.com/office/powerpoint/2010/main" Requires="p14">
      <p:transition spd="slow" p14:dur="2000" advTm="33896"/>
    </mc:Choice>
    <mc:Fallback>
      <p:transition spd="slow" advTm="338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78B3F86-2193-43B7-B346-CD8896ABD8BF}"/>
              </a:ext>
            </a:extLst>
          </p:cNvPr>
          <p:cNvSpPr>
            <a:spLocks noGrp="1" noChangeArrowheads="1"/>
          </p:cNvSpPr>
          <p:nvPr>
            <p:ph type="title"/>
          </p:nvPr>
        </p:nvSpPr>
        <p:spPr>
          <a:xfrm>
            <a:off x="457200" y="228600"/>
            <a:ext cx="8229600" cy="804863"/>
          </a:xfrm>
        </p:spPr>
        <p:txBody>
          <a:bodyPr/>
          <a:lstStyle/>
          <a:p>
            <a:pPr eaLnBrk="1" hangingPunct="1"/>
            <a:r>
              <a:rPr lang="en-US" altLang="en-US"/>
              <a:t>Due dates</a:t>
            </a:r>
          </a:p>
        </p:txBody>
      </p:sp>
      <p:sp>
        <p:nvSpPr>
          <p:cNvPr id="28675" name="Content Placeholder 2">
            <a:extLst>
              <a:ext uri="{FF2B5EF4-FFF2-40B4-BE49-F238E27FC236}">
                <a16:creationId xmlns:a16="http://schemas.microsoft.com/office/drawing/2014/main" id="{CCA885E4-EB84-4204-A34E-C6D488087061}"/>
              </a:ext>
            </a:extLst>
          </p:cNvPr>
          <p:cNvSpPr>
            <a:spLocks noGrp="1" noChangeArrowheads="1"/>
          </p:cNvSpPr>
          <p:nvPr>
            <p:ph idx="1"/>
          </p:nvPr>
        </p:nvSpPr>
        <p:spPr>
          <a:xfrm>
            <a:off x="457200" y="1262063"/>
            <a:ext cx="8229600" cy="5029200"/>
          </a:xfrm>
        </p:spPr>
        <p:txBody>
          <a:bodyPr/>
          <a:lstStyle/>
          <a:p>
            <a:pPr eaLnBrk="1" hangingPunct="1"/>
            <a:r>
              <a:rPr lang="en-US" altLang="en-US" dirty="0"/>
              <a:t>View monthly and quarterly due dates via </a:t>
            </a:r>
            <a:r>
              <a:rPr lang="en-US" altLang="en-US" i="1" dirty="0"/>
              <a:t>Employer Reporting</a:t>
            </a:r>
            <a:r>
              <a:rPr lang="en-US" altLang="en-US" dirty="0"/>
              <a:t>.</a:t>
            </a:r>
          </a:p>
          <a:p>
            <a:pPr eaLnBrk="1" hangingPunct="1"/>
            <a:r>
              <a:rPr lang="en-US" altLang="en-US" i="1" u="sng" dirty="0">
                <a:hlinkClick r:id="rId4"/>
              </a:rPr>
              <a:t>Due Date Calendar</a:t>
            </a:r>
            <a:r>
              <a:rPr lang="en-US" altLang="en-US" dirty="0"/>
              <a:t> (Form 1341) sent each August and form available online.</a:t>
            </a:r>
          </a:p>
          <a:p>
            <a:pPr eaLnBrk="1" hangingPunct="1"/>
            <a:r>
              <a:rPr lang="en-US" altLang="en-US" dirty="0"/>
              <a:t>If applicable, employers receive green envelopes in August for sending paper checks/forms.</a:t>
            </a:r>
          </a:p>
          <a:p>
            <a:pPr eaLnBrk="1" hangingPunct="1"/>
            <a:r>
              <a:rPr lang="en-US" altLang="en-US" dirty="0"/>
              <a:t>Due date is the date by which PEBA must receive your information, not the date postmarked.</a:t>
            </a:r>
          </a:p>
          <a:p>
            <a:pPr eaLnBrk="1" hangingPunct="1"/>
            <a:r>
              <a:rPr lang="en-US" altLang="en-US" dirty="0"/>
              <a:t>See Slide 9 regarding due date for State ORP participant contributions to service providers.</a:t>
            </a:r>
          </a:p>
          <a:p>
            <a:pPr eaLnBrk="1" hangingPunct="1"/>
            <a:endParaRPr lang="en-US" altLang="en-US" dirty="0"/>
          </a:p>
        </p:txBody>
      </p:sp>
      <p:sp>
        <p:nvSpPr>
          <p:cNvPr id="28676" name="Slide Number Placeholder 3">
            <a:extLst>
              <a:ext uri="{FF2B5EF4-FFF2-40B4-BE49-F238E27FC236}">
                <a16:creationId xmlns:a16="http://schemas.microsoft.com/office/drawing/2014/main" id="{6F993BF3-98D9-4B37-AD50-130C8127DBC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79EACF6-028D-4770-9BBB-B9EBBC2D993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02D5364A-D942-4F06-9B49-B04D2CEEDB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674"/>
    </mc:Choice>
    <mc:Fallback xmlns="">
      <p:transition spd="slow" advTm="31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D4FC8C3-62AC-4645-93B9-50607E8FDF7E}"/>
              </a:ext>
            </a:extLst>
          </p:cNvPr>
          <p:cNvSpPr>
            <a:spLocks noGrp="1" noChangeArrowheads="1"/>
          </p:cNvSpPr>
          <p:nvPr>
            <p:ph type="title"/>
          </p:nvPr>
        </p:nvSpPr>
        <p:spPr>
          <a:xfrm>
            <a:off x="457200" y="228600"/>
            <a:ext cx="8229600" cy="804863"/>
          </a:xfrm>
        </p:spPr>
        <p:txBody>
          <a:bodyPr/>
          <a:lstStyle/>
          <a:p>
            <a:pPr eaLnBrk="1" hangingPunct="1"/>
            <a:r>
              <a:rPr lang="en-US" altLang="en-US"/>
              <a:t>Deposit forms</a:t>
            </a:r>
          </a:p>
        </p:txBody>
      </p:sp>
      <p:sp>
        <p:nvSpPr>
          <p:cNvPr id="29699" name="Content Placeholder 2">
            <a:extLst>
              <a:ext uri="{FF2B5EF4-FFF2-40B4-BE49-F238E27FC236}">
                <a16:creationId xmlns:a16="http://schemas.microsoft.com/office/drawing/2014/main" id="{F2FF0F65-2F54-4862-8960-322CE00EC7DF}"/>
              </a:ext>
            </a:extLst>
          </p:cNvPr>
          <p:cNvSpPr>
            <a:spLocks noGrp="1" noChangeArrowheads="1"/>
          </p:cNvSpPr>
          <p:nvPr>
            <p:ph idx="1"/>
          </p:nvPr>
        </p:nvSpPr>
        <p:spPr>
          <a:xfrm>
            <a:off x="457200" y="1262063"/>
            <a:ext cx="8229600" cy="5029200"/>
          </a:xfrm>
        </p:spPr>
        <p:txBody>
          <a:bodyPr/>
          <a:lstStyle/>
          <a:p>
            <a:pPr eaLnBrk="1" hangingPunct="1"/>
            <a:r>
              <a:rPr lang="en-US" altLang="en-US" dirty="0"/>
              <a:t>Employers must remit employer and member contributions monthly to PEBA using deposit forms:</a:t>
            </a:r>
          </a:p>
          <a:p>
            <a:pPr lvl="1" eaLnBrk="1" hangingPunct="1"/>
            <a:r>
              <a:rPr lang="en-US" altLang="en-US" dirty="0"/>
              <a:t>Monthly deposit: first two months in quarter.</a:t>
            </a:r>
          </a:p>
          <a:p>
            <a:pPr lvl="1" eaLnBrk="1" hangingPunct="1"/>
            <a:r>
              <a:rPr lang="en-US" altLang="en-US" dirty="0"/>
              <a:t>Quarterly deposit: last month in quarter.</a:t>
            </a:r>
          </a:p>
          <a:p>
            <a:pPr lvl="1" eaLnBrk="1" hangingPunct="1"/>
            <a:r>
              <a:rPr lang="en-US" altLang="en-US" dirty="0"/>
              <a:t>Select appropriate </a:t>
            </a:r>
            <a:r>
              <a:rPr lang="en-US" altLang="en-US" i="1" dirty="0"/>
              <a:t>Deposit Form </a:t>
            </a:r>
            <a:r>
              <a:rPr lang="en-US" altLang="en-US" dirty="0"/>
              <a:t>button, enter salary and contribution amounts for each system. </a:t>
            </a:r>
          </a:p>
          <a:p>
            <a:pPr lvl="1" eaLnBrk="1" hangingPunct="1"/>
            <a:r>
              <a:rPr lang="en-US" altLang="en-US" dirty="0"/>
              <a:t>Contribution rates are prefilled and forms complete the calculations.</a:t>
            </a:r>
          </a:p>
          <a:p>
            <a:pPr lvl="1" eaLnBrk="1" hangingPunct="1"/>
            <a:r>
              <a:rPr lang="en-US" altLang="en-US" dirty="0"/>
              <a:t>Forms are barcoded with employer code and date.</a:t>
            </a:r>
          </a:p>
          <a:p>
            <a:pPr lvl="2" eaLnBrk="1" hangingPunct="1"/>
            <a:r>
              <a:rPr lang="en-US" altLang="en-US" dirty="0"/>
              <a:t>Use the correct form for the designated month and/or quarter.</a:t>
            </a:r>
          </a:p>
          <a:p>
            <a:pPr eaLnBrk="1" hangingPunct="1"/>
            <a:r>
              <a:rPr lang="en-US" altLang="en-US" dirty="0"/>
              <a:t>Print or download PDF deposit form.</a:t>
            </a:r>
          </a:p>
          <a:p>
            <a:pPr eaLnBrk="1" hangingPunct="1"/>
            <a:endParaRPr lang="en-US" altLang="en-US" dirty="0"/>
          </a:p>
        </p:txBody>
      </p:sp>
      <p:sp>
        <p:nvSpPr>
          <p:cNvPr id="29700" name="Slide Number Placeholder 3">
            <a:extLst>
              <a:ext uri="{FF2B5EF4-FFF2-40B4-BE49-F238E27FC236}">
                <a16:creationId xmlns:a16="http://schemas.microsoft.com/office/drawing/2014/main" id="{9E3BB259-969C-46D8-BF33-13C46CB141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2B52707-8634-49CA-8C48-2E6542D4612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7C03D355-A75E-4878-A2C8-D269FE913A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343"/>
    </mc:Choice>
    <mc:Fallback xmlns="">
      <p:transition spd="slow" advTm="36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F7C185D-2B41-44EC-8500-7221E142DE0E}"/>
              </a:ext>
            </a:extLst>
          </p:cNvPr>
          <p:cNvSpPr>
            <a:spLocks noGrp="1" noChangeArrowheads="1"/>
          </p:cNvSpPr>
          <p:nvPr>
            <p:ph type="title"/>
          </p:nvPr>
        </p:nvSpPr>
        <p:spPr>
          <a:xfrm>
            <a:off x="457200" y="228600"/>
            <a:ext cx="8229600" cy="804863"/>
          </a:xfrm>
        </p:spPr>
        <p:txBody>
          <a:bodyPr/>
          <a:lstStyle/>
          <a:p>
            <a:pPr eaLnBrk="1" hangingPunct="1"/>
            <a:r>
              <a:rPr lang="en-US" altLang="en-US"/>
              <a:t>Deposit remittances</a:t>
            </a:r>
          </a:p>
        </p:txBody>
      </p:sp>
      <p:sp>
        <p:nvSpPr>
          <p:cNvPr id="30723" name="Content Placeholder 2">
            <a:extLst>
              <a:ext uri="{FF2B5EF4-FFF2-40B4-BE49-F238E27FC236}">
                <a16:creationId xmlns:a16="http://schemas.microsoft.com/office/drawing/2014/main" id="{8A44DF56-7509-42C0-9D51-E9E62350DB2A}"/>
              </a:ext>
            </a:extLst>
          </p:cNvPr>
          <p:cNvSpPr>
            <a:spLocks noGrp="1" noChangeArrowheads="1"/>
          </p:cNvSpPr>
          <p:nvPr>
            <p:ph idx="1"/>
          </p:nvPr>
        </p:nvSpPr>
        <p:spPr>
          <a:xfrm>
            <a:off x="457200" y="1262063"/>
            <a:ext cx="8229600" cy="5029200"/>
          </a:xfrm>
        </p:spPr>
        <p:txBody>
          <a:bodyPr/>
          <a:lstStyle/>
          <a:p>
            <a:pPr eaLnBrk="1" hangingPunct="1"/>
            <a:r>
              <a:rPr lang="en-US" altLang="en-US"/>
              <a:t>Email deposit form to </a:t>
            </a:r>
            <a:r>
              <a:rPr lang="en-US" altLang="en-US">
                <a:hlinkClick r:id="rId4"/>
              </a:rPr>
              <a:t>ServiceAccounting@peba.sc.gov</a:t>
            </a:r>
            <a:r>
              <a:rPr lang="en-US" altLang="en-US"/>
              <a:t> for wire transfer, ACH debit or electronic payment.</a:t>
            </a:r>
          </a:p>
          <a:p>
            <a:pPr lvl="1" eaLnBrk="1" hangingPunct="1"/>
            <a:r>
              <a:rPr lang="en-US" altLang="en-US"/>
              <a:t>Wire or ACH debit requires </a:t>
            </a:r>
            <a:r>
              <a:rPr lang="en-US" altLang="en-US" i="1" u="sng">
                <a:hlinkClick r:id="rId5"/>
              </a:rPr>
              <a:t>Authorization Agreement for Automatic Debits</a:t>
            </a:r>
            <a:r>
              <a:rPr lang="en-US" altLang="en-US" i="1"/>
              <a:t> </a:t>
            </a:r>
            <a:r>
              <a:rPr lang="en-US" altLang="en-US"/>
              <a:t>(Form 1226).</a:t>
            </a:r>
          </a:p>
          <a:p>
            <a:pPr lvl="1" eaLnBrk="1" hangingPunct="1"/>
            <a:r>
              <a:rPr lang="en-US" altLang="en-US"/>
              <a:t>Electronic payment requires </a:t>
            </a:r>
            <a:r>
              <a:rPr lang="en-US" altLang="en-US" i="1" u="sng">
                <a:hlinkClick r:id="rId6"/>
              </a:rPr>
              <a:t>Authorization Agreement for Participation in EES Retirement Electronic Payments</a:t>
            </a:r>
            <a:r>
              <a:rPr lang="en-US" altLang="en-US" i="1"/>
              <a:t> </a:t>
            </a:r>
            <a:r>
              <a:rPr lang="en-US" altLang="en-US"/>
              <a:t>(Form 1286).</a:t>
            </a:r>
          </a:p>
          <a:p>
            <a:pPr lvl="1" eaLnBrk="1" hangingPunct="1"/>
            <a:r>
              <a:rPr lang="en-US" altLang="en-US"/>
              <a:t>Contact Tiffany Johnson at 803.737.6849.</a:t>
            </a:r>
          </a:p>
          <a:p>
            <a:pPr eaLnBrk="1" hangingPunct="1"/>
            <a:r>
              <a:rPr lang="en-US" altLang="en-US"/>
              <a:t>Or mail deposit form with paper check in green envelope provided by PEBA.</a:t>
            </a:r>
          </a:p>
          <a:p>
            <a:pPr eaLnBrk="1" hangingPunct="1"/>
            <a:r>
              <a:rPr lang="en-US" altLang="en-US"/>
              <a:t>Review </a:t>
            </a:r>
            <a:r>
              <a:rPr lang="en-US" altLang="en-US" i="1"/>
              <a:t>Employer Reporting </a:t>
            </a:r>
            <a:r>
              <a:rPr lang="en-US" altLang="en-US"/>
              <a:t>to confirm receipt of deposits.</a:t>
            </a:r>
          </a:p>
        </p:txBody>
      </p:sp>
      <p:sp>
        <p:nvSpPr>
          <p:cNvPr id="30724" name="Slide Number Placeholder 3">
            <a:extLst>
              <a:ext uri="{FF2B5EF4-FFF2-40B4-BE49-F238E27FC236}">
                <a16:creationId xmlns:a16="http://schemas.microsoft.com/office/drawing/2014/main" id="{8A1218C0-0399-4EAD-A816-431AF712EE7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1E942C0-38C4-41E9-9758-F128DAF7D51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F9260958-8779-4349-AA38-255A963985D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141"/>
    </mc:Choice>
    <mc:Fallback xmlns="">
      <p:transition spd="slow" advTm="41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A408B6E-70A8-4B06-9F3F-0EF35614560E}"/>
              </a:ext>
            </a:extLst>
          </p:cNvPr>
          <p:cNvSpPr>
            <a:spLocks noGrp="1" noChangeArrowheads="1"/>
          </p:cNvSpPr>
          <p:nvPr>
            <p:ph type="title"/>
          </p:nvPr>
        </p:nvSpPr>
        <p:spPr>
          <a:xfrm>
            <a:off x="457200" y="228600"/>
            <a:ext cx="8229600" cy="804863"/>
          </a:xfrm>
        </p:spPr>
        <p:txBody>
          <a:bodyPr/>
          <a:lstStyle/>
          <a:p>
            <a:pPr eaLnBrk="1" hangingPunct="1"/>
            <a:r>
              <a:rPr lang="en-US" altLang="en-US"/>
              <a:t>Late deposit remittances</a:t>
            </a:r>
          </a:p>
        </p:txBody>
      </p:sp>
      <p:sp>
        <p:nvSpPr>
          <p:cNvPr id="31747" name="Content Placeholder 2">
            <a:extLst>
              <a:ext uri="{FF2B5EF4-FFF2-40B4-BE49-F238E27FC236}">
                <a16:creationId xmlns:a16="http://schemas.microsoft.com/office/drawing/2014/main" id="{51659CE0-41B9-4F85-91A8-063F23977939}"/>
              </a:ext>
            </a:extLst>
          </p:cNvPr>
          <p:cNvSpPr>
            <a:spLocks noGrp="1" noChangeArrowheads="1"/>
          </p:cNvSpPr>
          <p:nvPr>
            <p:ph idx="1"/>
          </p:nvPr>
        </p:nvSpPr>
        <p:spPr>
          <a:xfrm>
            <a:off x="457200" y="1262063"/>
            <a:ext cx="8229600" cy="5029200"/>
          </a:xfrm>
        </p:spPr>
        <p:txBody>
          <a:bodyPr/>
          <a:lstStyle/>
          <a:p>
            <a:pPr eaLnBrk="1" hangingPunct="1"/>
            <a:r>
              <a:rPr lang="en-US" altLang="en-US" dirty="0"/>
              <a:t>PEBA notifies employer if not received 10 days after due date.</a:t>
            </a:r>
          </a:p>
          <a:p>
            <a:pPr lvl="1" eaLnBrk="1" hangingPunct="1"/>
            <a:r>
              <a:rPr lang="en-US" altLang="en-US" dirty="0"/>
              <a:t>Late notice letters posted to the </a:t>
            </a:r>
            <a:r>
              <a:rPr lang="en-US" altLang="en-US" i="1" dirty="0"/>
              <a:t>Reports &amp; Documents </a:t>
            </a:r>
            <a:r>
              <a:rPr lang="en-US" altLang="en-US" dirty="0"/>
              <a:t>feature in EES. </a:t>
            </a:r>
          </a:p>
          <a:p>
            <a:pPr eaLnBrk="1" hangingPunct="1"/>
            <a:r>
              <a:rPr lang="en-US" altLang="en-US" dirty="0"/>
              <a:t>Late deposits charged interest based on adjusted prime rate:</a:t>
            </a:r>
          </a:p>
          <a:p>
            <a:pPr lvl="1" eaLnBrk="1" hangingPunct="1"/>
            <a:r>
              <a:rPr lang="en-US" altLang="en-US" dirty="0"/>
              <a:t>Rate determined as of March.</a:t>
            </a:r>
          </a:p>
          <a:p>
            <a:pPr lvl="1" eaLnBrk="1" hangingPunct="1"/>
            <a:r>
              <a:rPr lang="en-US" altLang="en-US" dirty="0"/>
              <a:t>New rate effective each July 1.</a:t>
            </a:r>
          </a:p>
        </p:txBody>
      </p:sp>
      <p:sp>
        <p:nvSpPr>
          <p:cNvPr id="31748" name="Slide Number Placeholder 3">
            <a:extLst>
              <a:ext uri="{FF2B5EF4-FFF2-40B4-BE49-F238E27FC236}">
                <a16:creationId xmlns:a16="http://schemas.microsoft.com/office/drawing/2014/main" id="{9FF64F02-F331-4D1D-9121-B759262D662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EEE67D-45B0-4E3A-A58B-9FB9483E4C1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77A971DE-B91C-E1F6-2365-9B491FA549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314"/>
    </mc:Choice>
    <mc:Fallback>
      <p:transition spd="slow" advTm="23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8A2D107-6169-466C-AAB0-9DEB1CF181B3}"/>
              </a:ext>
            </a:extLst>
          </p:cNvPr>
          <p:cNvSpPr>
            <a:spLocks noGrp="1" noChangeArrowheads="1"/>
          </p:cNvSpPr>
          <p:nvPr>
            <p:ph type="title"/>
          </p:nvPr>
        </p:nvSpPr>
        <p:spPr>
          <a:xfrm>
            <a:off x="457200" y="228600"/>
            <a:ext cx="8229600" cy="804863"/>
          </a:xfrm>
        </p:spPr>
        <p:txBody>
          <a:bodyPr/>
          <a:lstStyle/>
          <a:p>
            <a:pPr eaLnBrk="1" hangingPunct="1"/>
            <a:r>
              <a:rPr lang="en-US" altLang="en-US"/>
              <a:t>Remittance to State ORP service providers</a:t>
            </a:r>
            <a:r>
              <a:rPr lang="en-US" altLang="en-US" baseline="30000"/>
              <a:t>1</a:t>
            </a:r>
            <a:endParaRPr lang="en-US" altLang="en-US"/>
          </a:p>
        </p:txBody>
      </p:sp>
      <p:sp>
        <p:nvSpPr>
          <p:cNvPr id="32771" name="Content Placeholder 2">
            <a:extLst>
              <a:ext uri="{FF2B5EF4-FFF2-40B4-BE49-F238E27FC236}">
                <a16:creationId xmlns:a16="http://schemas.microsoft.com/office/drawing/2014/main" id="{A6E7EE7A-BA7B-48E5-AA39-837A4B64EBC4}"/>
              </a:ext>
            </a:extLst>
          </p:cNvPr>
          <p:cNvSpPr>
            <a:spLocks noGrp="1" noChangeArrowheads="1"/>
          </p:cNvSpPr>
          <p:nvPr>
            <p:ph idx="1"/>
          </p:nvPr>
        </p:nvSpPr>
        <p:spPr>
          <a:xfrm>
            <a:off x="457200" y="1262063"/>
            <a:ext cx="8229600" cy="5029200"/>
          </a:xfrm>
        </p:spPr>
        <p:txBody>
          <a:bodyPr/>
          <a:lstStyle/>
          <a:p>
            <a:pPr eaLnBrk="1" hangingPunct="1"/>
            <a:r>
              <a:rPr lang="en-US" altLang="en-US" dirty="0"/>
              <a:t>Section 9-20-50 of the S.C. Code of Laws requires that State ORP contributions to service providers be remitted in accordance with IRS established guidelines for payroll tax remittance. Applies to:</a:t>
            </a:r>
          </a:p>
          <a:p>
            <a:pPr lvl="1" eaLnBrk="1" hangingPunct="1"/>
            <a:r>
              <a:rPr lang="en-US" dirty="0"/>
              <a:t>Employee contribution of 9%;</a:t>
            </a:r>
          </a:p>
          <a:p>
            <a:pPr lvl="1" eaLnBrk="1" hangingPunct="1"/>
            <a:r>
              <a:rPr lang="en-US" dirty="0"/>
              <a:t>Employer contribution of 5% of the employee’s compensation</a:t>
            </a:r>
            <a:r>
              <a:rPr lang="en-US" altLang="en-US" dirty="0"/>
              <a:t>; and </a:t>
            </a:r>
          </a:p>
          <a:p>
            <a:pPr lvl="1" eaLnBrk="1" hangingPunct="1"/>
            <a:r>
              <a:rPr lang="en-US" altLang="en-US" dirty="0"/>
              <a:t>Detail needed by service providers to process remittance. </a:t>
            </a:r>
          </a:p>
          <a:p>
            <a:pPr eaLnBrk="1" hangingPunct="1"/>
            <a:r>
              <a:rPr lang="en-US" altLang="en-US" dirty="0"/>
              <a:t>Each employer is responsible for monitoring payroll cycles and ensuring contributions are remitted in accordance with state law. </a:t>
            </a:r>
          </a:p>
          <a:p>
            <a:pPr eaLnBrk="1" hangingPunct="1"/>
            <a:r>
              <a:rPr lang="en-US" altLang="en-US" dirty="0"/>
              <a:t>For more information, visit </a:t>
            </a:r>
            <a:r>
              <a:rPr lang="en-US" altLang="en-US" dirty="0">
                <a:hlinkClick r:id="rId4"/>
              </a:rPr>
              <a:t>www.irs.gov/taxtopics/tc757</a:t>
            </a:r>
            <a:r>
              <a:rPr lang="en-US" altLang="en-US" dirty="0"/>
              <a:t>.</a:t>
            </a:r>
          </a:p>
        </p:txBody>
      </p:sp>
      <p:sp>
        <p:nvSpPr>
          <p:cNvPr id="32772" name="Slide Number Placeholder 3">
            <a:extLst>
              <a:ext uri="{FF2B5EF4-FFF2-40B4-BE49-F238E27FC236}">
                <a16:creationId xmlns:a16="http://schemas.microsoft.com/office/drawing/2014/main" id="{2ACE9947-325C-4CF0-AC30-F94830AE8A3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AFD2098-25BD-493D-8A66-DD12F04A3E8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sp>
        <p:nvSpPr>
          <p:cNvPr id="32773" name="TextBox 3">
            <a:extLst>
              <a:ext uri="{FF2B5EF4-FFF2-40B4-BE49-F238E27FC236}">
                <a16:creationId xmlns:a16="http://schemas.microsoft.com/office/drawing/2014/main" id="{5ED391CD-E00F-461F-B1F0-DA47C1713C89}"/>
              </a:ext>
            </a:extLst>
          </p:cNvPr>
          <p:cNvSpPr txBox="1">
            <a:spLocks noChangeArrowheads="1"/>
          </p:cNvSpPr>
          <p:nvPr/>
        </p:nvSpPr>
        <p:spPr bwMode="auto">
          <a:xfrm>
            <a:off x="457200" y="6045042"/>
            <a:ext cx="6214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baseline="30000" dirty="0">
                <a:solidFill>
                  <a:schemeClr val="tx2"/>
                </a:solidFill>
              </a:rPr>
              <a:t>1 </a:t>
            </a:r>
            <a:r>
              <a:rPr lang="en-US" altLang="en-US" sz="1000" dirty="0">
                <a:solidFill>
                  <a:schemeClr val="tx2"/>
                </a:solidFill>
              </a:rPr>
              <a:t>Only applicable to state agencies, public higher education institutions, public school districts and charter schools.</a:t>
            </a:r>
            <a:endParaRPr lang="en-US" altLang="en-US" sz="1000" baseline="30000" dirty="0">
              <a:solidFill>
                <a:schemeClr val="tx2"/>
              </a:solidFill>
            </a:endParaRPr>
          </a:p>
        </p:txBody>
      </p:sp>
      <p:pic>
        <p:nvPicPr>
          <p:cNvPr id="2" name="Audio 1">
            <a:hlinkClick r:id="" action="ppaction://media"/>
            <a:extLst>
              <a:ext uri="{FF2B5EF4-FFF2-40B4-BE49-F238E27FC236}">
                <a16:creationId xmlns:a16="http://schemas.microsoft.com/office/drawing/2014/main" id="{2E402AA1-71DB-40CF-9F34-E5C37E71DD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842"/>
    </mc:Choice>
    <mc:Fallback>
      <p:transition spd="slow" advTm="44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971</TotalTime>
  <Words>950</Words>
  <Application>Microsoft Office PowerPoint</Application>
  <PresentationFormat>On-screen Show (4:3)</PresentationFormat>
  <Paragraphs>104</Paragraphs>
  <Slides>15</Slides>
  <Notes>0</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Tw Cen MT Condensed</vt:lpstr>
      <vt:lpstr>Office Theme</vt:lpstr>
      <vt:lpstr>Reporting process: monthly and quarterly reporting</vt:lpstr>
      <vt:lpstr>Employer reporting representatives</vt:lpstr>
      <vt:lpstr>Monthly and quarterly reporting</vt:lpstr>
      <vt:lpstr>Employers on CG’s payroll system</vt:lpstr>
      <vt:lpstr>Due dates</vt:lpstr>
      <vt:lpstr>Deposit forms</vt:lpstr>
      <vt:lpstr>Deposit remittances</vt:lpstr>
      <vt:lpstr>Late deposit remittances</vt:lpstr>
      <vt:lpstr>Remittance to State ORP service providers1</vt:lpstr>
      <vt:lpstr>Quarterly payroll data</vt:lpstr>
      <vt:lpstr>Late quarterly payroll data</vt:lpstr>
      <vt:lpstr>Quarterly payroll data errors</vt:lpstr>
      <vt:lpstr>Quarterly payroll data errors</vt:lpstr>
      <vt:lpstr>Quarterly payroll data error examples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Lori A. Black</cp:lastModifiedBy>
  <cp:revision>77</cp:revision>
  <cp:lastPrinted>2020-05-26T12:24:22Z</cp:lastPrinted>
  <dcterms:created xsi:type="dcterms:W3CDTF">2020-03-31T13:24:57Z</dcterms:created>
  <dcterms:modified xsi:type="dcterms:W3CDTF">2023-06-20T19:06:06Z</dcterms:modified>
</cp:coreProperties>
</file>