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83" r:id="rId2"/>
    <p:sldId id="329" r:id="rId3"/>
    <p:sldId id="330" r:id="rId4"/>
    <p:sldId id="331" r:id="rId5"/>
    <p:sldId id="332" r:id="rId6"/>
    <p:sldId id="263" r:id="rId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ssica Moak" initials="JM" lastIdx="4"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67" d="100"/>
          <a:sy n="67" d="100"/>
        </p:scale>
        <p:origin x="58" y="33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E20C38-5F7D-4A32-A35E-BDABB90E84A1}"/>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9291FC76-CDA4-453E-BBE2-F549140E0E7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EFDD136-9491-482E-AA68-AB66B17E8C1A}"/>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7CCABAA6-F5FB-4EED-8EC0-A3E94723F7B7}"/>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AC7EDEE9-6520-4AC3-A9DA-2FA19975F913}"/>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194C8814-4489-4496-A833-C42FE6CC9E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FA932B0-9005-4F4C-851C-BEF1E02E5C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8764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3702F15-66C9-466C-A313-B492779A2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813582AC-E206-4DA3-9EB9-AC1823D560AE}"/>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1CB98A9-B82C-4FE1-BBC4-4BB2455F3670}" type="slidenum">
              <a:rPr lang="en-US"/>
              <a:pPr>
                <a:defRPr/>
              </a:pPr>
              <a:t>‹#›</a:t>
            </a:fld>
            <a:endParaRPr lang="en-US" dirty="0"/>
          </a:p>
        </p:txBody>
      </p:sp>
    </p:spTree>
    <p:extLst>
      <p:ext uri="{BB962C8B-B14F-4D97-AF65-F5344CB8AC3E}">
        <p14:creationId xmlns:p14="http://schemas.microsoft.com/office/powerpoint/2010/main" val="199887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992402E-4977-41C1-A243-28E339AE80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F9CDB47-BFBB-48E8-A026-6F1423887133}"/>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FA6FB60-5384-4006-8574-AEB34EAAEE8E}" type="slidenum">
              <a:rPr lang="en-US"/>
              <a:pPr>
                <a:defRPr/>
              </a:pPr>
              <a:t>‹#›</a:t>
            </a:fld>
            <a:endParaRPr lang="en-US" dirty="0"/>
          </a:p>
        </p:txBody>
      </p:sp>
    </p:spTree>
    <p:extLst>
      <p:ext uri="{BB962C8B-B14F-4D97-AF65-F5344CB8AC3E}">
        <p14:creationId xmlns:p14="http://schemas.microsoft.com/office/powerpoint/2010/main" val="32866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CB6D1F8-0852-458E-9944-B46C63C0CB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0E033687-B2B6-44E8-B1EE-2B8C105E8A4F}"/>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2504092-975F-4486-A1D9-E5EE16B9A6F1}" type="slidenum">
              <a:rPr lang="en-US"/>
              <a:pPr>
                <a:defRPr/>
              </a:pPr>
              <a:t>‹#›</a:t>
            </a:fld>
            <a:endParaRPr lang="en-US" dirty="0"/>
          </a:p>
        </p:txBody>
      </p:sp>
    </p:spTree>
    <p:extLst>
      <p:ext uri="{BB962C8B-B14F-4D97-AF65-F5344CB8AC3E}">
        <p14:creationId xmlns:p14="http://schemas.microsoft.com/office/powerpoint/2010/main" val="234822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327FFC8-6949-465D-BDAF-F220925245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7E1C869-4FC3-4C47-B7A6-E02309DC136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C0EA9D2-C683-4437-84A7-5E66DD92819B}" type="slidenum">
              <a:rPr lang="en-US"/>
              <a:pPr>
                <a:defRPr/>
              </a:pPr>
              <a:t>‹#›</a:t>
            </a:fld>
            <a:endParaRPr lang="en-US" dirty="0"/>
          </a:p>
        </p:txBody>
      </p:sp>
    </p:spTree>
    <p:extLst>
      <p:ext uri="{BB962C8B-B14F-4D97-AF65-F5344CB8AC3E}">
        <p14:creationId xmlns:p14="http://schemas.microsoft.com/office/powerpoint/2010/main" val="283783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DC77552-8659-4508-97D2-AC0AE842E9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E01A83A5-59FB-4902-900F-7A2A95EF8BD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7DCED23-5906-4B8C-8668-323367E74789}" type="slidenum">
              <a:rPr lang="en-US"/>
              <a:pPr>
                <a:defRPr/>
              </a:pPr>
              <a:t>‹#›</a:t>
            </a:fld>
            <a:endParaRPr lang="en-US" dirty="0"/>
          </a:p>
        </p:txBody>
      </p:sp>
    </p:spTree>
    <p:extLst>
      <p:ext uri="{BB962C8B-B14F-4D97-AF65-F5344CB8AC3E}">
        <p14:creationId xmlns:p14="http://schemas.microsoft.com/office/powerpoint/2010/main" val="288326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134B209-FF1E-4700-9535-541C5ACCFE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C6C3BB-2B9A-4BCE-B5D1-18B97E08F402}"/>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D774BD60-A0CA-4E59-A234-E8BD4F1F8931}"/>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B58F65A1-E811-4A5D-A868-0D31261AA0B6}"/>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80F2864-4046-4B37-9EE7-FB4F8AE9742C}" type="slidenum">
              <a:rPr lang="en-US"/>
              <a:pPr>
                <a:defRPr/>
              </a:pPr>
              <a:t>‹#›</a:t>
            </a:fld>
            <a:endParaRPr lang="en-US" dirty="0"/>
          </a:p>
        </p:txBody>
      </p:sp>
    </p:spTree>
    <p:extLst>
      <p:ext uri="{BB962C8B-B14F-4D97-AF65-F5344CB8AC3E}">
        <p14:creationId xmlns:p14="http://schemas.microsoft.com/office/powerpoint/2010/main" val="408949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5D90136-8683-40BF-ADE7-A5F29BFEF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5A7FB80B-B3F6-4816-916E-EE4A290DD2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748FB88B-B018-4B8C-A207-283238E7F26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1B1374FA-2D12-42F5-825F-87DE649FE75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C08BCDAB-1A21-4328-AC91-D206C3166FE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2054C0C5-1C60-4D50-8DED-9075AD06125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9945303A-4502-4849-928E-6FD1C22CED24}"/>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3A798EEB-E6D5-41C4-8688-F1FC5D613D67}"/>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647ACE8D-D345-4E16-8AC0-7E19E695E24F}"/>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B88DB5C3-53AD-4559-BB55-8623B9A359E6}"/>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13832DDC-9F03-48D8-803B-A8700F44BBD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2916750A-DEFC-4E6A-B224-B7BC26D269F0}"/>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3293F14A-84A8-44F6-B9BF-3871DDF8DFEB}"/>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7BEDB2D6-B9F0-43F5-BCF4-F03931FB8457}"/>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9978D0ED-1208-41FE-8832-897398A5087E}" type="slidenum">
              <a:rPr lang="en-US"/>
              <a:pPr>
                <a:defRPr/>
              </a:pPr>
              <a:t>‹#›</a:t>
            </a:fld>
            <a:endParaRPr lang="en-US" dirty="0"/>
          </a:p>
        </p:txBody>
      </p:sp>
    </p:spTree>
    <p:extLst>
      <p:ext uri="{BB962C8B-B14F-4D97-AF65-F5344CB8AC3E}">
        <p14:creationId xmlns:p14="http://schemas.microsoft.com/office/powerpoint/2010/main" val="17776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8049DE0-B390-481C-935F-D82B82A8DD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549CA2A-5E49-4581-9D20-E83D2A9E4D7C}"/>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5C6CB5F7-2529-4F42-B4EB-CF22745A0AFF}"/>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32C2AF52-9D88-454E-98D8-EC8951334BA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E42EF4A-1F2E-4481-973D-1273AF51FCDF}" type="slidenum">
              <a:rPr lang="en-US"/>
              <a:pPr>
                <a:defRPr/>
              </a:pPr>
              <a:t>‹#›</a:t>
            </a:fld>
            <a:endParaRPr lang="en-US" dirty="0"/>
          </a:p>
        </p:txBody>
      </p:sp>
    </p:spTree>
    <p:extLst>
      <p:ext uri="{BB962C8B-B14F-4D97-AF65-F5344CB8AC3E}">
        <p14:creationId xmlns:p14="http://schemas.microsoft.com/office/powerpoint/2010/main" val="251395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2AB34CA-A96A-438C-A977-59FB44B8FDB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68D2172-BD3E-4DC5-8D99-AEBED304CDE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C157BF2-A2F4-4B32-8D17-E1D88E4451A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7BB4AA79-9352-4F79-9EAB-3B578A99F60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96DB7B4-F9BC-41BD-8F38-9456DDF81EE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F1391881-C7EA-4B74-9DAC-E593443EF8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peba.sc.gov/sites/default/files/manage_with_member_access.pdf" TargetMode="External"/><Relationship Id="rId3" Type="http://schemas.openxmlformats.org/officeDocument/2006/relationships/slideLayout" Target="../slideLayouts/slideLayout3.xml"/><Relationship Id="rId7" Type="http://schemas.openxmlformats.org/officeDocument/2006/relationships/hyperlink" Target="https://peba.sc.gov/sites/default/files/ee_checklist_service_retirement.pdf" TargetMode="External"/><Relationship Id="rId12" Type="http://schemas.openxmlformats.org/officeDocument/2006/relationships/image" Target="../media/image10.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peba.sc.gov/sites/default/files/ee_checklist_disability_retirement.pdf" TargetMode="External"/><Relationship Id="rId11" Type="http://schemas.openxmlformats.org/officeDocument/2006/relationships/hyperlink" Target="https://peba.sc.gov/bap" TargetMode="External"/><Relationship Id="rId5" Type="http://schemas.openxmlformats.org/officeDocument/2006/relationships/hyperlink" Target="https://peba.sc.gov/sites/default/files/pors_handbook.pdf" TargetMode="External"/><Relationship Id="rId10" Type="http://schemas.openxmlformats.org/officeDocument/2006/relationships/hyperlink" Target="https://www.peba.sc.gov/sites/default/files/benefit_and_taxes.pdf" TargetMode="External"/><Relationship Id="rId4" Type="http://schemas.openxmlformats.org/officeDocument/2006/relationships/hyperlink" Target="https://peba.sc.gov/sites/default/files/scrs_handbook.pdf" TargetMode="External"/><Relationship Id="rId9" Type="http://schemas.openxmlformats.org/officeDocument/2006/relationships/hyperlink" Target="https://www.peba.sc.gov/sites/default/files/payment_options.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hyperlink" Target="https://peba.sc.gov/sites/default/files/sorp_vendor_contacts.pdf"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forms.retirement.sc.gov/formGenericGet.do?formNum=web6352.xdp" TargetMode="External"/><Relationship Id="rId5" Type="http://schemas.openxmlformats.org/officeDocument/2006/relationships/hyperlink" Target="https://applprod.scrs.gov/forms/formGenericGet.do?formNum=web6302.xdp" TargetMode="External"/><Relationship Id="rId4" Type="http://schemas.openxmlformats.org/officeDocument/2006/relationships/hyperlink" Target="https://online.retirement.sc.gov/MemberAccess/welcom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hyperlink" Target="https://forms.retirement.sc.gov/formGenericGet.do?formNum=web1113.xd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E13D75E-8200-4918-A5DD-6F208A52A7E3}"/>
              </a:ext>
            </a:extLst>
          </p:cNvPr>
          <p:cNvSpPr>
            <a:spLocks noGrp="1" noChangeArrowheads="1"/>
          </p:cNvSpPr>
          <p:nvPr>
            <p:ph type="ctrTitle"/>
          </p:nvPr>
        </p:nvSpPr>
        <p:spPr/>
        <p:txBody>
          <a:bodyPr/>
          <a:lstStyle/>
          <a:p>
            <a:r>
              <a:rPr lang="en-US" altLang="en-US" dirty="0"/>
              <a:t>Retirement processes: assisting members</a:t>
            </a:r>
          </a:p>
        </p:txBody>
      </p:sp>
      <p:sp>
        <p:nvSpPr>
          <p:cNvPr id="3" name="Subtitle 2">
            <a:extLst>
              <a:ext uri="{FF2B5EF4-FFF2-40B4-BE49-F238E27FC236}">
                <a16:creationId xmlns:a16="http://schemas.microsoft.com/office/drawing/2014/main" id="{B275AA37-27D8-4B90-87E6-20596EC13212}"/>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E0447FA0-6F47-5286-FE47-ABF2966C8C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83E81A3-1FF3-4622-8D31-4E3B66139506}"/>
              </a:ext>
            </a:extLst>
          </p:cNvPr>
          <p:cNvSpPr>
            <a:spLocks noGrp="1" noChangeArrowheads="1"/>
          </p:cNvSpPr>
          <p:nvPr>
            <p:ph type="title"/>
          </p:nvPr>
        </p:nvSpPr>
        <p:spPr>
          <a:xfrm>
            <a:off x="457200" y="228600"/>
            <a:ext cx="8229600" cy="804863"/>
          </a:xfrm>
        </p:spPr>
        <p:txBody>
          <a:bodyPr/>
          <a:lstStyle/>
          <a:p>
            <a:pPr eaLnBrk="1" hangingPunct="1"/>
            <a:r>
              <a:rPr lang="en-US" altLang="en-US"/>
              <a:t>Publications, presentations</a:t>
            </a:r>
          </a:p>
        </p:txBody>
      </p:sp>
      <p:sp>
        <p:nvSpPr>
          <p:cNvPr id="16387" name="Content Placeholder 2">
            <a:extLst>
              <a:ext uri="{FF2B5EF4-FFF2-40B4-BE49-F238E27FC236}">
                <a16:creationId xmlns:a16="http://schemas.microsoft.com/office/drawing/2014/main" id="{3EF12FB8-03EB-4E8C-ADAA-124A0D8FBA30}"/>
              </a:ext>
            </a:extLst>
          </p:cNvPr>
          <p:cNvSpPr>
            <a:spLocks noGrp="1" noChangeArrowheads="1"/>
          </p:cNvSpPr>
          <p:nvPr>
            <p:ph idx="1"/>
          </p:nvPr>
        </p:nvSpPr>
        <p:spPr>
          <a:xfrm>
            <a:off x="457200" y="1262063"/>
            <a:ext cx="8229600" cy="5029200"/>
          </a:xfrm>
        </p:spPr>
        <p:txBody>
          <a:bodyPr/>
          <a:lstStyle/>
          <a:p>
            <a:pPr eaLnBrk="1" hangingPunct="1"/>
            <a:r>
              <a:rPr lang="en-US" altLang="en-US" dirty="0"/>
              <a:t>Refer members to the following helpful publications:</a:t>
            </a:r>
          </a:p>
          <a:p>
            <a:pPr lvl="1" eaLnBrk="1" hangingPunct="1"/>
            <a:r>
              <a:rPr lang="en-US" altLang="en-US" i="1" dirty="0">
                <a:hlinkClick r:id="rId4"/>
              </a:rPr>
              <a:t>SCRS Member Handbook</a:t>
            </a:r>
            <a:r>
              <a:rPr lang="en-US" altLang="en-US" dirty="0"/>
              <a:t> and </a:t>
            </a:r>
            <a:r>
              <a:rPr lang="en-US" altLang="en-US" i="1" dirty="0">
                <a:hlinkClick r:id="rId5"/>
              </a:rPr>
              <a:t>PORS Member Handbook</a:t>
            </a:r>
            <a:r>
              <a:rPr lang="en-US" altLang="en-US" dirty="0"/>
              <a:t>.</a:t>
            </a:r>
          </a:p>
          <a:p>
            <a:pPr lvl="1" eaLnBrk="1" hangingPunct="1"/>
            <a:r>
              <a:rPr lang="en-US" altLang="en-US" i="1" dirty="0">
                <a:hlinkClick r:id="rId6"/>
              </a:rPr>
              <a:t>Applying for disability retirement</a:t>
            </a:r>
            <a:r>
              <a:rPr lang="en-US" altLang="en-US" i="1" dirty="0"/>
              <a:t> </a:t>
            </a:r>
            <a:r>
              <a:rPr lang="en-US" altLang="en-US" dirty="0"/>
              <a:t>and</a:t>
            </a:r>
            <a:r>
              <a:rPr lang="en-US" altLang="en-US" i="1" dirty="0"/>
              <a:t> </a:t>
            </a:r>
            <a:r>
              <a:rPr lang="en-US" altLang="en-US" i="1" dirty="0">
                <a:hlinkClick r:id="rId7"/>
              </a:rPr>
              <a:t>Applying for service retirement</a:t>
            </a:r>
            <a:r>
              <a:rPr lang="en-US" altLang="en-US" i="1" dirty="0"/>
              <a:t> </a:t>
            </a:r>
            <a:r>
              <a:rPr lang="en-US" altLang="en-US" dirty="0"/>
              <a:t>member checklists. </a:t>
            </a:r>
          </a:p>
          <a:p>
            <a:pPr lvl="1" eaLnBrk="1" hangingPunct="1"/>
            <a:r>
              <a:rPr lang="en-US" altLang="en-US" i="1" dirty="0">
                <a:hlinkClick r:id="rId8"/>
              </a:rPr>
              <a:t>Manage Your Retirement Account with Member Access</a:t>
            </a:r>
            <a:r>
              <a:rPr lang="en-US" altLang="en-US" i="1" dirty="0"/>
              <a:t> </a:t>
            </a:r>
            <a:r>
              <a:rPr lang="en-US" altLang="en-US" dirty="0"/>
              <a:t>flyer. </a:t>
            </a:r>
          </a:p>
          <a:p>
            <a:pPr lvl="1" eaLnBrk="1" hangingPunct="1"/>
            <a:r>
              <a:rPr lang="en-US" altLang="en-US" i="1" dirty="0">
                <a:hlinkClick r:id="rId9"/>
              </a:rPr>
              <a:t>Your Retirement Plan Payment Options</a:t>
            </a:r>
            <a:r>
              <a:rPr lang="en-US" altLang="en-US" dirty="0"/>
              <a:t> flyer.</a:t>
            </a:r>
          </a:p>
          <a:p>
            <a:pPr lvl="1" eaLnBrk="1" hangingPunct="1"/>
            <a:r>
              <a:rPr lang="en-US" altLang="en-US" i="1" dirty="0">
                <a:hlinkClick r:id="rId10"/>
              </a:rPr>
              <a:t>Your Monthly Retirement Benefit and Taxes</a:t>
            </a:r>
            <a:r>
              <a:rPr lang="en-US" altLang="en-US" dirty="0"/>
              <a:t> flyer. </a:t>
            </a:r>
          </a:p>
          <a:p>
            <a:pPr eaLnBrk="1" hangingPunct="1"/>
            <a:r>
              <a:rPr lang="en-US" altLang="en-US" dirty="0"/>
              <a:t>Encourage members to review </a:t>
            </a:r>
            <a:r>
              <a:rPr lang="en-US" altLang="en-US" i="1" dirty="0"/>
              <a:t>Get Set for Retirement </a:t>
            </a:r>
            <a:r>
              <a:rPr lang="en-US" altLang="en-US" dirty="0"/>
              <a:t>preretirement presentations at </a:t>
            </a:r>
            <a:r>
              <a:rPr lang="en-US" altLang="en-US" dirty="0">
                <a:hlinkClick r:id="rId11"/>
              </a:rPr>
              <a:t>peba.sc.gov/bap</a:t>
            </a:r>
            <a:r>
              <a:rPr lang="en-US" altLang="en-US" dirty="0"/>
              <a:t>.</a:t>
            </a:r>
          </a:p>
        </p:txBody>
      </p:sp>
      <p:sp>
        <p:nvSpPr>
          <p:cNvPr id="16388" name="Slide Number Placeholder 3">
            <a:extLst>
              <a:ext uri="{FF2B5EF4-FFF2-40B4-BE49-F238E27FC236}">
                <a16:creationId xmlns:a16="http://schemas.microsoft.com/office/drawing/2014/main" id="{3878273D-A435-42D9-A42D-55B1F11A3F0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97C4BE7-15F1-4F8F-8206-86C47893963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C046F339-E751-DBA3-009E-F648767A25C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651"/>
    </mc:Choice>
    <mc:Fallback xmlns="">
      <p:transition spd="slow" advTm="56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B012747-124B-4BE5-B298-477AD35207B8}"/>
              </a:ext>
            </a:extLst>
          </p:cNvPr>
          <p:cNvSpPr>
            <a:spLocks noGrp="1" noChangeArrowheads="1"/>
          </p:cNvSpPr>
          <p:nvPr>
            <p:ph type="title"/>
          </p:nvPr>
        </p:nvSpPr>
        <p:spPr>
          <a:xfrm>
            <a:off x="457200" y="228600"/>
            <a:ext cx="8229600" cy="804863"/>
          </a:xfrm>
        </p:spPr>
        <p:txBody>
          <a:bodyPr/>
          <a:lstStyle/>
          <a:p>
            <a:pPr eaLnBrk="1" hangingPunct="1"/>
            <a:r>
              <a:rPr lang="en-US" altLang="en-US"/>
              <a:t>Applying for retirement</a:t>
            </a:r>
          </a:p>
        </p:txBody>
      </p:sp>
      <p:sp>
        <p:nvSpPr>
          <p:cNvPr id="17411" name="Content Placeholder 2">
            <a:extLst>
              <a:ext uri="{FF2B5EF4-FFF2-40B4-BE49-F238E27FC236}">
                <a16:creationId xmlns:a16="http://schemas.microsoft.com/office/drawing/2014/main" id="{9A60F1DB-2480-4BAF-99A3-97C64DD2A730}"/>
              </a:ext>
            </a:extLst>
          </p:cNvPr>
          <p:cNvSpPr>
            <a:spLocks noGrp="1" noChangeArrowheads="1"/>
          </p:cNvSpPr>
          <p:nvPr>
            <p:ph idx="1"/>
          </p:nvPr>
        </p:nvSpPr>
        <p:spPr>
          <a:xfrm>
            <a:off x="457200" y="1262063"/>
            <a:ext cx="8229600" cy="5029200"/>
          </a:xfrm>
        </p:spPr>
        <p:txBody>
          <a:bodyPr/>
          <a:lstStyle/>
          <a:p>
            <a:pPr eaLnBrk="1" hangingPunct="1"/>
            <a:r>
              <a:rPr lang="en-US" altLang="en-US" dirty="0"/>
              <a:t>Encourage members to apply for service retirement online with </a:t>
            </a:r>
            <a:r>
              <a:rPr lang="en-US" altLang="en-US" u="sng" dirty="0">
                <a:hlinkClick r:id="rId4"/>
              </a:rPr>
              <a:t>Member Access</a:t>
            </a:r>
            <a:r>
              <a:rPr lang="en-US" altLang="en-US" dirty="0"/>
              <a:t>. </a:t>
            </a:r>
          </a:p>
          <a:p>
            <a:pPr eaLnBrk="1" hangingPunct="1"/>
            <a:r>
              <a:rPr lang="en-US" altLang="en-US" dirty="0"/>
              <a:t>Service retirement: </a:t>
            </a:r>
            <a:r>
              <a:rPr lang="en-US" altLang="en-US" i="1" dirty="0">
                <a:hlinkClick r:id="rId5"/>
              </a:rPr>
              <a:t>Retiring Member’s Service Application Checklist</a:t>
            </a:r>
            <a:r>
              <a:rPr lang="en-US" altLang="en-US" dirty="0"/>
              <a:t> (Form 6302). </a:t>
            </a:r>
          </a:p>
          <a:p>
            <a:pPr eaLnBrk="1" hangingPunct="1"/>
            <a:r>
              <a:rPr lang="en-US" altLang="en-US" dirty="0"/>
              <a:t>Disability retirement: </a:t>
            </a:r>
            <a:r>
              <a:rPr lang="en-US" altLang="en-US" i="1" u="sng" dirty="0">
                <a:hlinkClick r:id="rId6"/>
              </a:rPr>
              <a:t>Retiring Member’s Disability Application Checklist</a:t>
            </a:r>
            <a:r>
              <a:rPr lang="en-US" altLang="en-US" dirty="0"/>
              <a:t> (Form 6352).</a:t>
            </a:r>
          </a:p>
          <a:p>
            <a:pPr lvl="1" eaLnBrk="1" hangingPunct="1"/>
            <a:r>
              <a:rPr lang="en-US" altLang="en-US" dirty="0"/>
              <a:t>Page 2 instructions for employers.</a:t>
            </a:r>
          </a:p>
          <a:p>
            <a:pPr eaLnBrk="1" hangingPunct="1"/>
            <a:r>
              <a:rPr lang="en-US" altLang="en-US" dirty="0"/>
              <a:t>State ORP members contact </a:t>
            </a:r>
            <a:r>
              <a:rPr lang="en-US" altLang="en-US" dirty="0">
                <a:hlinkClick r:id="rId7"/>
              </a:rPr>
              <a:t>chosen service provider</a:t>
            </a:r>
            <a:r>
              <a:rPr lang="en-US" altLang="en-US" dirty="0"/>
              <a:t> to apply for distributions.</a:t>
            </a:r>
            <a:endParaRPr lang="en-US" altLang="en-US" strike="sngStrike" dirty="0"/>
          </a:p>
          <a:p>
            <a:pPr eaLnBrk="1" hangingPunct="1"/>
            <a:endParaRPr lang="en-US" altLang="en-US" dirty="0"/>
          </a:p>
        </p:txBody>
      </p:sp>
      <p:sp>
        <p:nvSpPr>
          <p:cNvPr id="17412" name="Slide Number Placeholder 3">
            <a:extLst>
              <a:ext uri="{FF2B5EF4-FFF2-40B4-BE49-F238E27FC236}">
                <a16:creationId xmlns:a16="http://schemas.microsoft.com/office/drawing/2014/main" id="{2D045536-5244-477F-A9B3-49901665C2F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F326F18-E17C-40B4-A77A-5A57A4935C9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7EEDA3E8-8DAE-376C-7CB3-E668D694A21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434"/>
    </mc:Choice>
    <mc:Fallback xmlns="">
      <p:transition spd="slow" advTm="32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622229B-D2A8-4A79-BBFE-6783607C614D}"/>
              </a:ext>
            </a:extLst>
          </p:cNvPr>
          <p:cNvSpPr>
            <a:spLocks noGrp="1" noChangeArrowheads="1"/>
          </p:cNvSpPr>
          <p:nvPr>
            <p:ph type="title"/>
          </p:nvPr>
        </p:nvSpPr>
        <p:spPr>
          <a:xfrm>
            <a:off x="457200" y="228600"/>
            <a:ext cx="8229600" cy="804863"/>
          </a:xfrm>
        </p:spPr>
        <p:txBody>
          <a:bodyPr/>
          <a:lstStyle/>
          <a:p>
            <a:pPr eaLnBrk="1" hangingPunct="1"/>
            <a:r>
              <a:rPr lang="en-US" altLang="en-US"/>
              <a:t>SCRS, PORS benefit estimates</a:t>
            </a:r>
          </a:p>
        </p:txBody>
      </p:sp>
      <p:sp>
        <p:nvSpPr>
          <p:cNvPr id="18435" name="Content Placeholder 2">
            <a:extLst>
              <a:ext uri="{FF2B5EF4-FFF2-40B4-BE49-F238E27FC236}">
                <a16:creationId xmlns:a16="http://schemas.microsoft.com/office/drawing/2014/main" id="{5979669E-2138-4498-B93F-1112842A082B}"/>
              </a:ext>
            </a:extLst>
          </p:cNvPr>
          <p:cNvSpPr>
            <a:spLocks noGrp="1" noChangeArrowheads="1"/>
          </p:cNvSpPr>
          <p:nvPr>
            <p:ph idx="1"/>
          </p:nvPr>
        </p:nvSpPr>
        <p:spPr>
          <a:xfrm>
            <a:off x="457200" y="1262063"/>
            <a:ext cx="8229600" cy="5029200"/>
          </a:xfrm>
        </p:spPr>
        <p:txBody>
          <a:bodyPr/>
          <a:lstStyle/>
          <a:p>
            <a:pPr eaLnBrk="1" hangingPunct="1"/>
            <a:r>
              <a:rPr lang="en-US" altLang="en-US" dirty="0"/>
              <a:t>Members can create a benefit estimate in Member Access using:</a:t>
            </a:r>
          </a:p>
          <a:p>
            <a:pPr lvl="1" eaLnBrk="1" hangingPunct="1"/>
            <a:r>
              <a:rPr lang="en-US" altLang="en-US" dirty="0"/>
              <a:t>Retirement account data;</a:t>
            </a:r>
          </a:p>
          <a:p>
            <a:pPr lvl="1" eaLnBrk="1" hangingPunct="1"/>
            <a:r>
              <a:rPr lang="en-US" altLang="en-US" dirty="0"/>
              <a:t>Potential average final compensation (AFC); and</a:t>
            </a:r>
          </a:p>
          <a:p>
            <a:pPr lvl="1" eaLnBrk="1" hangingPunct="1"/>
            <a:r>
              <a:rPr lang="en-US" altLang="en-US" dirty="0"/>
              <a:t>A selected retirement date. </a:t>
            </a:r>
          </a:p>
          <a:p>
            <a:pPr eaLnBrk="1" hangingPunct="1"/>
            <a:r>
              <a:rPr lang="en-US" altLang="en-US" dirty="0"/>
              <a:t>Use </a:t>
            </a:r>
            <a:r>
              <a:rPr lang="en-US" altLang="en-US" i="1" dirty="0"/>
              <a:t>Benefit Estimate </a:t>
            </a:r>
            <a:r>
              <a:rPr lang="en-US" altLang="en-US" dirty="0"/>
              <a:t>option in EES to:</a:t>
            </a:r>
          </a:p>
          <a:p>
            <a:pPr lvl="1" eaLnBrk="1" hangingPunct="1"/>
            <a:r>
              <a:rPr lang="en-US" altLang="en-US" dirty="0"/>
              <a:t>Calculate average final compensation (AFC); and </a:t>
            </a:r>
          </a:p>
          <a:p>
            <a:pPr lvl="1" eaLnBrk="1" hangingPunct="1"/>
            <a:r>
              <a:rPr lang="en-US" altLang="en-US" dirty="0"/>
              <a:t>Project benefit estimate.</a:t>
            </a:r>
            <a:endParaRPr lang="en-US" altLang="en-US" dirty="0">
              <a:solidFill>
                <a:srgbClr val="FF0000"/>
              </a:solidFill>
            </a:endParaRPr>
          </a:p>
          <a:p>
            <a:pPr eaLnBrk="1" hangingPunct="1"/>
            <a:r>
              <a:rPr lang="en-US" altLang="en-US" dirty="0"/>
              <a:t>Estimates are only an estimated calculation and are not a guarantee of member monthly benefits.</a:t>
            </a:r>
          </a:p>
          <a:p>
            <a:pPr eaLnBrk="1" hangingPunct="1"/>
            <a:endParaRPr lang="en-US" altLang="en-US" dirty="0"/>
          </a:p>
        </p:txBody>
      </p:sp>
      <p:sp>
        <p:nvSpPr>
          <p:cNvPr id="18436" name="Slide Number Placeholder 3">
            <a:extLst>
              <a:ext uri="{FF2B5EF4-FFF2-40B4-BE49-F238E27FC236}">
                <a16:creationId xmlns:a16="http://schemas.microsoft.com/office/drawing/2014/main" id="{7E1DF0F5-3419-4700-893F-7C05378EB01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6E96622-58DF-4F5F-967A-D12D5B9E86A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7394A0E0-2CEA-218A-93E5-59B6609A08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4300"/>
    </mc:Choice>
    <mc:Fallback xmlns="">
      <p:transition spd="slow" advTm="64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25D4C14-8829-41D6-A2A6-563B6CA1F363}"/>
              </a:ext>
            </a:extLst>
          </p:cNvPr>
          <p:cNvSpPr>
            <a:spLocks noGrp="1" noChangeArrowheads="1"/>
          </p:cNvSpPr>
          <p:nvPr>
            <p:ph type="title"/>
          </p:nvPr>
        </p:nvSpPr>
        <p:spPr>
          <a:xfrm>
            <a:off x="457200" y="228600"/>
            <a:ext cx="8229600" cy="804863"/>
          </a:xfrm>
        </p:spPr>
        <p:txBody>
          <a:bodyPr/>
          <a:lstStyle/>
          <a:p>
            <a:pPr eaLnBrk="1" hangingPunct="1"/>
            <a:r>
              <a:rPr lang="en-US" altLang="en-US" dirty="0"/>
              <a:t>Designating beneficiaries</a:t>
            </a:r>
          </a:p>
        </p:txBody>
      </p:sp>
      <p:sp>
        <p:nvSpPr>
          <p:cNvPr id="19459" name="Content Placeholder 2">
            <a:extLst>
              <a:ext uri="{FF2B5EF4-FFF2-40B4-BE49-F238E27FC236}">
                <a16:creationId xmlns:a16="http://schemas.microsoft.com/office/drawing/2014/main" id="{B49D2810-A669-4E8A-8BDE-D5D28B83C5CA}"/>
              </a:ext>
            </a:extLst>
          </p:cNvPr>
          <p:cNvSpPr>
            <a:spLocks noGrp="1" noChangeArrowheads="1"/>
          </p:cNvSpPr>
          <p:nvPr>
            <p:ph idx="1"/>
          </p:nvPr>
        </p:nvSpPr>
        <p:spPr>
          <a:xfrm>
            <a:off x="457200" y="1262063"/>
            <a:ext cx="8229600" cy="5029200"/>
          </a:xfrm>
        </p:spPr>
        <p:txBody>
          <a:bodyPr/>
          <a:lstStyle/>
          <a:p>
            <a:pPr eaLnBrk="1" hangingPunct="1"/>
            <a:r>
              <a:rPr lang="en-US" altLang="en-US" dirty="0"/>
              <a:t>Active SCRS and PORS members designate beneficiary in Member Access for:</a:t>
            </a:r>
          </a:p>
          <a:p>
            <a:pPr lvl="1" eaLnBrk="1" hangingPunct="1"/>
            <a:r>
              <a:rPr lang="en-US" altLang="en-US" dirty="0"/>
              <a:t>Monthly retirement benefit; or</a:t>
            </a:r>
          </a:p>
          <a:p>
            <a:pPr lvl="1" eaLnBrk="1" hangingPunct="1"/>
            <a:r>
              <a:rPr lang="en-US" altLang="en-US" dirty="0"/>
              <a:t>Refund of contributions.</a:t>
            </a:r>
          </a:p>
          <a:p>
            <a:pPr eaLnBrk="1" hangingPunct="1"/>
            <a:r>
              <a:rPr lang="en-US" altLang="en-US" dirty="0"/>
              <a:t>To designate existing trust as beneficiary, use paper application.</a:t>
            </a:r>
          </a:p>
          <a:p>
            <a:pPr lvl="1" eaLnBrk="1" hangingPunct="1"/>
            <a:r>
              <a:rPr lang="en-US" altLang="en-US" dirty="0"/>
              <a:t>Member must submit </a:t>
            </a:r>
            <a:r>
              <a:rPr lang="en-US" altLang="en-US" i="1" dirty="0">
                <a:hlinkClick r:id="rId4"/>
              </a:rPr>
              <a:t>Certification of Trust</a:t>
            </a:r>
            <a:r>
              <a:rPr lang="en-US" altLang="en-US" i="1" dirty="0"/>
              <a:t> </a:t>
            </a:r>
            <a:r>
              <a:rPr lang="en-US" altLang="en-US" dirty="0"/>
              <a:t>(Form 1113) with application.</a:t>
            </a:r>
          </a:p>
          <a:p>
            <a:pPr eaLnBrk="1" hangingPunct="1"/>
            <a:r>
              <a:rPr lang="en-US" altLang="en-US" dirty="0"/>
              <a:t>State ORP members designate beneficiary for State ORP account balance with chosen service provider.</a:t>
            </a:r>
          </a:p>
          <a:p>
            <a:pPr eaLnBrk="1" hangingPunct="1"/>
            <a:r>
              <a:rPr lang="en-US" altLang="en-US" dirty="0"/>
              <a:t>Members should designate beneficiary for incidental death benefit, if covered, with PEBA.</a:t>
            </a:r>
          </a:p>
          <a:p>
            <a:pPr eaLnBrk="1" hangingPunct="1"/>
            <a:endParaRPr lang="en-US" altLang="en-US" dirty="0"/>
          </a:p>
        </p:txBody>
      </p:sp>
      <p:sp>
        <p:nvSpPr>
          <p:cNvPr id="19460" name="Slide Number Placeholder 3">
            <a:extLst>
              <a:ext uri="{FF2B5EF4-FFF2-40B4-BE49-F238E27FC236}">
                <a16:creationId xmlns:a16="http://schemas.microsoft.com/office/drawing/2014/main" id="{FCB963F4-572B-4E97-BCC5-A6860BD5334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11B39C6-9F5D-4AE6-955F-2D8D9B9ABD3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45195508-6699-1C0A-9A82-25FFBA09EB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173"/>
    </mc:Choice>
    <mc:Fallback xmlns="">
      <p:transition spd="slow" advTm="32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a:extLst>
              <a:ext uri="{FF2B5EF4-FFF2-40B4-BE49-F238E27FC236}">
                <a16:creationId xmlns:a16="http://schemas.microsoft.com/office/drawing/2014/main" id="{1FD6D902-3F2E-407F-AB06-2309AC74387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A8BBFDF-9D6B-4216-A9E6-F2C5871B8B1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999</TotalTime>
  <Words>293</Words>
  <Application>Microsoft Office PowerPoint</Application>
  <PresentationFormat>On-screen Show (4:3)</PresentationFormat>
  <Paragraphs>39</Paragraphs>
  <Slides>6</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Retirement processes: assisting members</vt:lpstr>
      <vt:lpstr>Publications, presentations</vt:lpstr>
      <vt:lpstr>Applying for retirement</vt:lpstr>
      <vt:lpstr>SCRS, PORS benefit estimates</vt:lpstr>
      <vt:lpstr>Designating beneficiaries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Katie Simmons</cp:lastModifiedBy>
  <cp:revision>67</cp:revision>
  <cp:lastPrinted>2019-12-11T18:59:44Z</cp:lastPrinted>
  <dcterms:created xsi:type="dcterms:W3CDTF">2020-03-31T13:24:57Z</dcterms:created>
  <dcterms:modified xsi:type="dcterms:W3CDTF">2023-06-23T18:06:22Z</dcterms:modified>
</cp:coreProperties>
</file>