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handoutMasterIdLst>
    <p:handoutMasterId r:id="rId22"/>
  </p:handoutMasterIdLst>
  <p:sldIdLst>
    <p:sldId id="283" r:id="rId2"/>
    <p:sldId id="344" r:id="rId3"/>
    <p:sldId id="345" r:id="rId4"/>
    <p:sldId id="346" r:id="rId5"/>
    <p:sldId id="294" r:id="rId6"/>
    <p:sldId id="295" r:id="rId7"/>
    <p:sldId id="347" r:id="rId8"/>
    <p:sldId id="348" r:id="rId9"/>
    <p:sldId id="411" r:id="rId10"/>
    <p:sldId id="412" r:id="rId11"/>
    <p:sldId id="413" r:id="rId12"/>
    <p:sldId id="423" r:id="rId13"/>
    <p:sldId id="424" r:id="rId14"/>
    <p:sldId id="425" r:id="rId15"/>
    <p:sldId id="426" r:id="rId16"/>
    <p:sldId id="421" r:id="rId17"/>
    <p:sldId id="422" r:id="rId18"/>
    <p:sldId id="427" r:id="rId19"/>
    <p:sldId id="263" r:id="rId20"/>
  </p:sldIdLst>
  <p:sldSz cx="9144000" cy="6858000" type="screen4x3"/>
  <p:notesSz cx="7023100" cy="93091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ather H. Young" initials="HHY" lastIdx="1" clrIdx="0">
    <p:extLst>
      <p:ext uri="{19B8F6BF-5375-455C-9EA6-DF929625EA0E}">
        <p15:presenceInfo xmlns:p15="http://schemas.microsoft.com/office/powerpoint/2012/main" userId="S::ryounh@peba.sc.gov::9a85b619-8fd1-4dec-b439-2514df7fe89a" providerId="AD"/>
      </p:ext>
    </p:extLst>
  </p:cmAuthor>
  <p:cmAuthor id="2" name="Jessica Moak" initials="JM" lastIdx="4" clrIdx="1">
    <p:extLst>
      <p:ext uri="{19B8F6BF-5375-455C-9EA6-DF929625EA0E}">
        <p15:presenceInfo xmlns:p15="http://schemas.microsoft.com/office/powerpoint/2012/main" userId="S::rmoakj@peba.sc.gov::aefcb452-2607-4fbc-8c60-dfa075c160a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50000"/>
    <a:srgbClr val="595959"/>
    <a:srgbClr val="006D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5" autoAdjust="0"/>
    <p:restoredTop sz="95652" autoAdjust="0"/>
  </p:normalViewPr>
  <p:slideViewPr>
    <p:cSldViewPr snapToGrid="0">
      <p:cViewPr varScale="1">
        <p:scale>
          <a:sx n="127" d="100"/>
          <a:sy n="127" d="100"/>
        </p:scale>
        <p:origin x="1200" y="120"/>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5" d="100"/>
          <a:sy n="85" d="100"/>
        </p:scale>
        <p:origin x="384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E20C38-5F7D-4A32-A35E-BDABB90E84A1}"/>
              </a:ext>
            </a:extLst>
          </p:cNvPr>
          <p:cNvSpPr>
            <a:spLocks noGrp="1"/>
          </p:cNvSpPr>
          <p:nvPr>
            <p:ph type="sldNum" sz="quarter" idx="3"/>
          </p:nvPr>
        </p:nvSpPr>
        <p:spPr>
          <a:xfrm>
            <a:off x="3978275" y="8842375"/>
            <a:ext cx="3043238" cy="466725"/>
          </a:xfrm>
          <a:prstGeom prst="rect">
            <a:avLst/>
          </a:prstGeom>
        </p:spPr>
        <p:txBody>
          <a:bodyPr vert="horz" lIns="93324" tIns="46662" rIns="93324" bIns="46662" rtlCol="0" anchor="b"/>
          <a:lstStyle>
            <a:lvl1pPr algn="r" eaLnBrk="1" fontAlgn="auto" hangingPunct="1">
              <a:spcBef>
                <a:spcPts val="0"/>
              </a:spcBef>
              <a:spcAft>
                <a:spcPts val="0"/>
              </a:spcAft>
              <a:defRPr sz="1200">
                <a:latin typeface="+mn-lt"/>
              </a:defRPr>
            </a:lvl1pPr>
          </a:lstStyle>
          <a:p>
            <a:pPr>
              <a:defRPr/>
            </a:pPr>
            <a:fld id="{9291FC76-CDA4-453E-BBE2-F549140E0E76}"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4EFDD136-9491-482E-AA68-AB66B17E8C1A}"/>
              </a:ext>
            </a:extLst>
          </p:cNvPr>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pPr lvl="0"/>
            <a:endParaRPr lang="en-US" noProof="0"/>
          </a:p>
        </p:txBody>
      </p:sp>
      <p:sp>
        <p:nvSpPr>
          <p:cNvPr id="5" name="Notes Placeholder 4">
            <a:extLst>
              <a:ext uri="{FF2B5EF4-FFF2-40B4-BE49-F238E27FC236}">
                <a16:creationId xmlns:a16="http://schemas.microsoft.com/office/drawing/2014/main" id="{7CCABAA6-F5FB-4EED-8EC0-A3E94723F7B7}"/>
              </a:ext>
            </a:extLst>
          </p:cNvPr>
          <p:cNvSpPr>
            <a:spLocks noGrp="1"/>
          </p:cNvSpPr>
          <p:nvPr>
            <p:ph type="body" sz="quarter" idx="3"/>
          </p:nvPr>
        </p:nvSpPr>
        <p:spPr>
          <a:xfrm>
            <a:off x="701675" y="4479925"/>
            <a:ext cx="5619750" cy="3665538"/>
          </a:xfrm>
          <a:prstGeom prst="rect">
            <a:avLst/>
          </a:prstGeom>
        </p:spPr>
        <p:txBody>
          <a:bodyPr vert="horz" lIns="93324" tIns="46662" rIns="93324" bIns="46662"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a:extLst>
              <a:ext uri="{FF2B5EF4-FFF2-40B4-BE49-F238E27FC236}">
                <a16:creationId xmlns:a16="http://schemas.microsoft.com/office/drawing/2014/main" id="{AC7EDEE9-6520-4AC3-A9DA-2FA19975F913}"/>
              </a:ext>
            </a:extLst>
          </p:cNvPr>
          <p:cNvSpPr>
            <a:spLocks noGrp="1"/>
          </p:cNvSpPr>
          <p:nvPr>
            <p:ph type="sldNum" sz="quarter" idx="5"/>
          </p:nvPr>
        </p:nvSpPr>
        <p:spPr>
          <a:xfrm>
            <a:off x="3978275" y="8842375"/>
            <a:ext cx="3043238" cy="466725"/>
          </a:xfrm>
          <a:prstGeom prst="rect">
            <a:avLst/>
          </a:prstGeom>
        </p:spPr>
        <p:txBody>
          <a:bodyPr vert="horz" lIns="93324" tIns="46662" rIns="93324" bIns="46662" rtlCol="0" anchor="b"/>
          <a:lstStyle>
            <a:lvl1pPr algn="r" eaLnBrk="1" fontAlgn="auto" hangingPunct="1">
              <a:spcBef>
                <a:spcPts val="0"/>
              </a:spcBef>
              <a:spcAft>
                <a:spcPts val="0"/>
              </a:spcAft>
              <a:defRPr sz="1200">
                <a:latin typeface="+mn-lt"/>
              </a:defRPr>
            </a:lvl1pPr>
          </a:lstStyle>
          <a:p>
            <a:pPr>
              <a:defRPr/>
            </a:pPr>
            <a:fld id="{194C8814-4489-4496-A833-C42FE6CC9EC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1F143A4C-6211-4DB0-A1C8-CB28F471C8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60AAC6D0-4BAA-462F-B4F2-ECAF4E9074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0964" name="Slide Number Placeholder 3">
            <a:extLst>
              <a:ext uri="{FF2B5EF4-FFF2-40B4-BE49-F238E27FC236}">
                <a16:creationId xmlns:a16="http://schemas.microsoft.com/office/drawing/2014/main" id="{5D07145A-7909-4BDA-B976-EE673C8DCC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638C518-1866-4D15-9A98-E915F44AEC0C}" type="slidenum">
              <a:rPr lang="en-US" altLang="en-US" smtClean="0"/>
              <a:pPr fontAlgn="base">
                <a:spcBef>
                  <a:spcPct val="0"/>
                </a:spcBef>
                <a:spcAft>
                  <a:spcPct val="0"/>
                </a:spcAft>
              </a:pPr>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C241179D-B43B-45D3-BB07-E7C39D0E84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DE8848FD-DEC0-4BBA-AD5E-3074D1DB69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9396" name="Slide Number Placeholder 3">
            <a:extLst>
              <a:ext uri="{FF2B5EF4-FFF2-40B4-BE49-F238E27FC236}">
                <a16:creationId xmlns:a16="http://schemas.microsoft.com/office/drawing/2014/main" id="{27CDFB62-2BB9-4626-A4CC-8F552EAA56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9E56731-57DD-48EB-A7A1-17267A8F3EB3}" type="slidenum">
              <a:rPr lang="en-US" altLang="en-US" smtClean="0">
                <a:solidFill>
                  <a:srgbClr val="000000"/>
                </a:solidFill>
              </a:rPr>
              <a:pPr fontAlgn="base">
                <a:spcBef>
                  <a:spcPct val="0"/>
                </a:spcBef>
                <a:spcAft>
                  <a:spcPct val="0"/>
                </a:spcAft>
              </a:pPr>
              <a:t>11</a:t>
            </a:fld>
            <a:endParaRPr lang="en-US" altLang="en-US">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E585B8C6-EA05-46F4-9679-41511AB851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1CB38C63-3CF7-41F6-9A10-95D9F4F125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5540" name="Slide Number Placeholder 3">
            <a:extLst>
              <a:ext uri="{FF2B5EF4-FFF2-40B4-BE49-F238E27FC236}">
                <a16:creationId xmlns:a16="http://schemas.microsoft.com/office/drawing/2014/main" id="{93C1DDCE-D1F4-4D1C-AE4F-EA141BBA15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1837F5C-BD7E-417B-88D0-0BDA6674DDA3}" type="slidenum">
              <a:rPr lang="en-US" altLang="en-US" smtClean="0"/>
              <a:pPr fontAlgn="base">
                <a:spcBef>
                  <a:spcPct val="0"/>
                </a:spcBef>
                <a:spcAft>
                  <a:spcPct val="0"/>
                </a:spcAft>
              </a:pPr>
              <a:t>16</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CEAB03D6-BC77-43D3-878D-EF6C0E300E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C38BD275-02AC-4358-87EE-A6F92D7FF1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3012" name="Slide Number Placeholder 3">
            <a:extLst>
              <a:ext uri="{FF2B5EF4-FFF2-40B4-BE49-F238E27FC236}">
                <a16:creationId xmlns:a16="http://schemas.microsoft.com/office/drawing/2014/main" id="{06FF2A6A-367D-44FF-AA9E-59FCB90AD6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63A3F84-6E0B-4552-8F98-A37EE52764ED}" type="slidenum">
              <a:rPr lang="en-US" altLang="en-US" smtClean="0">
                <a:solidFill>
                  <a:srgbClr val="000000"/>
                </a:solidFill>
              </a:rPr>
              <a:pPr fontAlgn="base">
                <a:spcBef>
                  <a:spcPct val="0"/>
                </a:spcBef>
                <a:spcAft>
                  <a:spcPct val="0"/>
                </a:spcAft>
              </a:pPr>
              <a:t>3</a:t>
            </a:fld>
            <a:endParaRPr lang="en-US"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FD66964B-BD86-4DAF-8F66-019982B04E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3630CD64-0302-4B81-9291-6D484933DF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5060" name="Slide Number Placeholder 3">
            <a:extLst>
              <a:ext uri="{FF2B5EF4-FFF2-40B4-BE49-F238E27FC236}">
                <a16:creationId xmlns:a16="http://schemas.microsoft.com/office/drawing/2014/main" id="{D89F7F50-DF38-41A7-9488-80A6C6E9A8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19FC5EF-ABD4-4295-BAA0-943955ADAA5B}" type="slidenum">
              <a:rPr lang="en-US" altLang="en-US" smtClean="0"/>
              <a:pPr fontAlgn="base">
                <a:spcBef>
                  <a:spcPct val="0"/>
                </a:spcBef>
                <a:spcAft>
                  <a:spcPct val="0"/>
                </a:spcAft>
              </a:pPr>
              <a:t>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E6F2AA8F-D5DE-4728-974C-AA0DBEA0D6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6B06BDB3-CEAD-48FD-82B1-1E1229CFE1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7108" name="Slide Number Placeholder 3">
            <a:extLst>
              <a:ext uri="{FF2B5EF4-FFF2-40B4-BE49-F238E27FC236}">
                <a16:creationId xmlns:a16="http://schemas.microsoft.com/office/drawing/2014/main" id="{12B48227-8432-4066-BB8E-6486B6A7E4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882CF8F-BA01-4756-8865-3A7CD004A563}" type="slidenum">
              <a:rPr lang="en-US" altLang="en-US" smtClean="0">
                <a:solidFill>
                  <a:srgbClr val="000000"/>
                </a:solidFill>
              </a:rPr>
              <a:pPr fontAlgn="base">
                <a:spcBef>
                  <a:spcPct val="0"/>
                </a:spcBef>
                <a:spcAft>
                  <a:spcPct val="0"/>
                </a:spcAft>
              </a:pPr>
              <a:t>5</a:t>
            </a:fld>
            <a:endParaRPr lang="en-US"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11B248CA-30D3-4CB6-A908-67ECA9DB70F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9592B552-ABF4-4D5F-935E-BF5F646436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9156" name="Slide Number Placeholder 3">
            <a:extLst>
              <a:ext uri="{FF2B5EF4-FFF2-40B4-BE49-F238E27FC236}">
                <a16:creationId xmlns:a16="http://schemas.microsoft.com/office/drawing/2014/main" id="{95320837-6666-4022-82BA-80E50410A6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D30F701-B21E-4C60-ACB4-AF9288F924A0}" type="slidenum">
              <a:rPr lang="en-US" altLang="en-US" smtClean="0"/>
              <a:pPr fontAlgn="base">
                <a:spcBef>
                  <a:spcPct val="0"/>
                </a:spcBef>
                <a:spcAft>
                  <a:spcPct val="0"/>
                </a:spcAft>
              </a:pPr>
              <a:t>6</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9B5C375C-3318-42C1-BDEE-266B0A2F49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25247F57-38E9-408B-9F35-5D930B9CAE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1204" name="Slide Number Placeholder 3">
            <a:extLst>
              <a:ext uri="{FF2B5EF4-FFF2-40B4-BE49-F238E27FC236}">
                <a16:creationId xmlns:a16="http://schemas.microsoft.com/office/drawing/2014/main" id="{8BED3468-5703-4EFA-A51B-DFEA86FB22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A8A6418-3B40-4EEE-9B40-1DA44AF71075}" type="slidenum">
              <a:rPr lang="en-US" altLang="en-US" smtClean="0">
                <a:solidFill>
                  <a:srgbClr val="000000"/>
                </a:solidFill>
              </a:rPr>
              <a:pPr fontAlgn="base">
                <a:spcBef>
                  <a:spcPct val="0"/>
                </a:spcBef>
                <a:spcAft>
                  <a:spcPct val="0"/>
                </a:spcAft>
              </a:pPr>
              <a:t>7</a:t>
            </a:fld>
            <a:endParaRPr lang="en-US" alt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7FF5DD07-6A6D-4DA6-8C86-21827533ABD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8FC4C6BF-5EEA-46B8-A023-D33F8050E6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3252" name="Slide Number Placeholder 3">
            <a:extLst>
              <a:ext uri="{FF2B5EF4-FFF2-40B4-BE49-F238E27FC236}">
                <a16:creationId xmlns:a16="http://schemas.microsoft.com/office/drawing/2014/main" id="{35AE8E7C-7B7C-4453-BB2C-CD2F0AB63B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B0BF8EA-6827-479F-9AEC-ABA7668CA8B7}" type="slidenum">
              <a:rPr lang="en-US" altLang="en-US" smtClean="0">
                <a:solidFill>
                  <a:srgbClr val="000000"/>
                </a:solidFill>
              </a:rPr>
              <a:pPr fontAlgn="base">
                <a:spcBef>
                  <a:spcPct val="0"/>
                </a:spcBef>
                <a:spcAft>
                  <a:spcPct val="0"/>
                </a:spcAft>
              </a:pPr>
              <a:t>8</a:t>
            </a:fld>
            <a:endParaRPr lang="en-US" alt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FF8CAD0E-1E67-4C0B-BB38-AC8A23995F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2B23A4B6-60DE-4BCC-924E-CC992FB910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5300" name="Slide Number Placeholder 3">
            <a:extLst>
              <a:ext uri="{FF2B5EF4-FFF2-40B4-BE49-F238E27FC236}">
                <a16:creationId xmlns:a16="http://schemas.microsoft.com/office/drawing/2014/main" id="{10327F4C-FC05-41CA-9784-77FE5FDD67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E11385B-00A6-4CB1-B738-FF3602C63D08}" type="slidenum">
              <a:rPr lang="en-US" altLang="en-US" smtClean="0"/>
              <a:pPr fontAlgn="base">
                <a:spcBef>
                  <a:spcPct val="0"/>
                </a:spcBef>
                <a:spcAft>
                  <a:spcPct val="0"/>
                </a:spcAft>
              </a:pPr>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A6B663CA-8C24-421B-BA68-39252D1AB0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9D6B8E89-0BCD-4536-874D-91E557F8F8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07000"/>
              </a:lnSpc>
              <a:spcBef>
                <a:spcPct val="0"/>
              </a:spcBef>
              <a:spcAft>
                <a:spcPts val="800"/>
              </a:spcAft>
            </a:pPr>
            <a:endParaRPr lang="en-US" altLang="en-US">
              <a:ea typeface="Calibri" panose="020F0502020204030204" pitchFamily="34" charset="0"/>
              <a:cs typeface="Times New Roman" panose="02020603050405020304" pitchFamily="18" charset="0"/>
            </a:endParaRPr>
          </a:p>
        </p:txBody>
      </p:sp>
      <p:sp>
        <p:nvSpPr>
          <p:cNvPr id="57348" name="Slide Number Placeholder 3">
            <a:extLst>
              <a:ext uri="{FF2B5EF4-FFF2-40B4-BE49-F238E27FC236}">
                <a16:creationId xmlns:a16="http://schemas.microsoft.com/office/drawing/2014/main" id="{3B3752CA-2A79-4418-B986-B10BE2EB32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5C22D62-5A08-489E-A3B3-54080E575AD8}" type="slidenum">
              <a:rPr lang="en-US" altLang="en-US" smtClean="0">
                <a:solidFill>
                  <a:srgbClr val="000000"/>
                </a:solidFill>
              </a:rPr>
              <a:pPr fontAlgn="base">
                <a:spcBef>
                  <a:spcPct val="0"/>
                </a:spcBef>
                <a:spcAft>
                  <a:spcPct val="0"/>
                </a:spcAft>
              </a:pPr>
              <a:t>10</a:t>
            </a:fld>
            <a:endParaRPr lang="en-US"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peba.sc.gov/contact"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hyperlink" Target="http://www.twitter.com/scpeba" TargetMode="External"/><Relationship Id="rId3" Type="http://schemas.openxmlformats.org/officeDocument/2006/relationships/image" Target="../media/image6.png"/><Relationship Id="rId7" Type="http://schemas.openxmlformats.org/officeDocument/2006/relationships/image" Target="../media/image3.png"/><Relationship Id="rId12" Type="http://schemas.openxmlformats.org/officeDocument/2006/relationships/hyperlink" Target="https://www.instagram.com/s.c.peba/" TargetMode="External"/><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hyperlink" Target="http://www.linkedin.com/company/south-carolina-public-employee-benefit-authority/" TargetMode="External"/><Relationship Id="rId5" Type="http://schemas.openxmlformats.org/officeDocument/2006/relationships/image" Target="../media/image8.png"/><Relationship Id="rId10" Type="http://schemas.openxmlformats.org/officeDocument/2006/relationships/hyperlink" Target="http://www.youtube.com/c/pebatv" TargetMode="External"/><Relationship Id="rId4" Type="http://schemas.openxmlformats.org/officeDocument/2006/relationships/image" Target="../media/image7.png"/><Relationship Id="rId9" Type="http://schemas.openxmlformats.org/officeDocument/2006/relationships/hyperlink" Target="http://www.facebook.com/scpeba" TargetMode="Externa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DFA932B0-9005-4F4C-851C-BEF1E02E5C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645920" y="2286000"/>
            <a:ext cx="6641869" cy="2286000"/>
          </a:xfrm>
        </p:spPr>
        <p:txBody>
          <a:bodyPr>
            <a:normAutofit/>
          </a:bodyPr>
          <a:lstStyle>
            <a:lvl1pPr algn="l">
              <a:defRPr sz="5000" b="1">
                <a:solidFill>
                  <a:schemeClr val="accent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Subtitle 2"/>
          <p:cNvSpPr>
            <a:spLocks noGrp="1"/>
          </p:cNvSpPr>
          <p:nvPr>
            <p:ph type="subTitle" idx="1"/>
          </p:nvPr>
        </p:nvSpPr>
        <p:spPr>
          <a:xfrm>
            <a:off x="1645920" y="4754880"/>
            <a:ext cx="6641869" cy="1463040"/>
          </a:xfrm>
        </p:spPr>
        <p:txBody>
          <a:bodyPr>
            <a:normAutofit/>
          </a:bodyPr>
          <a:lstStyle>
            <a:lvl1pPr marL="0" indent="0" algn="l">
              <a:buNone/>
              <a:defRPr sz="2400">
                <a:solidFill>
                  <a:schemeClr val="bg2">
                    <a:lumMod val="75000"/>
                  </a:schemeClr>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87643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3702F15-66C9-466C-A313-B492779A250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645920" y="1828800"/>
            <a:ext cx="6693408" cy="2286000"/>
          </a:xfrm>
        </p:spPr>
        <p:txBody>
          <a:bodyPr>
            <a:normAutofit/>
          </a:bodyPr>
          <a:lstStyle>
            <a:lvl1pPr>
              <a:defRPr sz="4000" b="1" baseline="0">
                <a:solidFill>
                  <a:schemeClr val="accent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8" name="Subtitle 2"/>
          <p:cNvSpPr>
            <a:spLocks noGrp="1"/>
          </p:cNvSpPr>
          <p:nvPr>
            <p:ph type="subTitle" idx="13"/>
          </p:nvPr>
        </p:nvSpPr>
        <p:spPr>
          <a:xfrm>
            <a:off x="1645920" y="4297680"/>
            <a:ext cx="6693408" cy="1368398"/>
          </a:xfrm>
        </p:spPr>
        <p:txBody>
          <a:bodyPr>
            <a:normAutofit/>
          </a:bodyPr>
          <a:lstStyle>
            <a:lvl1pPr marL="0" indent="0" algn="l">
              <a:buNone/>
              <a:defRPr sz="2400">
                <a:solidFill>
                  <a:schemeClr val="bg2">
                    <a:lumMod val="75000"/>
                  </a:schemeClr>
                </a:solidFill>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Slide Number Placeholder 5">
            <a:extLst>
              <a:ext uri="{FF2B5EF4-FFF2-40B4-BE49-F238E27FC236}">
                <a16:creationId xmlns:a16="http://schemas.microsoft.com/office/drawing/2014/main" id="{813582AC-E206-4DA3-9EB9-AC1823D560AE}"/>
              </a:ext>
            </a:extLst>
          </p:cNvPr>
          <p:cNvSpPr>
            <a:spLocks noGrp="1"/>
          </p:cNvSpPr>
          <p:nvPr>
            <p:ph type="sldNum" sz="quarter" idx="14"/>
          </p:nvPr>
        </p:nvSpPr>
        <p:spPr>
          <a:xfrm>
            <a:off x="8339138" y="6400800"/>
            <a:ext cx="80486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pPr>
              <a:defRPr/>
            </a:pPr>
            <a:fld id="{41CB98A9-B82C-4FE1-BBC4-4BB2455F3670}" type="slidenum">
              <a:rPr lang="en-US"/>
              <a:pPr>
                <a:defRPr/>
              </a:pPr>
              <a:t>‹#›</a:t>
            </a:fld>
            <a:endParaRPr lang="en-US" dirty="0"/>
          </a:p>
        </p:txBody>
      </p:sp>
    </p:spTree>
    <p:extLst>
      <p:ext uri="{BB962C8B-B14F-4D97-AF65-F5344CB8AC3E}">
        <p14:creationId xmlns:p14="http://schemas.microsoft.com/office/powerpoint/2010/main" val="1998877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F992402E-4977-41C1-A243-28E339AE80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198" y="228600"/>
            <a:ext cx="8229599" cy="804672"/>
          </a:xfrm>
        </p:spPr>
        <p:txBody>
          <a:bodyPr>
            <a:normAutofit/>
          </a:bodyPr>
          <a:lstStyle>
            <a:lvl1pPr>
              <a:defRPr sz="2800" b="1">
                <a:solidFill>
                  <a:schemeClr val="accent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Content Placeholder 2"/>
          <p:cNvSpPr>
            <a:spLocks noGrp="1"/>
          </p:cNvSpPr>
          <p:nvPr>
            <p:ph idx="1"/>
          </p:nvPr>
        </p:nvSpPr>
        <p:spPr>
          <a:xfrm>
            <a:off x="457200" y="1261872"/>
            <a:ext cx="8229600" cy="5029200"/>
          </a:xfrm>
        </p:spPr>
        <p:txBody>
          <a:bodyPr/>
          <a:lstStyle>
            <a:lvl1pPr>
              <a:defRPr sz="2400">
                <a:solidFill>
                  <a:schemeClr val="tx2"/>
                </a:solidFill>
              </a:defRPr>
            </a:lvl1pPr>
            <a:lvl2pPr>
              <a:defRPr sz="20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2F9CDB47-BFBB-48E8-A026-6F1423887133}"/>
              </a:ext>
            </a:extLst>
          </p:cNvPr>
          <p:cNvSpPr>
            <a:spLocks noGrp="1"/>
          </p:cNvSpPr>
          <p:nvPr>
            <p:ph type="sldNum" sz="quarter" idx="10"/>
          </p:nvPr>
        </p:nvSpPr>
        <p:spPr>
          <a:xfrm>
            <a:off x="8339138" y="6400800"/>
            <a:ext cx="80486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pPr>
              <a:defRPr/>
            </a:pPr>
            <a:fld id="{7FA6FB60-5384-4006-8574-AEB34EAAEE8E}" type="slidenum">
              <a:rPr lang="en-US"/>
              <a:pPr>
                <a:defRPr/>
              </a:pPr>
              <a:t>‹#›</a:t>
            </a:fld>
            <a:endParaRPr lang="en-US" dirty="0"/>
          </a:p>
        </p:txBody>
      </p:sp>
    </p:spTree>
    <p:extLst>
      <p:ext uri="{BB962C8B-B14F-4D97-AF65-F5344CB8AC3E}">
        <p14:creationId xmlns:p14="http://schemas.microsoft.com/office/powerpoint/2010/main" val="3286606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6CB6D1F8-0852-458E-9944-B46C63C0CB9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57200" y="1261872"/>
            <a:ext cx="3886200" cy="5029200"/>
          </a:xfrm>
        </p:spPr>
        <p:txBody>
          <a:bodyPr/>
          <a:lstStyle>
            <a:lvl1pPr>
              <a:defRPr sz="2400">
                <a:solidFill>
                  <a:schemeClr val="tx2"/>
                </a:solidFill>
              </a:defRPr>
            </a:lvl1pPr>
            <a:lvl2pPr>
              <a:defRPr sz="20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00600" y="1261872"/>
            <a:ext cx="3886200" cy="5029200"/>
          </a:xfrm>
        </p:spPr>
        <p:txBody>
          <a:bodyPr/>
          <a:lstStyle>
            <a:lvl1pPr>
              <a:defRPr sz="2400">
                <a:solidFill>
                  <a:schemeClr val="tx2"/>
                </a:solidFill>
              </a:defRPr>
            </a:lvl1pPr>
            <a:lvl2pPr>
              <a:defRPr sz="20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457198" y="228600"/>
            <a:ext cx="8229599" cy="804672"/>
          </a:xfrm>
        </p:spPr>
        <p:txBody>
          <a:bodyPr>
            <a:normAutofit/>
          </a:bodyPr>
          <a:lstStyle>
            <a:lvl1pPr>
              <a:defRPr sz="2800" b="1">
                <a:solidFill>
                  <a:schemeClr val="accent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0E033687-B2B6-44E8-B1EE-2B8C105E8A4F}"/>
              </a:ext>
            </a:extLst>
          </p:cNvPr>
          <p:cNvSpPr>
            <a:spLocks noGrp="1"/>
          </p:cNvSpPr>
          <p:nvPr>
            <p:ph type="sldNum" sz="quarter" idx="10"/>
          </p:nvPr>
        </p:nvSpPr>
        <p:spPr>
          <a:xfrm>
            <a:off x="8339138" y="6400800"/>
            <a:ext cx="80486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pPr>
              <a:defRPr/>
            </a:pPr>
            <a:fld id="{52504092-975F-4486-A1D9-E5EE16B9A6F1}" type="slidenum">
              <a:rPr lang="en-US"/>
              <a:pPr>
                <a:defRPr/>
              </a:pPr>
              <a:t>‹#›</a:t>
            </a:fld>
            <a:endParaRPr lang="en-US" dirty="0"/>
          </a:p>
        </p:txBody>
      </p:sp>
    </p:spTree>
    <p:extLst>
      <p:ext uri="{BB962C8B-B14F-4D97-AF65-F5344CB8AC3E}">
        <p14:creationId xmlns:p14="http://schemas.microsoft.com/office/powerpoint/2010/main" val="2348222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E327FFC8-6949-465D-BDAF-F2209252453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457198" y="228600"/>
            <a:ext cx="8229599" cy="804672"/>
          </a:xfrm>
        </p:spPr>
        <p:txBody>
          <a:bodyPr>
            <a:normAutofit/>
          </a:bodyPr>
          <a:lstStyle>
            <a:lvl1pPr>
              <a:defRPr sz="2800" b="1">
                <a:solidFill>
                  <a:schemeClr val="accent2"/>
                </a:solidFill>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97E1C869-4FC3-4C47-B7A6-E02309DC1360}"/>
              </a:ext>
            </a:extLst>
          </p:cNvPr>
          <p:cNvSpPr>
            <a:spLocks noGrp="1"/>
          </p:cNvSpPr>
          <p:nvPr>
            <p:ph type="sldNum" sz="quarter" idx="10"/>
          </p:nvPr>
        </p:nvSpPr>
        <p:spPr>
          <a:xfrm>
            <a:off x="8339138" y="6400800"/>
            <a:ext cx="80486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pPr>
              <a:defRPr/>
            </a:pPr>
            <a:fld id="{1C0EA9D2-C683-4437-84A7-5E66DD92819B}" type="slidenum">
              <a:rPr lang="en-US"/>
              <a:pPr>
                <a:defRPr/>
              </a:pPr>
              <a:t>‹#›</a:t>
            </a:fld>
            <a:endParaRPr lang="en-US" dirty="0"/>
          </a:p>
        </p:txBody>
      </p:sp>
    </p:spTree>
    <p:extLst>
      <p:ext uri="{BB962C8B-B14F-4D97-AF65-F5344CB8AC3E}">
        <p14:creationId xmlns:p14="http://schemas.microsoft.com/office/powerpoint/2010/main" val="2837834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DDC77552-8659-4508-97D2-AC0AE842E97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E01A83A5-59FB-4902-900F-7A2A95EF8BD4}"/>
              </a:ext>
            </a:extLst>
          </p:cNvPr>
          <p:cNvSpPr>
            <a:spLocks noGrp="1"/>
          </p:cNvSpPr>
          <p:nvPr>
            <p:ph type="sldNum" sz="quarter" idx="10"/>
          </p:nvPr>
        </p:nvSpPr>
        <p:spPr>
          <a:xfrm>
            <a:off x="8339138" y="6400800"/>
            <a:ext cx="80486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pPr>
              <a:defRPr/>
            </a:pPr>
            <a:fld id="{F7DCED23-5906-4B8C-8668-323367E74789}" type="slidenum">
              <a:rPr lang="en-US"/>
              <a:pPr>
                <a:defRPr/>
              </a:pPr>
              <a:t>‹#›</a:t>
            </a:fld>
            <a:endParaRPr lang="en-US" dirty="0"/>
          </a:p>
        </p:txBody>
      </p:sp>
    </p:spTree>
    <p:extLst>
      <p:ext uri="{BB962C8B-B14F-4D97-AF65-F5344CB8AC3E}">
        <p14:creationId xmlns:p14="http://schemas.microsoft.com/office/powerpoint/2010/main" val="2883261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2134B209-FF1E-4700-9535-541C5ACCFE6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7C6C3BB-2B9A-4BCE-B5D1-18B97E08F402}"/>
              </a:ext>
            </a:extLst>
          </p:cNvPr>
          <p:cNvSpPr txBox="1">
            <a:spLocks noChangeArrowheads="1"/>
          </p:cNvSpPr>
          <p:nvPr userDrawn="1"/>
        </p:nvSpPr>
        <p:spPr bwMode="auto">
          <a:xfrm>
            <a:off x="457200" y="1262063"/>
            <a:ext cx="8229600"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1000"/>
              </a:spcBef>
              <a:buFont typeface="Arial" panose="020B0604020202020204" pitchFamily="34" charset="0"/>
              <a:buChar char="•"/>
              <a:defRPr/>
            </a:pPr>
            <a:r>
              <a:rPr lang="en-US" altLang="en-US" sz="2400" dirty="0">
                <a:solidFill>
                  <a:schemeClr val="tx2"/>
                </a:solidFill>
              </a:rPr>
              <a:t>Contact us:</a:t>
            </a:r>
          </a:p>
          <a:p>
            <a:pPr lvl="1" eaLnBrk="1" hangingPunct="1">
              <a:lnSpc>
                <a:spcPct val="90000"/>
              </a:lnSpc>
              <a:spcBef>
                <a:spcPts val="500"/>
              </a:spcBef>
              <a:buFont typeface="Arial" panose="020B0604020202020204" pitchFamily="34" charset="0"/>
              <a:buChar char="•"/>
              <a:defRPr/>
            </a:pPr>
            <a:r>
              <a:rPr lang="en-US" altLang="en-US" sz="2000" dirty="0">
                <a:solidFill>
                  <a:schemeClr val="tx2"/>
                </a:solidFill>
                <a:hlinkClick r:id="rId3"/>
              </a:rPr>
              <a:t>peba.sc.gov/contact</a:t>
            </a:r>
            <a:r>
              <a:rPr lang="en-US" altLang="en-US" sz="2000" dirty="0">
                <a:solidFill>
                  <a:schemeClr val="tx2"/>
                </a:solidFill>
              </a:rPr>
              <a:t>. </a:t>
            </a:r>
          </a:p>
          <a:p>
            <a:pPr lvl="1" eaLnBrk="1" hangingPunct="1">
              <a:lnSpc>
                <a:spcPct val="90000"/>
              </a:lnSpc>
              <a:spcBef>
                <a:spcPts val="500"/>
              </a:spcBef>
              <a:buFont typeface="Arial" panose="020B0604020202020204" pitchFamily="34" charset="0"/>
              <a:buChar char="•"/>
              <a:defRPr/>
            </a:pPr>
            <a:r>
              <a:rPr lang="en-US" altLang="en-US" sz="2000" dirty="0">
                <a:solidFill>
                  <a:schemeClr val="tx2"/>
                </a:solidFill>
              </a:rPr>
              <a:t>803.737.6800 or 888.260.9430.</a:t>
            </a:r>
          </a:p>
          <a:p>
            <a:pPr eaLnBrk="1" hangingPunct="1">
              <a:lnSpc>
                <a:spcPct val="90000"/>
              </a:lnSpc>
              <a:spcBef>
                <a:spcPts val="1000"/>
              </a:spcBef>
              <a:buFont typeface="Arial" panose="020B0604020202020204" pitchFamily="34" charset="0"/>
              <a:buChar char="•"/>
              <a:defRPr/>
            </a:pPr>
            <a:r>
              <a:rPr lang="en-US" altLang="en-US" sz="2400" dirty="0">
                <a:solidFill>
                  <a:schemeClr val="tx2"/>
                </a:solidFill>
              </a:rPr>
              <a:t>Visit us:</a:t>
            </a:r>
          </a:p>
          <a:p>
            <a:pPr lvl="1" eaLnBrk="1" hangingPunct="1">
              <a:lnSpc>
                <a:spcPct val="90000"/>
              </a:lnSpc>
              <a:spcBef>
                <a:spcPts val="500"/>
              </a:spcBef>
              <a:buFont typeface="Arial" panose="020B0604020202020204" pitchFamily="34" charset="0"/>
              <a:buChar char="•"/>
              <a:defRPr/>
            </a:pPr>
            <a:r>
              <a:rPr lang="en-US" altLang="en-US" sz="2000" dirty="0">
                <a:solidFill>
                  <a:schemeClr val="tx2"/>
                </a:solidFill>
              </a:rPr>
              <a:t>202 Arbor Lake Drive</a:t>
            </a:r>
            <a:br>
              <a:rPr lang="en-US" altLang="en-US" sz="2000" dirty="0">
                <a:solidFill>
                  <a:schemeClr val="tx2"/>
                </a:solidFill>
              </a:rPr>
            </a:br>
            <a:r>
              <a:rPr lang="en-US" altLang="en-US" sz="2000" dirty="0">
                <a:solidFill>
                  <a:schemeClr val="tx2"/>
                </a:solidFill>
              </a:rPr>
              <a:t>Columbia, SC 29223</a:t>
            </a:r>
          </a:p>
        </p:txBody>
      </p:sp>
      <p:sp>
        <p:nvSpPr>
          <p:cNvPr id="4" name="TextBox 3">
            <a:extLst>
              <a:ext uri="{FF2B5EF4-FFF2-40B4-BE49-F238E27FC236}">
                <a16:creationId xmlns:a16="http://schemas.microsoft.com/office/drawing/2014/main" id="{D774BD60-A0CA-4E59-A234-E8BD4F1F8931}"/>
              </a:ext>
            </a:extLst>
          </p:cNvPr>
          <p:cNvSpPr txBox="1">
            <a:spLocks noChangeArrowheads="1"/>
          </p:cNvSpPr>
          <p:nvPr userDrawn="1"/>
        </p:nvSpPr>
        <p:spPr bwMode="auto">
          <a:xfrm>
            <a:off x="457200" y="369888"/>
            <a:ext cx="76152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b="1">
                <a:solidFill>
                  <a:schemeClr val="accent2"/>
                </a:solidFill>
                <a:latin typeface="Times New Roman" panose="02020603050405020304" pitchFamily="18" charset="0"/>
                <a:cs typeface="Times New Roman" panose="02020603050405020304" pitchFamily="18" charset="0"/>
              </a:rPr>
              <a:t>Get in touch with PEBA</a:t>
            </a:r>
          </a:p>
        </p:txBody>
      </p:sp>
      <p:sp>
        <p:nvSpPr>
          <p:cNvPr id="5" name="Slide Number Placeholder 5">
            <a:extLst>
              <a:ext uri="{FF2B5EF4-FFF2-40B4-BE49-F238E27FC236}">
                <a16:creationId xmlns:a16="http://schemas.microsoft.com/office/drawing/2014/main" id="{B58F65A1-E811-4A5D-A868-0D31261AA0B6}"/>
              </a:ext>
            </a:extLst>
          </p:cNvPr>
          <p:cNvSpPr>
            <a:spLocks noGrp="1"/>
          </p:cNvSpPr>
          <p:nvPr>
            <p:ph type="sldNum" sz="quarter" idx="10"/>
          </p:nvPr>
        </p:nvSpPr>
        <p:spPr>
          <a:xfrm>
            <a:off x="8339138" y="6400800"/>
            <a:ext cx="80486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pPr>
              <a:defRPr/>
            </a:pPr>
            <a:fld id="{780F2864-4046-4B37-9EE7-FB4F8AE9742C}" type="slidenum">
              <a:rPr lang="en-US"/>
              <a:pPr>
                <a:defRPr/>
              </a:pPr>
              <a:t>‹#›</a:t>
            </a:fld>
            <a:endParaRPr lang="en-US" dirty="0"/>
          </a:p>
        </p:txBody>
      </p:sp>
    </p:spTree>
    <p:extLst>
      <p:ext uri="{BB962C8B-B14F-4D97-AF65-F5344CB8AC3E}">
        <p14:creationId xmlns:p14="http://schemas.microsoft.com/office/powerpoint/2010/main" val="4089495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ocial media">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E5D90136-8683-40BF-ADE7-A5F29BFEF0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46438" y="1262063"/>
            <a:ext cx="54927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a:extLst>
              <a:ext uri="{FF2B5EF4-FFF2-40B4-BE49-F238E27FC236}">
                <a16:creationId xmlns:a16="http://schemas.microsoft.com/office/drawing/2014/main" id="{5A7FB80B-B3F6-4816-916E-EE4A290DD22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48025" y="2179638"/>
            <a:ext cx="5476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748FB88B-B018-4B8C-A207-283238E7F26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57200" y="2187575"/>
            <a:ext cx="5492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a:extLst>
              <a:ext uri="{FF2B5EF4-FFF2-40B4-BE49-F238E27FC236}">
                <a16:creationId xmlns:a16="http://schemas.microsoft.com/office/drawing/2014/main" id="{1B1374FA-2D12-42F5-825F-87DE649FE75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7200" y="1262063"/>
            <a:ext cx="54927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a:extLst>
              <a:ext uri="{FF2B5EF4-FFF2-40B4-BE49-F238E27FC236}">
                <a16:creationId xmlns:a16="http://schemas.microsoft.com/office/drawing/2014/main" id="{C08BCDAB-1A21-4328-AC91-D206C3166FEC}"/>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200" y="3113088"/>
            <a:ext cx="5492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a:extLst>
              <a:ext uri="{FF2B5EF4-FFF2-40B4-BE49-F238E27FC236}">
                <a16:creationId xmlns:a16="http://schemas.microsoft.com/office/drawing/2014/main" id="{2054C0C5-1C60-4D50-8DED-9075AD061257}"/>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2">
            <a:extLst>
              <a:ext uri="{FF2B5EF4-FFF2-40B4-BE49-F238E27FC236}">
                <a16:creationId xmlns:a16="http://schemas.microsoft.com/office/drawing/2014/main" id="{9945303A-4502-4849-928E-6FD1C22CED24}"/>
              </a:ext>
            </a:extLst>
          </p:cNvPr>
          <p:cNvGrpSpPr>
            <a:grpSpLocks/>
          </p:cNvGrpSpPr>
          <p:nvPr userDrawn="1"/>
        </p:nvGrpSpPr>
        <p:grpSpPr bwMode="auto">
          <a:xfrm>
            <a:off x="1085850" y="1304925"/>
            <a:ext cx="7253288" cy="2312988"/>
            <a:chOff x="1085421" y="957888"/>
            <a:chExt cx="7253907" cy="2312807"/>
          </a:xfrm>
        </p:grpSpPr>
        <p:sp>
          <p:nvSpPr>
            <p:cNvPr id="9" name="TextBox 8">
              <a:extLst>
                <a:ext uri="{FF2B5EF4-FFF2-40B4-BE49-F238E27FC236}">
                  <a16:creationId xmlns:a16="http://schemas.microsoft.com/office/drawing/2014/main" id="{3A798EEB-E6D5-41C4-8688-F1FC5D613D67}"/>
                </a:ext>
              </a:extLst>
            </p:cNvPr>
            <p:cNvSpPr txBox="1">
              <a:spLocks noChangeArrowheads="1"/>
            </p:cNvSpPr>
            <p:nvPr userDrawn="1"/>
          </p:nvSpPr>
          <p:spPr bwMode="auto">
            <a:xfrm>
              <a:off x="1085421" y="1883329"/>
              <a:ext cx="1354254" cy="461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400">
                  <a:hlinkClick r:id="rId8"/>
                </a:rPr>
                <a:t>SCPEBA</a:t>
              </a:r>
              <a:endParaRPr lang="en-US" altLang="en-US" sz="2400"/>
            </a:p>
          </p:txBody>
        </p:sp>
        <p:sp>
          <p:nvSpPr>
            <p:cNvPr id="10" name="TextBox 9">
              <a:extLst>
                <a:ext uri="{FF2B5EF4-FFF2-40B4-BE49-F238E27FC236}">
                  <a16:creationId xmlns:a16="http://schemas.microsoft.com/office/drawing/2014/main" id="{647ACE8D-D345-4E16-8AC0-7E19E695E24F}"/>
                </a:ext>
              </a:extLst>
            </p:cNvPr>
            <p:cNvSpPr txBox="1">
              <a:spLocks noChangeArrowheads="1"/>
            </p:cNvSpPr>
            <p:nvPr userDrawn="1"/>
          </p:nvSpPr>
          <p:spPr bwMode="auto">
            <a:xfrm>
              <a:off x="1085421" y="957888"/>
              <a:ext cx="2082978" cy="46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400">
                  <a:hlinkClick r:id="rId9"/>
                </a:rPr>
                <a:t>SCPEBA</a:t>
              </a:r>
              <a:endParaRPr lang="en-US" altLang="en-US" sz="2400"/>
            </a:p>
          </p:txBody>
        </p:sp>
        <p:sp>
          <p:nvSpPr>
            <p:cNvPr id="11" name="TextBox 10">
              <a:extLst>
                <a:ext uri="{FF2B5EF4-FFF2-40B4-BE49-F238E27FC236}">
                  <a16:creationId xmlns:a16="http://schemas.microsoft.com/office/drawing/2014/main" id="{B88DB5C3-53AD-4559-BB55-8623B9A359E6}"/>
                </a:ext>
              </a:extLst>
            </p:cNvPr>
            <p:cNvSpPr txBox="1">
              <a:spLocks noChangeArrowheads="1"/>
            </p:cNvSpPr>
            <p:nvPr userDrawn="1"/>
          </p:nvSpPr>
          <p:spPr bwMode="auto">
            <a:xfrm>
              <a:off x="3874897" y="1870630"/>
              <a:ext cx="1574934" cy="46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400" u="sng">
                  <a:hlinkClick r:id="rId10"/>
                </a:rPr>
                <a:t>PEBA TV</a:t>
              </a:r>
              <a:endParaRPr lang="en-US" altLang="en-US" sz="2400"/>
            </a:p>
          </p:txBody>
        </p:sp>
        <p:sp>
          <p:nvSpPr>
            <p:cNvPr id="12" name="TextBox 11">
              <a:extLst>
                <a:ext uri="{FF2B5EF4-FFF2-40B4-BE49-F238E27FC236}">
                  <a16:creationId xmlns:a16="http://schemas.microsoft.com/office/drawing/2014/main" id="{13832DDC-9F03-48D8-803B-A8700F44BBD5}"/>
                </a:ext>
              </a:extLst>
            </p:cNvPr>
            <p:cNvSpPr txBox="1">
              <a:spLocks noChangeArrowheads="1"/>
            </p:cNvSpPr>
            <p:nvPr userDrawn="1"/>
          </p:nvSpPr>
          <p:spPr bwMode="auto">
            <a:xfrm>
              <a:off x="1085421" y="2808768"/>
              <a:ext cx="7253907" cy="46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400" u="sng">
                  <a:hlinkClick r:id="rId11"/>
                </a:rPr>
                <a:t>South Carolina Public Employee Benefit Authority</a:t>
              </a:r>
              <a:endParaRPr lang="en-US" altLang="en-US" sz="3600"/>
            </a:p>
          </p:txBody>
        </p:sp>
      </p:grpSp>
      <p:sp>
        <p:nvSpPr>
          <p:cNvPr id="13" name="TextBox 12">
            <a:extLst>
              <a:ext uri="{FF2B5EF4-FFF2-40B4-BE49-F238E27FC236}">
                <a16:creationId xmlns:a16="http://schemas.microsoft.com/office/drawing/2014/main" id="{2916750A-DEFC-4E6A-B224-B7BC26D269F0}"/>
              </a:ext>
            </a:extLst>
          </p:cNvPr>
          <p:cNvSpPr txBox="1">
            <a:spLocks noChangeArrowheads="1"/>
          </p:cNvSpPr>
          <p:nvPr userDrawn="1"/>
        </p:nvSpPr>
        <p:spPr bwMode="auto">
          <a:xfrm>
            <a:off x="457200" y="369888"/>
            <a:ext cx="76152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b="1">
                <a:solidFill>
                  <a:schemeClr val="accent2"/>
                </a:solidFill>
                <a:latin typeface="Times New Roman" panose="02020603050405020304" pitchFamily="18" charset="0"/>
                <a:cs typeface="Times New Roman" panose="02020603050405020304" pitchFamily="18" charset="0"/>
              </a:rPr>
              <a:t>Get social with PEBA</a:t>
            </a:r>
          </a:p>
        </p:txBody>
      </p:sp>
      <p:sp>
        <p:nvSpPr>
          <p:cNvPr id="14" name="TextBox 13">
            <a:extLst>
              <a:ext uri="{FF2B5EF4-FFF2-40B4-BE49-F238E27FC236}">
                <a16:creationId xmlns:a16="http://schemas.microsoft.com/office/drawing/2014/main" id="{3293F14A-84A8-44F6-B9BF-3871DDF8DFEB}"/>
              </a:ext>
            </a:extLst>
          </p:cNvPr>
          <p:cNvSpPr txBox="1">
            <a:spLocks noChangeArrowheads="1"/>
          </p:cNvSpPr>
          <p:nvPr userDrawn="1"/>
        </p:nvSpPr>
        <p:spPr bwMode="auto">
          <a:xfrm>
            <a:off x="3875088" y="1304925"/>
            <a:ext cx="1354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400">
                <a:hlinkClick r:id="rId12"/>
              </a:rPr>
              <a:t>s.c.peba</a:t>
            </a:r>
            <a:endParaRPr lang="en-US" altLang="en-US" sz="2400"/>
          </a:p>
        </p:txBody>
      </p:sp>
      <p:sp>
        <p:nvSpPr>
          <p:cNvPr id="15" name="Slide Number Placeholder 5">
            <a:extLst>
              <a:ext uri="{FF2B5EF4-FFF2-40B4-BE49-F238E27FC236}">
                <a16:creationId xmlns:a16="http://schemas.microsoft.com/office/drawing/2014/main" id="{7BEDB2D6-B9F0-43F5-BCF4-F03931FB8457}"/>
              </a:ext>
            </a:extLst>
          </p:cNvPr>
          <p:cNvSpPr>
            <a:spLocks noGrp="1"/>
          </p:cNvSpPr>
          <p:nvPr>
            <p:ph type="sldNum" sz="quarter" idx="10"/>
          </p:nvPr>
        </p:nvSpPr>
        <p:spPr>
          <a:xfrm>
            <a:off x="8339138" y="6400800"/>
            <a:ext cx="80486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pPr>
              <a:defRPr/>
            </a:pPr>
            <a:fld id="{9978D0ED-1208-41FE-8832-897398A5087E}" type="slidenum">
              <a:rPr lang="en-US"/>
              <a:pPr>
                <a:defRPr/>
              </a:pPr>
              <a:t>‹#›</a:t>
            </a:fld>
            <a:endParaRPr lang="en-US" dirty="0"/>
          </a:p>
        </p:txBody>
      </p:sp>
    </p:spTree>
    <p:extLst>
      <p:ext uri="{BB962C8B-B14F-4D97-AF65-F5344CB8AC3E}">
        <p14:creationId xmlns:p14="http://schemas.microsoft.com/office/powerpoint/2010/main" val="1777651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88049DE0-B390-481C-935F-D82B82A8DD2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549CA2A-5E49-4581-9D20-E83D2A9E4D7C}"/>
              </a:ext>
            </a:extLst>
          </p:cNvPr>
          <p:cNvSpPr>
            <a:spLocks noChangeArrowheads="1"/>
          </p:cNvSpPr>
          <p:nvPr userDrawn="1"/>
        </p:nvSpPr>
        <p:spPr bwMode="auto">
          <a:xfrm>
            <a:off x="457200" y="1262063"/>
            <a:ext cx="8229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ts val="1000"/>
              </a:spcBef>
              <a:buFont typeface="Arial" panose="020B0604020202020204" pitchFamily="34" charset="0"/>
              <a:buNone/>
              <a:defRPr/>
            </a:pPr>
            <a:r>
              <a:rPr lang="en-US" altLang="en-US" sz="2400">
                <a:solidFill>
                  <a:schemeClr val="tx2"/>
                </a:solidFill>
              </a:rPr>
              <a:t>This presentation does not constitute a comprehensive or binding representation of the employee benefit programs PEBA administers. The terms and conditions of the employee benefit programs PEBA administers are set out in the applicable statutes and plan documents and are subject to change. Benefits administrators and others chosen by your employer to assist you with your participation in these employee benefit programs are not agents or employees of PEBA and are not authorized to bind PEBA or make representations on behalf of PEBA. Please contact PEBA for the most current information. The language used in this presentation does not create any contractual rights or entitlements for any person.</a:t>
            </a:r>
          </a:p>
        </p:txBody>
      </p:sp>
      <p:sp>
        <p:nvSpPr>
          <p:cNvPr id="4" name="TextBox 3">
            <a:extLst>
              <a:ext uri="{FF2B5EF4-FFF2-40B4-BE49-F238E27FC236}">
                <a16:creationId xmlns:a16="http://schemas.microsoft.com/office/drawing/2014/main" id="{5C6CB5F7-2529-4F42-B4EB-CF22745A0AFF}"/>
              </a:ext>
            </a:extLst>
          </p:cNvPr>
          <p:cNvSpPr txBox="1">
            <a:spLocks noChangeArrowheads="1"/>
          </p:cNvSpPr>
          <p:nvPr userDrawn="1"/>
        </p:nvSpPr>
        <p:spPr bwMode="auto">
          <a:xfrm>
            <a:off x="457200" y="369888"/>
            <a:ext cx="33258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b="1">
                <a:solidFill>
                  <a:schemeClr val="accent2"/>
                </a:solidFill>
                <a:latin typeface="Times New Roman" panose="02020603050405020304" pitchFamily="18" charset="0"/>
                <a:cs typeface="Times New Roman" panose="02020603050405020304" pitchFamily="18" charset="0"/>
              </a:rPr>
              <a:t>Disclaimer</a:t>
            </a:r>
          </a:p>
        </p:txBody>
      </p:sp>
      <p:sp>
        <p:nvSpPr>
          <p:cNvPr id="5" name="Slide Number Placeholder 5">
            <a:extLst>
              <a:ext uri="{FF2B5EF4-FFF2-40B4-BE49-F238E27FC236}">
                <a16:creationId xmlns:a16="http://schemas.microsoft.com/office/drawing/2014/main" id="{32C2AF52-9D88-454E-98D8-EC8951334BAE}"/>
              </a:ext>
            </a:extLst>
          </p:cNvPr>
          <p:cNvSpPr>
            <a:spLocks noGrp="1"/>
          </p:cNvSpPr>
          <p:nvPr>
            <p:ph type="sldNum" sz="quarter" idx="10"/>
          </p:nvPr>
        </p:nvSpPr>
        <p:spPr>
          <a:xfrm>
            <a:off x="8339138" y="6400800"/>
            <a:ext cx="804862" cy="457200"/>
          </a:xfrm>
        </p:spPr>
        <p:txBody>
          <a:bodyPr/>
          <a:lstStyle>
            <a:lvl1pPr algn="ctr">
              <a:defRPr sz="1400">
                <a:solidFill>
                  <a:schemeClr val="bg1"/>
                </a:solidFill>
                <a:latin typeface="Times New Roman" panose="02020603050405020304" pitchFamily="18" charset="0"/>
                <a:cs typeface="Times New Roman" panose="02020603050405020304" pitchFamily="18" charset="0"/>
              </a:defRPr>
            </a:lvl1pPr>
          </a:lstStyle>
          <a:p>
            <a:pPr>
              <a:defRPr/>
            </a:pPr>
            <a:fld id="{DE42EF4A-1F2E-4481-973D-1273AF51FCDF}" type="slidenum">
              <a:rPr lang="en-US"/>
              <a:pPr>
                <a:defRPr/>
              </a:pPr>
              <a:t>‹#›</a:t>
            </a:fld>
            <a:endParaRPr lang="en-US" dirty="0"/>
          </a:p>
        </p:txBody>
      </p:sp>
    </p:spTree>
    <p:extLst>
      <p:ext uri="{BB962C8B-B14F-4D97-AF65-F5344CB8AC3E}">
        <p14:creationId xmlns:p14="http://schemas.microsoft.com/office/powerpoint/2010/main" val="2513954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2AB34CA-A96A-438C-A977-59FB44B8FDB9}"/>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68D2172-BD3E-4DC5-8D99-AEBED304CDE8}"/>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C157BF2-A2F4-4B32-8D17-E1D88E4451A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7BB4AA79-9352-4F79-9EAB-3B578A99F60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396DB7B4-F9BC-41BD-8F38-9456DDF81EE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400">
                <a:solidFill>
                  <a:schemeClr val="bg2">
                    <a:lumMod val="75000"/>
                  </a:schemeClr>
                </a:solidFill>
                <a:latin typeface="Tw Cen MT Condensed" panose="020B0606020104020203" pitchFamily="34" charset="0"/>
              </a:defRPr>
            </a:lvl1pPr>
          </a:lstStyle>
          <a:p>
            <a:pPr>
              <a:defRPr/>
            </a:pPr>
            <a:fld id="{F1391881-C7EA-4B74-9DAC-E593443EF8E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p:hf hdr="0" ftr="0" dt="0"/>
  <p:txStyles>
    <p:titleStyle>
      <a:lvl1pPr algn="l" rtl="0" eaLnBrk="0" fontAlgn="base" hangingPunct="0">
        <a:lnSpc>
          <a:spcPct val="90000"/>
        </a:lnSpc>
        <a:spcBef>
          <a:spcPct val="0"/>
        </a:spcBef>
        <a:spcAft>
          <a:spcPct val="0"/>
        </a:spcAft>
        <a:defRPr sz="44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b="1">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b="1">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b="1">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b="1">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b="1">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b="1">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b="1">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b="1">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hyperlink" Target="https://forms.retirement.sc.gov/formGenericGet.do?formNum=web7204.xdp" TargetMode="External"/><Relationship Id="rId3" Type="http://schemas.openxmlformats.org/officeDocument/2006/relationships/slideLayout" Target="../slideLayouts/slideLayout3.xml"/><Relationship Id="rId7" Type="http://schemas.openxmlformats.org/officeDocument/2006/relationships/hyperlink" Target="https://forms.retirement.sc.gov/formGenericGet.do?formNum=web7202.xdp"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www.irs.gov/pub/irs-pdf/fw4p.pdf" TargetMode="External"/><Relationship Id="rId5" Type="http://schemas.openxmlformats.org/officeDocument/2006/relationships/hyperlink" Target="https://forms.retirement.sc.gov/formGenericGet.do?formNum=web6101p.xdp" TargetMode="External"/><Relationship Id="rId4" Type="http://schemas.openxmlformats.org/officeDocument/2006/relationships/hyperlink" Target="https://forms.retirement.sc.gov/formGenericGet.do?formNum=web6101s.xdp" TargetMode="External"/><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hyperlink" Target="https://peba.sc.gov/sites/default/files/er_checklist_service_retirement.pdf" TargetMode="External"/><Relationship Id="rId4" Type="http://schemas.openxmlformats.org/officeDocument/2006/relationships/hyperlink" Target="https://peba.sc.gov/sites/default/files/final_payroll_certification.pdf" TargetMode="External"/></Relationships>
</file>

<file path=ppt/slides/_rels/slide16.xml.rels><?xml version="1.0" encoding="UTF-8" standalone="yes"?>
<Relationships xmlns="http://schemas.openxmlformats.org/package/2006/relationships"><Relationship Id="rId3" Type="http://schemas.microsoft.com/office/2007/relationships/media" Target="../media/media16.m4a"/><Relationship Id="rId7" Type="http://schemas.openxmlformats.org/officeDocument/2006/relationships/image" Target="../media/image10.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11.xml"/><Relationship Id="rId5" Type="http://schemas.openxmlformats.org/officeDocument/2006/relationships/slideLayout" Target="../slideLayouts/slideLayout3.xml"/><Relationship Id="rId4" Type="http://schemas.openxmlformats.org/officeDocument/2006/relationships/audio" Target="../media/media16.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0.png"/><Relationship Id="rId4" Type="http://schemas.openxmlformats.org/officeDocument/2006/relationships/hyperlink" Target="https://peba.sc.gov/"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1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5.xml"/><Relationship Id="rId5" Type="http://schemas.openxmlformats.org/officeDocument/2006/relationships/slideLayout" Target="../slideLayouts/slideLayout3.xml"/><Relationship Id="rId4"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5.xml"/><Relationship Id="rId7" Type="http://schemas.openxmlformats.org/officeDocument/2006/relationships/notesSlide" Target="../notesSlides/notesSlide8.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3.xml"/><Relationship Id="rId5" Type="http://schemas.openxmlformats.org/officeDocument/2006/relationships/audio" Target="../media/media9.m4a"/><Relationship Id="rId4" Type="http://schemas.microsoft.com/office/2007/relationships/media"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AE13D75E-8200-4918-A5DD-6F208A52A7E3}"/>
              </a:ext>
            </a:extLst>
          </p:cNvPr>
          <p:cNvSpPr>
            <a:spLocks noGrp="1" noChangeArrowheads="1"/>
          </p:cNvSpPr>
          <p:nvPr>
            <p:ph type="ctrTitle"/>
          </p:nvPr>
        </p:nvSpPr>
        <p:spPr/>
        <p:txBody>
          <a:bodyPr/>
          <a:lstStyle/>
          <a:p>
            <a:r>
              <a:rPr lang="en-US" altLang="en-US" dirty="0"/>
              <a:t>Retirement processes: service retirement</a:t>
            </a:r>
          </a:p>
        </p:txBody>
      </p:sp>
      <p:sp>
        <p:nvSpPr>
          <p:cNvPr id="3" name="Subtitle 2">
            <a:extLst>
              <a:ext uri="{FF2B5EF4-FFF2-40B4-BE49-F238E27FC236}">
                <a16:creationId xmlns:a16="http://schemas.microsoft.com/office/drawing/2014/main" id="{B275AA37-27D8-4B90-87E6-20596EC13212}"/>
              </a:ext>
            </a:extLst>
          </p:cNvPr>
          <p:cNvSpPr>
            <a:spLocks noGrp="1"/>
          </p:cNvSpPr>
          <p:nvPr>
            <p:ph type="subTitle" idx="1"/>
          </p:nvPr>
        </p:nvSpPr>
        <p:spPr/>
        <p:txBody>
          <a:bodyPr/>
          <a:lstStyle/>
          <a:p>
            <a:r>
              <a:rPr lang="en-US" dirty="0"/>
              <a:t>Retirement Benefits Training</a:t>
            </a:r>
          </a:p>
          <a:p>
            <a:r>
              <a:rPr lang="en-US" dirty="0"/>
              <a:t>Fiscal year 2024</a:t>
            </a:r>
          </a:p>
        </p:txBody>
      </p:sp>
      <p:pic>
        <p:nvPicPr>
          <p:cNvPr id="6" name="Audio 5">
            <a:hlinkClick r:id="" action="ppaction://media"/>
            <a:extLst>
              <a:ext uri="{FF2B5EF4-FFF2-40B4-BE49-F238E27FC236}">
                <a16:creationId xmlns:a16="http://schemas.microsoft.com/office/drawing/2014/main" id="{69256087-7FDE-6DC0-C4B1-AA5681F719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826"/>
    </mc:Choice>
    <mc:Fallback>
      <p:transition spd="slow" advTm="19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769FED31-B921-4656-B983-3C83935CB4DA}"/>
              </a:ext>
            </a:extLst>
          </p:cNvPr>
          <p:cNvSpPr>
            <a:spLocks noGrp="1" noChangeArrowheads="1"/>
          </p:cNvSpPr>
          <p:nvPr>
            <p:ph type="title"/>
          </p:nvPr>
        </p:nvSpPr>
        <p:spPr>
          <a:xfrm>
            <a:off x="457200" y="228600"/>
            <a:ext cx="8229600" cy="804863"/>
          </a:xfrm>
        </p:spPr>
        <p:txBody>
          <a:bodyPr/>
          <a:lstStyle/>
          <a:p>
            <a:pPr eaLnBrk="1" hangingPunct="1"/>
            <a:r>
              <a:rPr lang="en-US" altLang="en-US"/>
              <a:t>Class Two SCRS, PORS Option A example</a:t>
            </a:r>
          </a:p>
        </p:txBody>
      </p:sp>
      <p:graphicFrame>
        <p:nvGraphicFramePr>
          <p:cNvPr id="5" name="Content Placeholder 4">
            <a:extLst>
              <a:ext uri="{FF2B5EF4-FFF2-40B4-BE49-F238E27FC236}">
                <a16:creationId xmlns:a16="http://schemas.microsoft.com/office/drawing/2014/main" id="{8FF9E9E1-B349-4963-A45D-21CFE3EB36D8}"/>
              </a:ext>
            </a:extLst>
          </p:cNvPr>
          <p:cNvGraphicFramePr>
            <a:graphicFrameLocks noGrp="1"/>
          </p:cNvGraphicFramePr>
          <p:nvPr>
            <p:ph idx="1"/>
          </p:nvPr>
        </p:nvGraphicFramePr>
        <p:xfrm>
          <a:off x="457200" y="1262063"/>
          <a:ext cx="4333875" cy="3170240"/>
        </p:xfrm>
        <a:graphic>
          <a:graphicData uri="http://schemas.openxmlformats.org/drawingml/2006/table">
            <a:tbl>
              <a:tblPr firstRow="1" bandRow="1">
                <a:tableStyleId>{073A0DAA-6AF3-43AB-8588-CEC1D06C72B9}</a:tableStyleId>
              </a:tblPr>
              <a:tblGrid>
                <a:gridCol w="807454">
                  <a:extLst>
                    <a:ext uri="{9D8B030D-6E8A-4147-A177-3AD203B41FA5}">
                      <a16:colId xmlns:a16="http://schemas.microsoft.com/office/drawing/2014/main" val="20000"/>
                    </a:ext>
                  </a:extLst>
                </a:gridCol>
                <a:gridCol w="2130711">
                  <a:extLst>
                    <a:ext uri="{9D8B030D-6E8A-4147-A177-3AD203B41FA5}">
                      <a16:colId xmlns:a16="http://schemas.microsoft.com/office/drawing/2014/main" val="20001"/>
                    </a:ext>
                  </a:extLst>
                </a:gridCol>
                <a:gridCol w="1395710">
                  <a:extLst>
                    <a:ext uri="{9D8B030D-6E8A-4147-A177-3AD203B41FA5}">
                      <a16:colId xmlns:a16="http://schemas.microsoft.com/office/drawing/2014/main" val="20002"/>
                    </a:ext>
                  </a:extLst>
                </a:gridCol>
              </a:tblGrid>
              <a:tr h="396280">
                <a:tc gridSpan="3">
                  <a:txBody>
                    <a:bodyPr/>
                    <a:lstStyle/>
                    <a:p>
                      <a:pPr algn="ctr"/>
                      <a:r>
                        <a:rPr lang="en-US" sz="2000" dirty="0"/>
                        <a:t>AFC = $30,000</a:t>
                      </a: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96280">
                <a:tc>
                  <a:txBody>
                    <a:bodyPr/>
                    <a:lstStyle/>
                    <a:p>
                      <a:r>
                        <a:rPr lang="en-US" sz="2000" b="1" dirty="0">
                          <a:solidFill>
                            <a:schemeClr val="tx2"/>
                          </a:solidFill>
                        </a:rPr>
                        <a:t>SCRS</a:t>
                      </a: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2000" dirty="0">
                          <a:solidFill>
                            <a:schemeClr val="tx2"/>
                          </a:solidFill>
                        </a:rPr>
                        <a:t>$30,000 × 1.82% =</a:t>
                      </a: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2000" dirty="0">
                          <a:solidFill>
                            <a:schemeClr val="tx2"/>
                          </a:solidFill>
                        </a:rPr>
                        <a:t>$546.00</a:t>
                      </a: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396280">
                <a:tc>
                  <a:txBody>
                    <a:bodyPr/>
                    <a:lstStyle/>
                    <a:p>
                      <a:endParaRPr lang="en-US" sz="2000" dirty="0">
                        <a:solidFill>
                          <a:schemeClr val="tx2"/>
                        </a:solidFill>
                      </a:endParaRP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2000" dirty="0">
                          <a:solidFill>
                            <a:schemeClr val="tx2"/>
                          </a:solidFill>
                        </a:rPr>
                        <a:t>$546 × 28 years =</a:t>
                      </a: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2000" dirty="0">
                          <a:solidFill>
                            <a:schemeClr val="tx2"/>
                          </a:solidFill>
                        </a:rPr>
                        <a:t>$15,288.00</a:t>
                      </a: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396280">
                <a:tc>
                  <a:txBody>
                    <a:bodyPr/>
                    <a:lstStyle/>
                    <a:p>
                      <a:endParaRPr lang="en-US" sz="2000" dirty="0">
                        <a:solidFill>
                          <a:schemeClr val="tx2"/>
                        </a:solidFill>
                      </a:endParaRP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2000" dirty="0">
                          <a:solidFill>
                            <a:schemeClr val="tx2"/>
                          </a:solidFill>
                        </a:rPr>
                        <a:t>$15,288 </a:t>
                      </a:r>
                      <a:r>
                        <a:rPr lang="en-US" sz="2000" baseline="0" dirty="0">
                          <a:solidFill>
                            <a:schemeClr val="tx2"/>
                          </a:solidFill>
                        </a:rPr>
                        <a:t>÷ 12 =</a:t>
                      </a:r>
                      <a:endParaRPr lang="en-US" sz="2000" dirty="0">
                        <a:solidFill>
                          <a:schemeClr val="tx2"/>
                        </a:solidFill>
                      </a:endParaRP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2000" b="1" dirty="0">
                          <a:solidFill>
                            <a:schemeClr val="tx2"/>
                          </a:solidFill>
                        </a:rPr>
                        <a:t>$1,274.00</a:t>
                      </a: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396280">
                <a:tc>
                  <a:txBody>
                    <a:bodyPr/>
                    <a:lstStyle/>
                    <a:p>
                      <a:endParaRPr lang="en-US" sz="2000" dirty="0">
                        <a:solidFill>
                          <a:schemeClr val="tx2"/>
                        </a:solidFill>
                      </a:endParaRP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endParaRPr lang="en-US" sz="2000" dirty="0">
                        <a:solidFill>
                          <a:schemeClr val="tx2"/>
                        </a:solidFill>
                      </a:endParaRP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endParaRPr lang="en-US" sz="2000" dirty="0">
                        <a:solidFill>
                          <a:schemeClr val="tx2"/>
                        </a:solidFill>
                      </a:endParaRP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396280">
                <a:tc>
                  <a:txBody>
                    <a:bodyPr/>
                    <a:lstStyle/>
                    <a:p>
                      <a:r>
                        <a:rPr lang="en-US" sz="2000" b="1" dirty="0">
                          <a:solidFill>
                            <a:schemeClr val="tx2"/>
                          </a:solidFill>
                        </a:rPr>
                        <a:t>PORS</a:t>
                      </a: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2000" dirty="0">
                          <a:solidFill>
                            <a:schemeClr val="tx2"/>
                          </a:solidFill>
                        </a:rPr>
                        <a:t>$30,000 × 2.14% =</a:t>
                      </a: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2000" dirty="0">
                          <a:solidFill>
                            <a:schemeClr val="tx2"/>
                          </a:solidFill>
                        </a:rPr>
                        <a:t>$642.00</a:t>
                      </a: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r h="396280">
                <a:tc>
                  <a:txBody>
                    <a:bodyPr/>
                    <a:lstStyle/>
                    <a:p>
                      <a:endParaRPr lang="en-US" sz="2000" dirty="0">
                        <a:solidFill>
                          <a:schemeClr val="tx2"/>
                        </a:solidFill>
                      </a:endParaRP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2000" dirty="0">
                          <a:solidFill>
                            <a:schemeClr val="tx2"/>
                          </a:solidFill>
                        </a:rPr>
                        <a:t>$642 × 25 years</a:t>
                      </a:r>
                      <a:r>
                        <a:rPr lang="en-US" sz="2000" baseline="0" dirty="0">
                          <a:solidFill>
                            <a:schemeClr val="tx2"/>
                          </a:solidFill>
                        </a:rPr>
                        <a:t> =</a:t>
                      </a:r>
                      <a:endParaRPr lang="en-US" sz="2000" dirty="0">
                        <a:solidFill>
                          <a:schemeClr val="tx2"/>
                        </a:solidFill>
                      </a:endParaRP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2000" dirty="0">
                          <a:solidFill>
                            <a:schemeClr val="tx2"/>
                          </a:solidFill>
                        </a:rPr>
                        <a:t>$16,050.00</a:t>
                      </a: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r h="396280">
                <a:tc>
                  <a:txBody>
                    <a:bodyPr/>
                    <a:lstStyle/>
                    <a:p>
                      <a:endParaRPr lang="en-US" sz="2000" dirty="0">
                        <a:solidFill>
                          <a:schemeClr val="tx2"/>
                        </a:solidFill>
                      </a:endParaRP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2000" dirty="0">
                          <a:solidFill>
                            <a:schemeClr val="tx2"/>
                          </a:solidFill>
                        </a:rPr>
                        <a:t>$16,050 </a:t>
                      </a:r>
                      <a:r>
                        <a:rPr lang="en-US" sz="2000" baseline="0" dirty="0">
                          <a:solidFill>
                            <a:schemeClr val="tx2"/>
                          </a:solidFill>
                        </a:rPr>
                        <a:t>÷</a:t>
                      </a:r>
                      <a:r>
                        <a:rPr lang="en-US" sz="2000" dirty="0">
                          <a:solidFill>
                            <a:schemeClr val="tx2"/>
                          </a:solidFill>
                        </a:rPr>
                        <a:t> 12 =</a:t>
                      </a: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2000" b="1" dirty="0">
                          <a:solidFill>
                            <a:schemeClr val="tx2"/>
                          </a:solidFill>
                        </a:rPr>
                        <a:t>$1,337.50</a:t>
                      </a: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7"/>
                  </a:ext>
                </a:extLst>
              </a:tr>
            </a:tbl>
          </a:graphicData>
        </a:graphic>
      </p:graphicFrame>
      <p:sp>
        <p:nvSpPr>
          <p:cNvPr id="56346" name="Slide Number Placeholder 3">
            <a:extLst>
              <a:ext uri="{FF2B5EF4-FFF2-40B4-BE49-F238E27FC236}">
                <a16:creationId xmlns:a16="http://schemas.microsoft.com/office/drawing/2014/main" id="{76059AEB-C568-4D5F-9132-101ECBA183D2}"/>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23DC0F27-7CA7-4F5F-BEBA-7ECE6DC885B2}"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10</a:t>
            </a:fld>
            <a:endParaRPr lang="en-US" altLang="en-US" sz="1400">
              <a:solidFill>
                <a:schemeClr val="bg1"/>
              </a:solidFill>
              <a:latin typeface="Times New Roman" panose="02020603050405020304" pitchFamily="18" charset="0"/>
            </a:endParaRPr>
          </a:p>
        </p:txBody>
      </p:sp>
      <p:sp>
        <p:nvSpPr>
          <p:cNvPr id="56347" name="Rectangle 5">
            <a:extLst>
              <a:ext uri="{FF2B5EF4-FFF2-40B4-BE49-F238E27FC236}">
                <a16:creationId xmlns:a16="http://schemas.microsoft.com/office/drawing/2014/main" id="{5E109C4B-5B94-420C-AA85-64C87A9B23A0}"/>
              </a:ext>
            </a:extLst>
          </p:cNvPr>
          <p:cNvSpPr>
            <a:spLocks noChangeArrowheads="1"/>
          </p:cNvSpPr>
          <p:nvPr/>
        </p:nvSpPr>
        <p:spPr bwMode="auto">
          <a:xfrm>
            <a:off x="4962525" y="1262063"/>
            <a:ext cx="37147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r>
              <a:rPr lang="en-US" altLang="en-US" sz="2000">
                <a:solidFill>
                  <a:schemeClr val="tx2"/>
                </a:solidFill>
              </a:rPr>
              <a:t>Early retirement reductions will apply to SCRS members who retire before reaching eligibility for an unreduced benefit.</a:t>
            </a:r>
          </a:p>
          <a:p>
            <a:pPr eaLnBrk="1" hangingPunct="1">
              <a:lnSpc>
                <a:spcPct val="100000"/>
              </a:lnSpc>
              <a:spcBef>
                <a:spcPct val="0"/>
              </a:spcBef>
            </a:pPr>
            <a:r>
              <a:rPr lang="en-US" altLang="en-US" sz="2000">
                <a:solidFill>
                  <a:schemeClr val="tx2"/>
                </a:solidFill>
              </a:rPr>
              <a:t>Reduction factors will apply to members who select a joint retiree/survivor payment option.</a:t>
            </a:r>
          </a:p>
        </p:txBody>
      </p:sp>
      <p:pic>
        <p:nvPicPr>
          <p:cNvPr id="7" name="Audio 6">
            <a:hlinkClick r:id="" action="ppaction://media"/>
            <a:extLst>
              <a:ext uri="{FF2B5EF4-FFF2-40B4-BE49-F238E27FC236}">
                <a16:creationId xmlns:a16="http://schemas.microsoft.com/office/drawing/2014/main" id="{9189E7D8-B6AB-48EF-9C69-1700FC811C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0268"/>
    </mc:Choice>
    <mc:Fallback xmlns="">
      <p:transition spd="slow" advTm="90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B9DB0645-A3ED-48C6-B1B9-22EDF4DFD263}"/>
              </a:ext>
            </a:extLst>
          </p:cNvPr>
          <p:cNvSpPr>
            <a:spLocks noGrp="1" noChangeArrowheads="1"/>
          </p:cNvSpPr>
          <p:nvPr>
            <p:ph type="title"/>
          </p:nvPr>
        </p:nvSpPr>
        <p:spPr>
          <a:xfrm>
            <a:off x="457200" y="228600"/>
            <a:ext cx="8229600" cy="804863"/>
          </a:xfrm>
        </p:spPr>
        <p:txBody>
          <a:bodyPr/>
          <a:lstStyle/>
          <a:p>
            <a:pPr eaLnBrk="1" hangingPunct="1"/>
            <a:r>
              <a:rPr lang="en-US" altLang="en-US"/>
              <a:t>Class Three SCRS, PORS Option A example</a:t>
            </a:r>
          </a:p>
        </p:txBody>
      </p:sp>
      <p:graphicFrame>
        <p:nvGraphicFramePr>
          <p:cNvPr id="5" name="Content Placeholder 4">
            <a:extLst>
              <a:ext uri="{FF2B5EF4-FFF2-40B4-BE49-F238E27FC236}">
                <a16:creationId xmlns:a16="http://schemas.microsoft.com/office/drawing/2014/main" id="{1A6B0DE4-153F-46F8-A517-E060796949A0}"/>
              </a:ext>
            </a:extLst>
          </p:cNvPr>
          <p:cNvGraphicFramePr>
            <a:graphicFrameLocks noGrp="1"/>
          </p:cNvGraphicFramePr>
          <p:nvPr>
            <p:ph idx="1"/>
          </p:nvPr>
        </p:nvGraphicFramePr>
        <p:xfrm>
          <a:off x="457200" y="1262063"/>
          <a:ext cx="4333875" cy="3170240"/>
        </p:xfrm>
        <a:graphic>
          <a:graphicData uri="http://schemas.openxmlformats.org/drawingml/2006/table">
            <a:tbl>
              <a:tblPr firstRow="1" bandRow="1">
                <a:tableStyleId>{073A0DAA-6AF3-43AB-8588-CEC1D06C72B9}</a:tableStyleId>
              </a:tblPr>
              <a:tblGrid>
                <a:gridCol w="807454">
                  <a:extLst>
                    <a:ext uri="{9D8B030D-6E8A-4147-A177-3AD203B41FA5}">
                      <a16:colId xmlns:a16="http://schemas.microsoft.com/office/drawing/2014/main" val="20000"/>
                    </a:ext>
                  </a:extLst>
                </a:gridCol>
                <a:gridCol w="2130711">
                  <a:extLst>
                    <a:ext uri="{9D8B030D-6E8A-4147-A177-3AD203B41FA5}">
                      <a16:colId xmlns:a16="http://schemas.microsoft.com/office/drawing/2014/main" val="20001"/>
                    </a:ext>
                  </a:extLst>
                </a:gridCol>
                <a:gridCol w="1395710">
                  <a:extLst>
                    <a:ext uri="{9D8B030D-6E8A-4147-A177-3AD203B41FA5}">
                      <a16:colId xmlns:a16="http://schemas.microsoft.com/office/drawing/2014/main" val="20002"/>
                    </a:ext>
                  </a:extLst>
                </a:gridCol>
              </a:tblGrid>
              <a:tr h="396280">
                <a:tc gridSpan="3">
                  <a:txBody>
                    <a:bodyPr/>
                    <a:lstStyle/>
                    <a:p>
                      <a:pPr algn="ctr"/>
                      <a:r>
                        <a:rPr lang="en-US" sz="2000" dirty="0"/>
                        <a:t>AFC = $30,000</a:t>
                      </a: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96280">
                <a:tc>
                  <a:txBody>
                    <a:bodyPr/>
                    <a:lstStyle/>
                    <a:p>
                      <a:r>
                        <a:rPr lang="en-US" sz="2000" b="1" dirty="0">
                          <a:solidFill>
                            <a:schemeClr val="tx2"/>
                          </a:solidFill>
                        </a:rPr>
                        <a:t>SCRS</a:t>
                      </a: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2000" dirty="0">
                          <a:solidFill>
                            <a:schemeClr val="tx2"/>
                          </a:solidFill>
                        </a:rPr>
                        <a:t>$30,000 × 1.82% =</a:t>
                      </a: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2000" dirty="0">
                          <a:solidFill>
                            <a:schemeClr val="tx2"/>
                          </a:solidFill>
                        </a:rPr>
                        <a:t>$546.00</a:t>
                      </a: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396280">
                <a:tc>
                  <a:txBody>
                    <a:bodyPr/>
                    <a:lstStyle/>
                    <a:p>
                      <a:endParaRPr lang="en-US" sz="2000" dirty="0">
                        <a:solidFill>
                          <a:schemeClr val="tx2"/>
                        </a:solidFill>
                      </a:endParaRP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2000" dirty="0">
                          <a:solidFill>
                            <a:schemeClr val="tx2"/>
                          </a:solidFill>
                        </a:rPr>
                        <a:t>$546 × 30 years =</a:t>
                      </a: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2000" dirty="0">
                          <a:solidFill>
                            <a:schemeClr val="tx2"/>
                          </a:solidFill>
                        </a:rPr>
                        <a:t>$16,380.00</a:t>
                      </a: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396280">
                <a:tc>
                  <a:txBody>
                    <a:bodyPr/>
                    <a:lstStyle/>
                    <a:p>
                      <a:endParaRPr lang="en-US" sz="2000" dirty="0">
                        <a:solidFill>
                          <a:schemeClr val="tx2"/>
                        </a:solidFill>
                      </a:endParaRP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2000" dirty="0">
                          <a:solidFill>
                            <a:schemeClr val="tx2"/>
                          </a:solidFill>
                        </a:rPr>
                        <a:t>$16,380 </a:t>
                      </a:r>
                      <a:r>
                        <a:rPr lang="en-US" sz="2000" baseline="0" dirty="0">
                          <a:solidFill>
                            <a:schemeClr val="tx2"/>
                          </a:solidFill>
                        </a:rPr>
                        <a:t>÷ 12 =</a:t>
                      </a:r>
                      <a:endParaRPr lang="en-US" sz="2000" dirty="0">
                        <a:solidFill>
                          <a:schemeClr val="tx2"/>
                        </a:solidFill>
                      </a:endParaRP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2000" b="1" dirty="0">
                          <a:solidFill>
                            <a:schemeClr val="tx2"/>
                          </a:solidFill>
                        </a:rPr>
                        <a:t>$1,365.00</a:t>
                      </a: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396280">
                <a:tc>
                  <a:txBody>
                    <a:bodyPr/>
                    <a:lstStyle/>
                    <a:p>
                      <a:endParaRPr lang="en-US" sz="2000" dirty="0">
                        <a:solidFill>
                          <a:schemeClr val="tx2"/>
                        </a:solidFill>
                      </a:endParaRP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endParaRPr lang="en-US" sz="2000" dirty="0">
                        <a:solidFill>
                          <a:schemeClr val="tx2"/>
                        </a:solidFill>
                      </a:endParaRP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endParaRPr lang="en-US" sz="2000" dirty="0">
                        <a:solidFill>
                          <a:schemeClr val="tx2"/>
                        </a:solidFill>
                      </a:endParaRP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396280">
                <a:tc>
                  <a:txBody>
                    <a:bodyPr/>
                    <a:lstStyle/>
                    <a:p>
                      <a:r>
                        <a:rPr lang="en-US" sz="2000" b="1" dirty="0">
                          <a:solidFill>
                            <a:schemeClr val="tx2"/>
                          </a:solidFill>
                        </a:rPr>
                        <a:t>PORS</a:t>
                      </a: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2000" dirty="0">
                          <a:solidFill>
                            <a:schemeClr val="tx2"/>
                          </a:solidFill>
                        </a:rPr>
                        <a:t>$30,000 × 2.14% =</a:t>
                      </a: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2000" dirty="0">
                          <a:solidFill>
                            <a:schemeClr val="tx2"/>
                          </a:solidFill>
                        </a:rPr>
                        <a:t>$642.00</a:t>
                      </a: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r h="396280">
                <a:tc>
                  <a:txBody>
                    <a:bodyPr/>
                    <a:lstStyle/>
                    <a:p>
                      <a:endParaRPr lang="en-US" sz="2000" dirty="0">
                        <a:solidFill>
                          <a:schemeClr val="tx2"/>
                        </a:solidFill>
                      </a:endParaRP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2000" dirty="0">
                          <a:solidFill>
                            <a:schemeClr val="tx2"/>
                          </a:solidFill>
                        </a:rPr>
                        <a:t>$642 × 27 years</a:t>
                      </a:r>
                      <a:r>
                        <a:rPr lang="en-US" sz="2000" baseline="0" dirty="0">
                          <a:solidFill>
                            <a:schemeClr val="tx2"/>
                          </a:solidFill>
                        </a:rPr>
                        <a:t> =</a:t>
                      </a:r>
                      <a:endParaRPr lang="en-US" sz="2000" dirty="0">
                        <a:solidFill>
                          <a:schemeClr val="tx2"/>
                        </a:solidFill>
                      </a:endParaRP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2000" dirty="0">
                          <a:solidFill>
                            <a:schemeClr val="tx2"/>
                          </a:solidFill>
                        </a:rPr>
                        <a:t>$17,334.00</a:t>
                      </a: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r h="396280">
                <a:tc>
                  <a:txBody>
                    <a:bodyPr/>
                    <a:lstStyle/>
                    <a:p>
                      <a:endParaRPr lang="en-US" sz="2000" dirty="0">
                        <a:solidFill>
                          <a:schemeClr val="tx2"/>
                        </a:solidFill>
                      </a:endParaRP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2000" dirty="0">
                          <a:solidFill>
                            <a:schemeClr val="tx2"/>
                          </a:solidFill>
                        </a:rPr>
                        <a:t>$17,334 </a:t>
                      </a:r>
                      <a:r>
                        <a:rPr lang="en-US" sz="2000" baseline="0" dirty="0">
                          <a:solidFill>
                            <a:schemeClr val="tx2"/>
                          </a:solidFill>
                        </a:rPr>
                        <a:t>÷</a:t>
                      </a:r>
                      <a:r>
                        <a:rPr lang="en-US" sz="2000" dirty="0">
                          <a:solidFill>
                            <a:schemeClr val="tx2"/>
                          </a:solidFill>
                        </a:rPr>
                        <a:t> 12 =</a:t>
                      </a: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r"/>
                      <a:r>
                        <a:rPr lang="en-US" sz="2000" b="1" dirty="0">
                          <a:solidFill>
                            <a:schemeClr val="tx2"/>
                          </a:solidFill>
                        </a:rPr>
                        <a:t>$1,444.50</a:t>
                      </a:r>
                    </a:p>
                  </a:txBody>
                  <a:tcPr marL="91439" marR="91439" marT="45725" marB="45725">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7"/>
                  </a:ext>
                </a:extLst>
              </a:tr>
            </a:tbl>
          </a:graphicData>
        </a:graphic>
      </p:graphicFrame>
      <p:sp>
        <p:nvSpPr>
          <p:cNvPr id="58394" name="Slide Number Placeholder 3">
            <a:extLst>
              <a:ext uri="{FF2B5EF4-FFF2-40B4-BE49-F238E27FC236}">
                <a16:creationId xmlns:a16="http://schemas.microsoft.com/office/drawing/2014/main" id="{90CA8E8C-684C-48D7-B887-82342A6069A0}"/>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3D65C86D-D4F5-494B-9F69-CD19414E97A1}"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11</a:t>
            </a:fld>
            <a:endParaRPr lang="en-US" altLang="en-US" sz="1400">
              <a:solidFill>
                <a:schemeClr val="bg1"/>
              </a:solidFill>
              <a:latin typeface="Times New Roman" panose="02020603050405020304" pitchFamily="18" charset="0"/>
            </a:endParaRPr>
          </a:p>
        </p:txBody>
      </p:sp>
      <p:sp>
        <p:nvSpPr>
          <p:cNvPr id="58395" name="Rectangle 5">
            <a:extLst>
              <a:ext uri="{FF2B5EF4-FFF2-40B4-BE49-F238E27FC236}">
                <a16:creationId xmlns:a16="http://schemas.microsoft.com/office/drawing/2014/main" id="{1297D261-80C7-43FC-9E8F-FB6CF7F35273}"/>
              </a:ext>
            </a:extLst>
          </p:cNvPr>
          <p:cNvSpPr>
            <a:spLocks noChangeArrowheads="1"/>
          </p:cNvSpPr>
          <p:nvPr/>
        </p:nvSpPr>
        <p:spPr bwMode="auto">
          <a:xfrm>
            <a:off x="4972050" y="1262063"/>
            <a:ext cx="37147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pPr>
            <a:r>
              <a:rPr lang="en-US" altLang="en-US" sz="2000">
                <a:solidFill>
                  <a:schemeClr val="tx2"/>
                </a:solidFill>
              </a:rPr>
              <a:t>Early retirement reductions will apply to SCRS members who retire before reaching eligibility for an unreduced benefit.</a:t>
            </a:r>
          </a:p>
          <a:p>
            <a:pPr eaLnBrk="1" hangingPunct="1">
              <a:lnSpc>
                <a:spcPct val="100000"/>
              </a:lnSpc>
              <a:spcBef>
                <a:spcPct val="0"/>
              </a:spcBef>
            </a:pPr>
            <a:r>
              <a:rPr lang="en-US" altLang="en-US" sz="2000">
                <a:solidFill>
                  <a:schemeClr val="tx2"/>
                </a:solidFill>
              </a:rPr>
              <a:t>Reduction factors will apply to members who select a joint retiree/survivor payment option.</a:t>
            </a:r>
          </a:p>
        </p:txBody>
      </p:sp>
      <p:pic>
        <p:nvPicPr>
          <p:cNvPr id="4" name="Audio 3">
            <a:hlinkClick r:id="" action="ppaction://media"/>
            <a:extLst>
              <a:ext uri="{FF2B5EF4-FFF2-40B4-BE49-F238E27FC236}">
                <a16:creationId xmlns:a16="http://schemas.microsoft.com/office/drawing/2014/main" id="{C0BA185B-B2C1-49A5-A709-BD070F953D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171"/>
    </mc:Choice>
    <mc:Fallback xmlns="">
      <p:transition spd="slow" advTm="26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800CDD1E-28FA-4EE2-B76E-831304DA1A95}"/>
              </a:ext>
            </a:extLst>
          </p:cNvPr>
          <p:cNvSpPr>
            <a:spLocks noGrp="1" noChangeArrowheads="1"/>
          </p:cNvSpPr>
          <p:nvPr>
            <p:ph type="title"/>
          </p:nvPr>
        </p:nvSpPr>
        <p:spPr>
          <a:xfrm>
            <a:off x="457200" y="228600"/>
            <a:ext cx="8229600" cy="804863"/>
          </a:xfrm>
        </p:spPr>
        <p:txBody>
          <a:bodyPr/>
          <a:lstStyle/>
          <a:p>
            <a:pPr eaLnBrk="1" hangingPunct="1"/>
            <a:r>
              <a:rPr lang="en-US" altLang="en-US"/>
              <a:t>Applying for service retirement</a:t>
            </a:r>
          </a:p>
        </p:txBody>
      </p:sp>
      <p:sp>
        <p:nvSpPr>
          <p:cNvPr id="60419" name="Content Placeholder 2">
            <a:extLst>
              <a:ext uri="{FF2B5EF4-FFF2-40B4-BE49-F238E27FC236}">
                <a16:creationId xmlns:a16="http://schemas.microsoft.com/office/drawing/2014/main" id="{C27DB87E-3956-4F94-8625-42066C8A0173}"/>
              </a:ext>
            </a:extLst>
          </p:cNvPr>
          <p:cNvSpPr>
            <a:spLocks noGrp="1" noChangeArrowheads="1"/>
          </p:cNvSpPr>
          <p:nvPr>
            <p:ph idx="1"/>
          </p:nvPr>
        </p:nvSpPr>
        <p:spPr>
          <a:xfrm>
            <a:off x="457200" y="1262063"/>
            <a:ext cx="8229600" cy="5029200"/>
          </a:xfrm>
        </p:spPr>
        <p:txBody>
          <a:bodyPr/>
          <a:lstStyle/>
          <a:p>
            <a:pPr eaLnBrk="1" hangingPunct="1"/>
            <a:r>
              <a:rPr lang="en-US" altLang="en-US" dirty="0"/>
              <a:t>Application required; process not automatic.</a:t>
            </a:r>
          </a:p>
          <a:p>
            <a:pPr eaLnBrk="1" hangingPunct="1"/>
            <a:r>
              <a:rPr lang="en-US" altLang="en-US" dirty="0"/>
              <a:t>Members may apply up to six months prior to retirement date.</a:t>
            </a:r>
          </a:p>
          <a:p>
            <a:pPr eaLnBrk="1" hangingPunct="1"/>
            <a:r>
              <a:rPr lang="en-US" altLang="en-US" dirty="0"/>
              <a:t>Members must apply no later than 90 days after retirement date.</a:t>
            </a:r>
          </a:p>
          <a:p>
            <a:pPr eaLnBrk="1" hangingPunct="1"/>
            <a:r>
              <a:rPr lang="en-US" altLang="en-US" dirty="0"/>
              <a:t>Service purchases must be paid in full before retiring.</a:t>
            </a:r>
          </a:p>
          <a:p>
            <a:pPr eaLnBrk="1" hangingPunct="1"/>
            <a:r>
              <a:rPr lang="en-US" altLang="en-US" dirty="0"/>
              <a:t>Members should not terminate employment until PEBA confirms eligibility. PEBA cannot determine eligibility until employers complete the </a:t>
            </a:r>
            <a:r>
              <a:rPr lang="en-US" altLang="en-US" i="1" dirty="0"/>
              <a:t>Retirement Date Certification</a:t>
            </a:r>
            <a:r>
              <a:rPr lang="en-US" altLang="en-US" dirty="0"/>
              <a:t>, which needs to be done before the date of retirement.</a:t>
            </a:r>
          </a:p>
        </p:txBody>
      </p:sp>
      <p:sp>
        <p:nvSpPr>
          <p:cNvPr id="60420" name="Slide Number Placeholder 3">
            <a:extLst>
              <a:ext uri="{FF2B5EF4-FFF2-40B4-BE49-F238E27FC236}">
                <a16:creationId xmlns:a16="http://schemas.microsoft.com/office/drawing/2014/main" id="{248AB2AA-5CA9-478C-ADCB-9AF1B05B08BF}"/>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7E2C7543-857D-4008-AD80-E66A3331B646}"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12</a:t>
            </a:fld>
            <a:endParaRPr lang="en-US" altLang="en-US" sz="1400">
              <a:solidFill>
                <a:schemeClr val="bg1"/>
              </a:solidFill>
              <a:latin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725C99C8-EB8E-4B8B-B9EB-30E811CA87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239"/>
    </mc:Choice>
    <mc:Fallback xmlns="">
      <p:transition spd="slow" advTm="48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B8BD9F11-4B3F-46F5-8C9B-58A1311DB112}"/>
              </a:ext>
            </a:extLst>
          </p:cNvPr>
          <p:cNvSpPr>
            <a:spLocks noGrp="1" noChangeArrowheads="1"/>
          </p:cNvSpPr>
          <p:nvPr>
            <p:ph type="title"/>
          </p:nvPr>
        </p:nvSpPr>
        <p:spPr>
          <a:xfrm>
            <a:off x="457200" y="228600"/>
            <a:ext cx="8229600" cy="804863"/>
          </a:xfrm>
        </p:spPr>
        <p:txBody>
          <a:bodyPr/>
          <a:lstStyle/>
          <a:p>
            <a:pPr eaLnBrk="1" hangingPunct="1"/>
            <a:r>
              <a:rPr lang="en-US" altLang="en-US"/>
              <a:t>Applying for service retirement</a:t>
            </a:r>
          </a:p>
        </p:txBody>
      </p:sp>
      <p:sp>
        <p:nvSpPr>
          <p:cNvPr id="61443" name="Content Placeholder 2">
            <a:extLst>
              <a:ext uri="{FF2B5EF4-FFF2-40B4-BE49-F238E27FC236}">
                <a16:creationId xmlns:a16="http://schemas.microsoft.com/office/drawing/2014/main" id="{574DDA2C-4054-4D14-BF6E-4F222FF0059D}"/>
              </a:ext>
            </a:extLst>
          </p:cNvPr>
          <p:cNvSpPr>
            <a:spLocks noGrp="1" noChangeArrowheads="1"/>
          </p:cNvSpPr>
          <p:nvPr>
            <p:ph idx="1"/>
          </p:nvPr>
        </p:nvSpPr>
        <p:spPr>
          <a:xfrm>
            <a:off x="457200" y="1262063"/>
            <a:ext cx="8229600" cy="5029200"/>
          </a:xfrm>
        </p:spPr>
        <p:txBody>
          <a:bodyPr/>
          <a:lstStyle/>
          <a:p>
            <a:pPr eaLnBrk="1" hangingPunct="1"/>
            <a:r>
              <a:rPr lang="en-US" altLang="en-US" dirty="0"/>
              <a:t>Encourage members to apply through Member Access. </a:t>
            </a:r>
          </a:p>
          <a:p>
            <a:pPr lvl="1" eaLnBrk="1" hangingPunct="1"/>
            <a:r>
              <a:rPr lang="en-US" altLang="en-US" dirty="0"/>
              <a:t>Members can also complete applicable paper forms:</a:t>
            </a:r>
          </a:p>
          <a:p>
            <a:pPr lvl="2" eaLnBrk="1" hangingPunct="1"/>
            <a:r>
              <a:rPr lang="en-US" altLang="en-US" i="1" u="sng" dirty="0">
                <a:hlinkClick r:id="rId4"/>
              </a:rPr>
              <a:t>SCRS Application for Service Retirement Benefits</a:t>
            </a:r>
            <a:r>
              <a:rPr lang="en-US" altLang="en-US" dirty="0"/>
              <a:t> (Form 6101S).</a:t>
            </a:r>
          </a:p>
          <a:p>
            <a:pPr lvl="2" eaLnBrk="1" hangingPunct="1"/>
            <a:r>
              <a:rPr lang="en-US" altLang="en-US" i="1" u="sng" dirty="0">
                <a:hlinkClick r:id="rId5"/>
              </a:rPr>
              <a:t>PORS Application for Service Retirement Benefits</a:t>
            </a:r>
            <a:r>
              <a:rPr lang="en-US" altLang="en-US" dirty="0"/>
              <a:t> (Form 6101P).</a:t>
            </a:r>
          </a:p>
          <a:p>
            <a:pPr lvl="2" eaLnBrk="1" hangingPunct="1"/>
            <a:r>
              <a:rPr lang="en-US" altLang="en-US" i="1" u="sng" dirty="0">
                <a:hlinkClick r:id="rId6"/>
              </a:rPr>
              <a:t>Withholding Certificate for Pension or Annuity Payments</a:t>
            </a:r>
            <a:r>
              <a:rPr lang="en-US" altLang="en-US" dirty="0"/>
              <a:t> (Form W-4P) for federal withholdings.</a:t>
            </a:r>
            <a:endParaRPr lang="en-US" altLang="en-US" i="1" u="sng" dirty="0">
              <a:hlinkClick r:id="rId7">
                <a:extLst>
                  <a:ext uri="{A12FA001-AC4F-418D-AE19-62706E023703}">
                    <ahyp:hlinkClr xmlns:ahyp="http://schemas.microsoft.com/office/drawing/2018/hyperlinkcolor" val="tx"/>
                  </a:ext>
                </a:extLst>
              </a:hlinkClick>
            </a:endParaRPr>
          </a:p>
          <a:p>
            <a:pPr lvl="2" eaLnBrk="1" hangingPunct="1"/>
            <a:r>
              <a:rPr lang="en-US" altLang="en-US" i="1" u="sng" dirty="0">
                <a:hlinkClick r:id="rId7"/>
              </a:rPr>
              <a:t>Withholding Certificate for Monthly Benefit Payments</a:t>
            </a:r>
            <a:r>
              <a:rPr lang="en-US" altLang="en-US" dirty="0"/>
              <a:t> (Form 7202) for state withholdings.</a:t>
            </a:r>
          </a:p>
          <a:p>
            <a:pPr lvl="2" eaLnBrk="1" hangingPunct="1"/>
            <a:r>
              <a:rPr lang="en-US" altLang="en-US" i="1" u="sng" dirty="0">
                <a:hlinkClick r:id="rId8"/>
              </a:rPr>
              <a:t>Direct Deposit Authorization</a:t>
            </a:r>
            <a:r>
              <a:rPr lang="en-US" altLang="en-US" i="1" dirty="0"/>
              <a:t> </a:t>
            </a:r>
            <a:r>
              <a:rPr lang="en-US" altLang="en-US" dirty="0"/>
              <a:t>(Form 7204).</a:t>
            </a:r>
          </a:p>
          <a:p>
            <a:pPr eaLnBrk="1" hangingPunct="1"/>
            <a:r>
              <a:rPr lang="en-US" altLang="en-US" dirty="0"/>
              <a:t>Members should allow additional time for processing paper forms. </a:t>
            </a:r>
          </a:p>
          <a:p>
            <a:pPr lvl="1" eaLnBrk="1" hangingPunct="1"/>
            <a:r>
              <a:rPr lang="en-US" altLang="en-US" dirty="0"/>
              <a:t>Errors or incomplete forms will result in rejected applications. </a:t>
            </a:r>
          </a:p>
          <a:p>
            <a:pPr eaLnBrk="1" hangingPunct="1"/>
            <a:endParaRPr lang="en-US" altLang="en-US" dirty="0"/>
          </a:p>
        </p:txBody>
      </p:sp>
      <p:sp>
        <p:nvSpPr>
          <p:cNvPr id="61444" name="Slide Number Placeholder 3">
            <a:extLst>
              <a:ext uri="{FF2B5EF4-FFF2-40B4-BE49-F238E27FC236}">
                <a16:creationId xmlns:a16="http://schemas.microsoft.com/office/drawing/2014/main" id="{041C69A5-EA6A-418E-9525-130654B54649}"/>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817348C7-C987-4321-B8C2-2EDFB7E3AD01}"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13</a:t>
            </a:fld>
            <a:endParaRPr lang="en-US" altLang="en-US" sz="1400">
              <a:solidFill>
                <a:schemeClr val="bg1"/>
              </a:solidFill>
              <a:latin typeface="Times New Roman" panose="02020603050405020304" pitchFamily="18" charset="0"/>
            </a:endParaRPr>
          </a:p>
        </p:txBody>
      </p:sp>
      <p:pic>
        <p:nvPicPr>
          <p:cNvPr id="8" name="Audio 7">
            <a:hlinkClick r:id="" action="ppaction://media"/>
            <a:extLst>
              <a:ext uri="{FF2B5EF4-FFF2-40B4-BE49-F238E27FC236}">
                <a16:creationId xmlns:a16="http://schemas.microsoft.com/office/drawing/2014/main" id="{01E4B0E6-5D56-1AA0-88EB-DDB5D329D34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9267"/>
    </mc:Choice>
    <mc:Fallback>
      <p:transition spd="slow" advTm="69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1B7527BA-6148-4274-9883-287F52CC0FA5}"/>
              </a:ext>
            </a:extLst>
          </p:cNvPr>
          <p:cNvSpPr>
            <a:spLocks noGrp="1" noChangeArrowheads="1"/>
          </p:cNvSpPr>
          <p:nvPr>
            <p:ph type="title"/>
          </p:nvPr>
        </p:nvSpPr>
        <p:spPr>
          <a:xfrm>
            <a:off x="457200" y="228600"/>
            <a:ext cx="8229600" cy="804863"/>
          </a:xfrm>
        </p:spPr>
        <p:txBody>
          <a:bodyPr/>
          <a:lstStyle/>
          <a:p>
            <a:pPr eaLnBrk="1" hangingPunct="1"/>
            <a:r>
              <a:rPr lang="en-US" altLang="en-US"/>
              <a:t>Required documentation </a:t>
            </a:r>
          </a:p>
        </p:txBody>
      </p:sp>
      <p:sp>
        <p:nvSpPr>
          <p:cNvPr id="3" name="Content Placeholder 2">
            <a:extLst>
              <a:ext uri="{FF2B5EF4-FFF2-40B4-BE49-F238E27FC236}">
                <a16:creationId xmlns:a16="http://schemas.microsoft.com/office/drawing/2014/main" id="{AD3AB006-32F2-4054-8C1B-78878885515B}"/>
              </a:ext>
            </a:extLst>
          </p:cNvPr>
          <p:cNvSpPr>
            <a:spLocks noGrp="1"/>
          </p:cNvSpPr>
          <p:nvPr>
            <p:ph idx="1"/>
          </p:nvPr>
        </p:nvSpPr>
        <p:spPr>
          <a:xfrm>
            <a:off x="457200" y="1262063"/>
            <a:ext cx="8229600" cy="5029200"/>
          </a:xfrm>
        </p:spPr>
        <p:txBody>
          <a:bodyPr rtlCol="0">
            <a:normAutofit/>
          </a:bodyPr>
          <a:lstStyle/>
          <a:p>
            <a:pPr eaLnBrk="1" fontAlgn="auto" hangingPunct="1">
              <a:spcAft>
                <a:spcPts val="0"/>
              </a:spcAft>
              <a:defRPr/>
            </a:pPr>
            <a:r>
              <a:rPr lang="en-US" dirty="0"/>
              <a:t>Required documentation:</a:t>
            </a:r>
          </a:p>
          <a:p>
            <a:pPr lvl="1" eaLnBrk="1" fontAlgn="auto" hangingPunct="1">
              <a:spcAft>
                <a:spcPts val="0"/>
              </a:spcAft>
              <a:defRPr/>
            </a:pPr>
            <a:r>
              <a:rPr lang="en-US" dirty="0"/>
              <a:t>Copy of member’s birth certificate;</a:t>
            </a:r>
          </a:p>
          <a:p>
            <a:pPr lvl="1" eaLnBrk="1" fontAlgn="auto" hangingPunct="1">
              <a:spcAft>
                <a:spcPts val="0"/>
              </a:spcAft>
              <a:defRPr/>
            </a:pPr>
            <a:r>
              <a:rPr lang="en-US" dirty="0"/>
              <a:t>Copy of member’s driver’s license or state-issued ID card; and</a:t>
            </a:r>
          </a:p>
          <a:p>
            <a:pPr lvl="1" eaLnBrk="1" fontAlgn="auto" hangingPunct="1">
              <a:spcAft>
                <a:spcPts val="0"/>
              </a:spcAft>
              <a:defRPr/>
            </a:pPr>
            <a:r>
              <a:rPr lang="en-US" dirty="0"/>
              <a:t>Copy of member’s beneficiaries’ birth certificates, if choosing survivor option.</a:t>
            </a:r>
          </a:p>
          <a:p>
            <a:pPr eaLnBrk="1" fontAlgn="auto" hangingPunct="1">
              <a:spcAft>
                <a:spcPts val="0"/>
              </a:spcAft>
              <a:defRPr/>
            </a:pPr>
            <a:r>
              <a:rPr lang="en-US" dirty="0"/>
              <a:t>Members can upload documents in Member Access.</a:t>
            </a:r>
          </a:p>
          <a:p>
            <a:pPr eaLnBrk="1" fontAlgn="auto" hangingPunct="1">
              <a:spcAft>
                <a:spcPts val="0"/>
              </a:spcAft>
              <a:defRPr/>
            </a:pPr>
            <a:r>
              <a:rPr lang="en-US" dirty="0"/>
              <a:t>Members must send copies with paper application.</a:t>
            </a:r>
          </a:p>
          <a:p>
            <a:pPr marL="0" indent="0" eaLnBrk="1" fontAlgn="auto" hangingPunct="1">
              <a:spcAft>
                <a:spcPts val="0"/>
              </a:spcAft>
              <a:buFont typeface="Arial" panose="020B0604020202020204" pitchFamily="34" charset="0"/>
              <a:buNone/>
              <a:defRPr/>
            </a:pPr>
            <a:endParaRPr lang="en-US" dirty="0"/>
          </a:p>
        </p:txBody>
      </p:sp>
      <p:sp>
        <p:nvSpPr>
          <p:cNvPr id="62468" name="Slide Number Placeholder 3">
            <a:extLst>
              <a:ext uri="{FF2B5EF4-FFF2-40B4-BE49-F238E27FC236}">
                <a16:creationId xmlns:a16="http://schemas.microsoft.com/office/drawing/2014/main" id="{3F025596-8DCC-498B-9D6F-B6033D7779B6}"/>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77D3CE61-CCF4-4B7E-8909-B5D34A65E28A}"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14</a:t>
            </a:fld>
            <a:endParaRPr lang="en-US" altLang="en-US" sz="1400">
              <a:solidFill>
                <a:schemeClr val="bg1"/>
              </a:solidFill>
              <a:latin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4506B870-2A75-490F-9789-F7DCD5F274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293"/>
    </mc:Choice>
    <mc:Fallback xmlns="">
      <p:transition spd="slow" advTm="38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77427F6C-859E-46FE-87C5-F37CB5A7F703}"/>
              </a:ext>
            </a:extLst>
          </p:cNvPr>
          <p:cNvSpPr>
            <a:spLocks noGrp="1" noChangeArrowheads="1"/>
          </p:cNvSpPr>
          <p:nvPr>
            <p:ph type="title"/>
          </p:nvPr>
        </p:nvSpPr>
        <p:spPr>
          <a:xfrm>
            <a:off x="457200" y="228600"/>
            <a:ext cx="8229600" cy="804863"/>
          </a:xfrm>
        </p:spPr>
        <p:txBody>
          <a:bodyPr/>
          <a:lstStyle/>
          <a:p>
            <a:pPr eaLnBrk="1" hangingPunct="1"/>
            <a:r>
              <a:rPr lang="en-US" altLang="en-US"/>
              <a:t>Employer actions</a:t>
            </a:r>
          </a:p>
        </p:txBody>
      </p:sp>
      <p:sp>
        <p:nvSpPr>
          <p:cNvPr id="63491" name="Content Placeholder 2">
            <a:extLst>
              <a:ext uri="{FF2B5EF4-FFF2-40B4-BE49-F238E27FC236}">
                <a16:creationId xmlns:a16="http://schemas.microsoft.com/office/drawing/2014/main" id="{E3F5EE1B-DCBD-43AE-8081-794F1EAD5830}"/>
              </a:ext>
            </a:extLst>
          </p:cNvPr>
          <p:cNvSpPr>
            <a:spLocks noGrp="1" noChangeArrowheads="1"/>
          </p:cNvSpPr>
          <p:nvPr>
            <p:ph idx="1"/>
          </p:nvPr>
        </p:nvSpPr>
        <p:spPr>
          <a:xfrm>
            <a:off x="457200" y="1262063"/>
            <a:ext cx="8229600" cy="5029200"/>
          </a:xfrm>
        </p:spPr>
        <p:txBody>
          <a:bodyPr/>
          <a:lstStyle/>
          <a:p>
            <a:pPr eaLnBrk="1" hangingPunct="1"/>
            <a:r>
              <a:rPr lang="en-US" altLang="en-US" dirty="0"/>
              <a:t>You will receive an EES Task List notification once PEBA receives an application for one of your employees: </a:t>
            </a:r>
          </a:p>
          <a:p>
            <a:pPr lvl="1" eaLnBrk="1" hangingPunct="1"/>
            <a:r>
              <a:rPr lang="en-US" altLang="en-US" i="1" dirty="0"/>
              <a:t>Retirement Date Certification</a:t>
            </a:r>
            <a:r>
              <a:rPr lang="en-US" altLang="en-US" dirty="0"/>
              <a:t>.</a:t>
            </a:r>
          </a:p>
          <a:p>
            <a:pPr lvl="1" eaLnBrk="1" hangingPunct="1"/>
            <a:r>
              <a:rPr lang="en-US" altLang="en-US" i="1" dirty="0"/>
              <a:t>Final Payroll Certification (Shows up in Task List 14 days after date of retirement)</a:t>
            </a:r>
            <a:r>
              <a:rPr lang="en-US" altLang="en-US" dirty="0"/>
              <a:t>. </a:t>
            </a:r>
          </a:p>
          <a:p>
            <a:pPr eaLnBrk="1" hangingPunct="1"/>
            <a:r>
              <a:rPr lang="en-US" altLang="en-US" dirty="0"/>
              <a:t>Termination and separation from employment is required. </a:t>
            </a:r>
          </a:p>
          <a:p>
            <a:pPr eaLnBrk="1" hangingPunct="1"/>
            <a:r>
              <a:rPr lang="en-US" altLang="en-US" dirty="0"/>
              <a:t>Do not estimate or project final payroll information. </a:t>
            </a:r>
          </a:p>
          <a:p>
            <a:pPr eaLnBrk="1" hangingPunct="1"/>
            <a:r>
              <a:rPr lang="en-US" altLang="en-US" dirty="0"/>
              <a:t>Final payroll certification task cannot be completed prior to the retirement date.</a:t>
            </a:r>
          </a:p>
          <a:p>
            <a:pPr lvl="1" eaLnBrk="1" hangingPunct="1"/>
            <a:r>
              <a:rPr lang="en-US" altLang="en-US" dirty="0"/>
              <a:t>Prevents erroneous payroll data and benefit calculations. </a:t>
            </a:r>
          </a:p>
          <a:p>
            <a:pPr lvl="1" eaLnBrk="1" hangingPunct="1"/>
            <a:r>
              <a:rPr lang="en-US" altLang="en-US" dirty="0"/>
              <a:t>Refer to the </a:t>
            </a:r>
            <a:r>
              <a:rPr lang="en-US" altLang="en-US" i="1" dirty="0">
                <a:solidFill>
                  <a:srgbClr val="FF0000"/>
                </a:solidFill>
                <a:hlinkClick r:id="rId4"/>
              </a:rPr>
              <a:t>Final payroll certification tasks in EES</a:t>
            </a:r>
            <a:r>
              <a:rPr lang="en-US" altLang="en-US" dirty="0">
                <a:solidFill>
                  <a:srgbClr val="FF0000"/>
                </a:solidFill>
              </a:rPr>
              <a:t> </a:t>
            </a:r>
            <a:r>
              <a:rPr lang="en-US" altLang="en-US" dirty="0"/>
              <a:t>training resource. </a:t>
            </a:r>
          </a:p>
          <a:p>
            <a:pPr eaLnBrk="1" hangingPunct="1"/>
            <a:r>
              <a:rPr lang="en-US" altLang="en-US" dirty="0"/>
              <a:t>Refer to the </a:t>
            </a:r>
            <a:r>
              <a:rPr lang="en-US" altLang="en-US" i="1" dirty="0">
                <a:hlinkClick r:id="rId5"/>
              </a:rPr>
              <a:t>Service retirement</a:t>
            </a:r>
            <a:r>
              <a:rPr lang="en-US" altLang="en-US" dirty="0"/>
              <a:t> employer checklist. </a:t>
            </a:r>
          </a:p>
          <a:p>
            <a:pPr eaLnBrk="1" hangingPunct="1"/>
            <a:endParaRPr lang="en-US" altLang="en-US" dirty="0"/>
          </a:p>
        </p:txBody>
      </p:sp>
      <p:sp>
        <p:nvSpPr>
          <p:cNvPr id="63492" name="Slide Number Placeholder 3">
            <a:extLst>
              <a:ext uri="{FF2B5EF4-FFF2-40B4-BE49-F238E27FC236}">
                <a16:creationId xmlns:a16="http://schemas.microsoft.com/office/drawing/2014/main" id="{688C2EA2-606F-4DD4-B629-DB9953DB57D0}"/>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8A7F7DDC-3C50-49BA-8B6F-EE3572C8ACB2}"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15</a:t>
            </a:fld>
            <a:endParaRPr lang="en-US" altLang="en-US" sz="1400">
              <a:solidFill>
                <a:schemeClr val="bg1"/>
              </a:solidFill>
              <a:latin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9A5FC352-523E-2FC0-FC51-6772235461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3688"/>
    </mc:Choice>
    <mc:Fallback>
      <p:transition spd="slow" advTm="63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9FF51FB5-AFD2-4154-A8A3-754C9931DC89}"/>
              </a:ext>
            </a:extLst>
          </p:cNvPr>
          <p:cNvSpPr>
            <a:spLocks noGrp="1" noChangeArrowheads="1"/>
          </p:cNvSpPr>
          <p:nvPr>
            <p:ph type="title"/>
            <p:custDataLst>
              <p:tags r:id="rId1"/>
            </p:custDataLst>
          </p:nvPr>
        </p:nvSpPr>
        <p:spPr>
          <a:xfrm>
            <a:off x="457200" y="228600"/>
            <a:ext cx="8229600" cy="804863"/>
          </a:xfrm>
        </p:spPr>
        <p:txBody>
          <a:bodyPr/>
          <a:lstStyle/>
          <a:p>
            <a:pPr eaLnBrk="1" hangingPunct="1"/>
            <a:r>
              <a:rPr lang="en-US" altLang="en-US"/>
              <a:t>SCRS, PORS monthly payment plan options</a:t>
            </a:r>
          </a:p>
        </p:txBody>
      </p:sp>
      <p:sp>
        <p:nvSpPr>
          <p:cNvPr id="64516" name="Slide Number Placeholder 3">
            <a:extLst>
              <a:ext uri="{FF2B5EF4-FFF2-40B4-BE49-F238E27FC236}">
                <a16:creationId xmlns:a16="http://schemas.microsoft.com/office/drawing/2014/main" id="{B9D471C7-88C1-4BC1-A182-D06298A6F417}"/>
              </a:ext>
            </a:extLst>
          </p:cNvPr>
          <p:cNvSpPr>
            <a:spLocks noGrp="1" noChangeArrowheads="1"/>
          </p:cNvSpPr>
          <p:nvPr>
            <p:ph type="sldNum" sz="quarter" idx="10"/>
            <p:custDataLst>
              <p:tags r:id="rId2"/>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D6A2F786-C75F-43DF-BC7D-4F34A2E23956}"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16</a:t>
            </a:fld>
            <a:endParaRPr lang="en-US" altLang="en-US" sz="1400">
              <a:solidFill>
                <a:schemeClr val="bg1"/>
              </a:solidFill>
              <a:latin typeface="Times New Roman" panose="02020603050405020304" pitchFamily="18" charset="0"/>
            </a:endParaRPr>
          </a:p>
        </p:txBody>
      </p:sp>
      <p:pic>
        <p:nvPicPr>
          <p:cNvPr id="12" name="Audio 11">
            <a:hlinkClick r:id="" action="ppaction://media"/>
            <a:extLst>
              <a:ext uri="{FF2B5EF4-FFF2-40B4-BE49-F238E27FC236}">
                <a16:creationId xmlns:a16="http://schemas.microsoft.com/office/drawing/2014/main" id="{23E05619-DBA9-449E-AD42-968B3AB8258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6096000"/>
            <a:ext cx="609600" cy="609600"/>
          </a:xfrm>
          <a:prstGeom prst="rect">
            <a:avLst/>
          </a:prstGeom>
        </p:spPr>
      </p:pic>
      <p:sp>
        <p:nvSpPr>
          <p:cNvPr id="4" name="Google Shape;595;p25">
            <a:extLst>
              <a:ext uri="{FF2B5EF4-FFF2-40B4-BE49-F238E27FC236}">
                <a16:creationId xmlns:a16="http://schemas.microsoft.com/office/drawing/2014/main" id="{02D6A8FF-A9AF-6D5A-859F-01DD4AD78D21}"/>
              </a:ext>
            </a:extLst>
          </p:cNvPr>
          <p:cNvSpPr/>
          <p:nvPr/>
        </p:nvSpPr>
        <p:spPr>
          <a:xfrm rot="2700000">
            <a:off x="4108837" y="1569369"/>
            <a:ext cx="922955" cy="922955"/>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96;p25">
            <a:extLst>
              <a:ext uri="{FF2B5EF4-FFF2-40B4-BE49-F238E27FC236}">
                <a16:creationId xmlns:a16="http://schemas.microsoft.com/office/drawing/2014/main" id="{6729BFC9-3688-32B6-DB7C-F09DCDA43733}"/>
              </a:ext>
            </a:extLst>
          </p:cNvPr>
          <p:cNvSpPr/>
          <p:nvPr/>
        </p:nvSpPr>
        <p:spPr>
          <a:xfrm rot="2700000">
            <a:off x="5547690" y="1569369"/>
            <a:ext cx="922955" cy="922955"/>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 name="Google Shape;599;p25">
            <a:extLst>
              <a:ext uri="{FF2B5EF4-FFF2-40B4-BE49-F238E27FC236}">
                <a16:creationId xmlns:a16="http://schemas.microsoft.com/office/drawing/2014/main" id="{15E8F5D6-3DCF-584B-A354-AD316EBC8470}"/>
              </a:ext>
            </a:extLst>
          </p:cNvPr>
          <p:cNvCxnSpPr>
            <a:cxnSpLocks/>
          </p:cNvCxnSpPr>
          <p:nvPr/>
        </p:nvCxnSpPr>
        <p:spPr>
          <a:xfrm>
            <a:off x="4577363" y="2867490"/>
            <a:ext cx="0" cy="488106"/>
          </a:xfrm>
          <a:prstGeom prst="straightConnector1">
            <a:avLst/>
          </a:prstGeom>
          <a:noFill/>
          <a:ln w="9525" cap="flat" cmpd="sng">
            <a:solidFill>
              <a:schemeClr val="accent3"/>
            </a:solidFill>
            <a:prstDash val="solid"/>
            <a:round/>
            <a:headEnd type="none" w="med" len="med"/>
            <a:tailEnd type="none" w="med" len="med"/>
          </a:ln>
        </p:spPr>
      </p:cxnSp>
      <p:sp>
        <p:nvSpPr>
          <p:cNvPr id="7" name="Google Shape;606;p25">
            <a:extLst>
              <a:ext uri="{FF2B5EF4-FFF2-40B4-BE49-F238E27FC236}">
                <a16:creationId xmlns:a16="http://schemas.microsoft.com/office/drawing/2014/main" id="{73198B5C-EEE5-F280-7CD9-220DF5323B8D}"/>
              </a:ext>
            </a:extLst>
          </p:cNvPr>
          <p:cNvSpPr/>
          <p:nvPr/>
        </p:nvSpPr>
        <p:spPr>
          <a:xfrm rot="2700000">
            <a:off x="2670623" y="1569369"/>
            <a:ext cx="922955" cy="922955"/>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13;p25">
            <a:extLst>
              <a:ext uri="{FF2B5EF4-FFF2-40B4-BE49-F238E27FC236}">
                <a16:creationId xmlns:a16="http://schemas.microsoft.com/office/drawing/2014/main" id="{51B847E7-869A-54FA-6278-AA9648D40695}"/>
              </a:ext>
            </a:extLst>
          </p:cNvPr>
          <p:cNvSpPr/>
          <p:nvPr/>
        </p:nvSpPr>
        <p:spPr>
          <a:xfrm>
            <a:off x="457812" y="2894192"/>
            <a:ext cx="2611927" cy="359682"/>
          </a:xfrm>
          <a:custGeom>
            <a:avLst/>
            <a:gdLst/>
            <a:ahLst/>
            <a:cxnLst/>
            <a:rect l="l" t="t" r="r" b="b"/>
            <a:pathLst>
              <a:path w="97925" h="13485" extrusionOk="0">
                <a:moveTo>
                  <a:pt x="97925" y="0"/>
                </a:moveTo>
                <a:lnTo>
                  <a:pt x="84301" y="13476"/>
                </a:lnTo>
                <a:lnTo>
                  <a:pt x="0" y="13485"/>
                </a:lnTo>
              </a:path>
            </a:pathLst>
          </a:custGeom>
          <a:noFill/>
          <a:ln w="9525" cap="flat" cmpd="sng">
            <a:solidFill>
              <a:schemeClr val="accent5"/>
            </a:solidFill>
            <a:prstDash val="solid"/>
            <a:round/>
            <a:headEnd type="none" w="med" len="med"/>
            <a:tailEnd type="none" w="med" len="med"/>
          </a:ln>
        </p:spPr>
      </p:sp>
      <p:sp>
        <p:nvSpPr>
          <p:cNvPr id="10" name="Google Shape;614;p25">
            <a:extLst>
              <a:ext uri="{FF2B5EF4-FFF2-40B4-BE49-F238E27FC236}">
                <a16:creationId xmlns:a16="http://schemas.microsoft.com/office/drawing/2014/main" id="{BBC949B9-840E-E1AF-A9B7-73377AAD1C25}"/>
              </a:ext>
            </a:extLst>
          </p:cNvPr>
          <p:cNvSpPr txBox="1"/>
          <p:nvPr/>
        </p:nvSpPr>
        <p:spPr>
          <a:xfrm>
            <a:off x="457267" y="3758253"/>
            <a:ext cx="2269155" cy="1216361"/>
          </a:xfrm>
          <a:prstGeom prst="rect">
            <a:avLst/>
          </a:prstGeom>
          <a:noFill/>
          <a:ln>
            <a:noFill/>
          </a:ln>
        </p:spPr>
        <p:txBody>
          <a:bodyPr spcFirstLastPara="1" wrap="square" lIns="91425" tIns="91425" rIns="91425" bIns="91425" anchor="t" anchorCtr="0">
            <a:noAutofit/>
          </a:bodyPr>
          <a:lstStyle/>
          <a:p>
            <a:pPr lvl="0" algn="l" rtl="0">
              <a:spcBef>
                <a:spcPts val="0"/>
              </a:spcBef>
              <a:spcAft>
                <a:spcPts val="0"/>
              </a:spcAft>
            </a:pPr>
            <a:r>
              <a:rPr lang="en-US" dirty="0">
                <a:solidFill>
                  <a:schemeClr val="tx2"/>
                </a:solidFill>
                <a:ea typeface="Roboto"/>
                <a:cs typeface="Roboto"/>
                <a:sym typeface="Roboto"/>
              </a:rPr>
              <a:t>Maximum benefit.</a:t>
            </a:r>
          </a:p>
          <a:p>
            <a:pPr lvl="0" algn="l" rtl="0">
              <a:spcBef>
                <a:spcPts val="0"/>
              </a:spcBef>
              <a:spcAft>
                <a:spcPts val="0"/>
              </a:spcAft>
            </a:pPr>
            <a:r>
              <a:rPr lang="en-US" dirty="0">
                <a:solidFill>
                  <a:schemeClr val="tx2"/>
                </a:solidFill>
                <a:ea typeface="Roboto"/>
                <a:cs typeface="Roboto"/>
                <a:sym typeface="Roboto"/>
              </a:rPr>
              <a:t>Retiree-only payment.</a:t>
            </a:r>
          </a:p>
        </p:txBody>
      </p:sp>
      <p:sp>
        <p:nvSpPr>
          <p:cNvPr id="11" name="Google Shape;615;p25">
            <a:extLst>
              <a:ext uri="{FF2B5EF4-FFF2-40B4-BE49-F238E27FC236}">
                <a16:creationId xmlns:a16="http://schemas.microsoft.com/office/drawing/2014/main" id="{6BFB1DDB-7704-298F-6706-25770AA29ABC}"/>
              </a:ext>
            </a:extLst>
          </p:cNvPr>
          <p:cNvSpPr txBox="1"/>
          <p:nvPr/>
        </p:nvSpPr>
        <p:spPr>
          <a:xfrm>
            <a:off x="457266" y="3447785"/>
            <a:ext cx="1569957" cy="31047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dirty="0">
                <a:solidFill>
                  <a:schemeClr val="accent5"/>
                </a:solidFill>
                <a:ea typeface="Fira Sans Extra Condensed Medium"/>
                <a:cs typeface="Fira Sans Extra Condensed Medium"/>
                <a:sym typeface="Fira Sans Extra Condensed Medium"/>
              </a:rPr>
              <a:t>Option A</a:t>
            </a:r>
            <a:endParaRPr sz="2000" b="1" dirty="0">
              <a:solidFill>
                <a:schemeClr val="accent5"/>
              </a:solidFill>
              <a:ea typeface="Fira Sans Extra Condensed Medium"/>
              <a:cs typeface="Fira Sans Extra Condensed Medium"/>
              <a:sym typeface="Fira Sans Extra Condensed Medium"/>
            </a:endParaRPr>
          </a:p>
        </p:txBody>
      </p:sp>
      <p:sp>
        <p:nvSpPr>
          <p:cNvPr id="13" name="Google Shape;618;p25">
            <a:extLst>
              <a:ext uri="{FF2B5EF4-FFF2-40B4-BE49-F238E27FC236}">
                <a16:creationId xmlns:a16="http://schemas.microsoft.com/office/drawing/2014/main" id="{4A811F49-2E57-CC5D-8860-2E581C13B110}"/>
              </a:ext>
            </a:extLst>
          </p:cNvPr>
          <p:cNvSpPr/>
          <p:nvPr/>
        </p:nvSpPr>
        <p:spPr>
          <a:xfrm>
            <a:off x="6073276" y="2894190"/>
            <a:ext cx="2626170" cy="359682"/>
          </a:xfrm>
          <a:custGeom>
            <a:avLst/>
            <a:gdLst/>
            <a:ahLst/>
            <a:cxnLst/>
            <a:rect l="l" t="t" r="r" b="b"/>
            <a:pathLst>
              <a:path w="98459" h="13485" extrusionOk="0">
                <a:moveTo>
                  <a:pt x="0" y="0"/>
                </a:moveTo>
                <a:lnTo>
                  <a:pt x="13624" y="13476"/>
                </a:lnTo>
                <a:lnTo>
                  <a:pt x="98459" y="13485"/>
                </a:lnTo>
              </a:path>
            </a:pathLst>
          </a:custGeom>
          <a:noFill/>
          <a:ln w="9525" cap="flat" cmpd="sng">
            <a:solidFill>
              <a:schemeClr val="accent4"/>
            </a:solidFill>
            <a:prstDash val="solid"/>
            <a:round/>
            <a:headEnd type="none" w="med" len="med"/>
            <a:tailEnd type="none" w="med" len="med"/>
          </a:ln>
        </p:spPr>
      </p:sp>
      <p:sp>
        <p:nvSpPr>
          <p:cNvPr id="14" name="Google Shape;614;p25">
            <a:extLst>
              <a:ext uri="{FF2B5EF4-FFF2-40B4-BE49-F238E27FC236}">
                <a16:creationId xmlns:a16="http://schemas.microsoft.com/office/drawing/2014/main" id="{0EA71737-A6A6-6B56-A4DC-CB2770B43ACD}"/>
              </a:ext>
            </a:extLst>
          </p:cNvPr>
          <p:cNvSpPr txBox="1"/>
          <p:nvPr/>
        </p:nvSpPr>
        <p:spPr>
          <a:xfrm>
            <a:off x="6300132" y="3775686"/>
            <a:ext cx="2399314" cy="1216361"/>
          </a:xfrm>
          <a:prstGeom prst="rect">
            <a:avLst/>
          </a:prstGeom>
          <a:noFill/>
          <a:ln>
            <a:noFill/>
          </a:ln>
        </p:spPr>
        <p:txBody>
          <a:bodyPr spcFirstLastPara="1" wrap="square" lIns="91425" tIns="91425" rIns="91425" bIns="91425" anchor="t" anchorCtr="0">
            <a:noAutofit/>
          </a:bodyPr>
          <a:lstStyle/>
          <a:p>
            <a:pPr lvl="0" algn="r" rtl="0">
              <a:spcBef>
                <a:spcPts val="0"/>
              </a:spcBef>
              <a:spcAft>
                <a:spcPts val="0"/>
              </a:spcAft>
            </a:pPr>
            <a:r>
              <a:rPr lang="en-US" dirty="0">
                <a:solidFill>
                  <a:schemeClr val="tx2"/>
                </a:solidFill>
                <a:ea typeface="Roboto"/>
                <a:cs typeface="Roboto"/>
                <a:sym typeface="Roboto"/>
              </a:rPr>
              <a:t>100%-50% joint retiree-survivor payment.</a:t>
            </a:r>
          </a:p>
        </p:txBody>
      </p:sp>
      <p:sp>
        <p:nvSpPr>
          <p:cNvPr id="15" name="Google Shape;615;p25">
            <a:extLst>
              <a:ext uri="{FF2B5EF4-FFF2-40B4-BE49-F238E27FC236}">
                <a16:creationId xmlns:a16="http://schemas.microsoft.com/office/drawing/2014/main" id="{E662590D-2366-EE13-2255-8AD82F83ADC7}"/>
              </a:ext>
            </a:extLst>
          </p:cNvPr>
          <p:cNvSpPr txBox="1"/>
          <p:nvPr/>
        </p:nvSpPr>
        <p:spPr>
          <a:xfrm>
            <a:off x="7129489" y="3465218"/>
            <a:ext cx="1569957" cy="310471"/>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2000" b="1" dirty="0">
                <a:solidFill>
                  <a:schemeClr val="accent4"/>
                </a:solidFill>
                <a:ea typeface="Fira Sans Extra Condensed Medium"/>
                <a:cs typeface="Fira Sans Extra Condensed Medium"/>
                <a:sym typeface="Fira Sans Extra Condensed Medium"/>
              </a:rPr>
              <a:t>Option C</a:t>
            </a:r>
            <a:endParaRPr sz="2000" b="1" dirty="0">
              <a:solidFill>
                <a:schemeClr val="accent4"/>
              </a:solidFill>
              <a:ea typeface="Fira Sans Extra Condensed Medium"/>
              <a:cs typeface="Fira Sans Extra Condensed Medium"/>
              <a:sym typeface="Fira Sans Extra Condensed Medium"/>
            </a:endParaRPr>
          </a:p>
        </p:txBody>
      </p:sp>
      <p:sp>
        <p:nvSpPr>
          <p:cNvPr id="16" name="Google Shape;614;p25">
            <a:extLst>
              <a:ext uri="{FF2B5EF4-FFF2-40B4-BE49-F238E27FC236}">
                <a16:creationId xmlns:a16="http://schemas.microsoft.com/office/drawing/2014/main" id="{F1501950-8F12-3EC5-45C1-9D2E796C9627}"/>
              </a:ext>
            </a:extLst>
          </p:cNvPr>
          <p:cNvSpPr txBox="1"/>
          <p:nvPr/>
        </p:nvSpPr>
        <p:spPr>
          <a:xfrm>
            <a:off x="3290154" y="3739468"/>
            <a:ext cx="2560320" cy="1216361"/>
          </a:xfrm>
          <a:prstGeom prst="rect">
            <a:avLst/>
          </a:prstGeom>
          <a:noFill/>
          <a:ln>
            <a:noFill/>
          </a:ln>
        </p:spPr>
        <p:txBody>
          <a:bodyPr spcFirstLastPara="1" wrap="square" lIns="91425" tIns="91425" rIns="91425" bIns="91425" anchor="t" anchorCtr="0">
            <a:noAutofit/>
          </a:bodyPr>
          <a:lstStyle/>
          <a:p>
            <a:pPr lvl="0" algn="ctr"/>
            <a:r>
              <a:rPr lang="en-US" sz="1800" dirty="0">
                <a:solidFill>
                  <a:schemeClr val="tx2"/>
                </a:solidFill>
              </a:rPr>
              <a:t>100%-100% joint retiree-survivor payment.</a:t>
            </a:r>
          </a:p>
          <a:p>
            <a:pPr lvl="0" algn="ctr"/>
            <a:r>
              <a:rPr lang="en-US" sz="1800" dirty="0">
                <a:solidFill>
                  <a:schemeClr val="tx2"/>
                </a:solidFill>
              </a:rPr>
              <a:t>Non-spousal restrictions may apply.</a:t>
            </a:r>
          </a:p>
        </p:txBody>
      </p:sp>
      <p:sp>
        <p:nvSpPr>
          <p:cNvPr id="17" name="Google Shape;615;p25">
            <a:extLst>
              <a:ext uri="{FF2B5EF4-FFF2-40B4-BE49-F238E27FC236}">
                <a16:creationId xmlns:a16="http://schemas.microsoft.com/office/drawing/2014/main" id="{69388CC0-9055-E6F9-7250-17C1EA61953C}"/>
              </a:ext>
            </a:extLst>
          </p:cNvPr>
          <p:cNvSpPr txBox="1"/>
          <p:nvPr/>
        </p:nvSpPr>
        <p:spPr>
          <a:xfrm>
            <a:off x="3793378" y="3429000"/>
            <a:ext cx="1569957" cy="31047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solidFill>
                  <a:schemeClr val="accent3"/>
                </a:solidFill>
                <a:ea typeface="Fira Sans Extra Condensed Medium"/>
                <a:cs typeface="Fira Sans Extra Condensed Medium"/>
                <a:sym typeface="Fira Sans Extra Condensed Medium"/>
              </a:rPr>
              <a:t>Option B</a:t>
            </a:r>
            <a:endParaRPr sz="2000" b="1" dirty="0">
              <a:solidFill>
                <a:schemeClr val="accent3"/>
              </a:solidFill>
              <a:ea typeface="Fira Sans Extra Condensed Medium"/>
              <a:cs typeface="Fira Sans Extra Condensed Medium"/>
              <a:sym typeface="Fira Sans Extra Condensed Medium"/>
            </a:endParaRPr>
          </a:p>
        </p:txBody>
      </p:sp>
      <p:grpSp>
        <p:nvGrpSpPr>
          <p:cNvPr id="18" name="Group 17">
            <a:extLst>
              <a:ext uri="{FF2B5EF4-FFF2-40B4-BE49-F238E27FC236}">
                <a16:creationId xmlns:a16="http://schemas.microsoft.com/office/drawing/2014/main" id="{E8F7C0C8-D7E9-8C5E-F595-7F1CE2475715}"/>
              </a:ext>
            </a:extLst>
          </p:cNvPr>
          <p:cNvGrpSpPr/>
          <p:nvPr/>
        </p:nvGrpSpPr>
        <p:grpSpPr>
          <a:xfrm>
            <a:off x="2857780" y="1753847"/>
            <a:ext cx="548640" cy="553998"/>
            <a:chOff x="2860453" y="1718599"/>
            <a:chExt cx="548640" cy="553998"/>
          </a:xfrm>
        </p:grpSpPr>
        <p:sp>
          <p:nvSpPr>
            <p:cNvPr id="19" name="Google Shape;708;p27">
              <a:extLst>
                <a:ext uri="{FF2B5EF4-FFF2-40B4-BE49-F238E27FC236}">
                  <a16:creationId xmlns:a16="http://schemas.microsoft.com/office/drawing/2014/main" id="{9F7E589F-10F2-AD47-7E78-4703FF93D5D0}"/>
                </a:ext>
              </a:extLst>
            </p:cNvPr>
            <p:cNvSpPr/>
            <p:nvPr/>
          </p:nvSpPr>
          <p:spPr>
            <a:xfrm>
              <a:off x="2860453" y="1721278"/>
              <a:ext cx="548640" cy="548640"/>
            </a:xfrm>
            <a:prstGeom prst="ellipse">
              <a:avLst/>
            </a:prstGeom>
            <a:solidFill>
              <a:schemeClr val="bg1"/>
            </a:solidFill>
            <a:ln>
              <a:noFill/>
            </a:ln>
          </p:spPr>
          <p:txBody>
            <a:bodyPr spcFirstLastPara="1" wrap="square" lIns="0" tIns="91425" rIns="0" bIns="91425" anchor="ctr" anchorCtr="0">
              <a:noAutofit/>
            </a:bodyPr>
            <a:lstStyle/>
            <a:p>
              <a:pPr marL="0" lvl="0" indent="0" algn="ctr" rtl="0">
                <a:spcBef>
                  <a:spcPts val="0"/>
                </a:spcBef>
                <a:spcAft>
                  <a:spcPts val="0"/>
                </a:spcAft>
                <a:buClr>
                  <a:schemeClr val="dk1"/>
                </a:buClr>
                <a:buSzPts val="1100"/>
                <a:buFont typeface="Arial"/>
                <a:buNone/>
              </a:pPr>
              <a:endParaRPr sz="1500">
                <a:solidFill>
                  <a:srgbClr val="FFFFFF"/>
                </a:solidFill>
                <a:latin typeface="Fira Sans Extra Condensed Medium"/>
                <a:ea typeface="Fira Sans Extra Condensed Medium"/>
                <a:cs typeface="Fira Sans Extra Condensed Medium"/>
                <a:sym typeface="Fira Sans Extra Condensed Medium"/>
              </a:endParaRPr>
            </a:p>
          </p:txBody>
        </p:sp>
        <p:sp>
          <p:nvSpPr>
            <p:cNvPr id="20" name="TextBox 19">
              <a:extLst>
                <a:ext uri="{FF2B5EF4-FFF2-40B4-BE49-F238E27FC236}">
                  <a16:creationId xmlns:a16="http://schemas.microsoft.com/office/drawing/2014/main" id="{39A97D22-E54E-F462-4DDD-E1BE13467C23}"/>
                </a:ext>
              </a:extLst>
            </p:cNvPr>
            <p:cNvSpPr txBox="1"/>
            <p:nvPr/>
          </p:nvSpPr>
          <p:spPr>
            <a:xfrm>
              <a:off x="2932677" y="1718599"/>
              <a:ext cx="404192" cy="553998"/>
            </a:xfrm>
            <a:prstGeom prst="rect">
              <a:avLst/>
            </a:prstGeom>
            <a:noFill/>
          </p:spPr>
          <p:txBody>
            <a:bodyPr wrap="square" anchor="ctr">
              <a:spAutoFit/>
            </a:bodyPr>
            <a:lstStyle/>
            <a:p>
              <a:pPr algn="ctr"/>
              <a:r>
                <a:rPr lang="en" sz="3000" b="1" dirty="0">
                  <a:solidFill>
                    <a:schemeClr val="accent5"/>
                  </a:solidFill>
                  <a:ea typeface="Fira Sans Extra Condensed Medium"/>
                  <a:cs typeface="Fira Sans Extra Condensed Medium"/>
                  <a:sym typeface="Fira Sans Extra Condensed Medium"/>
                </a:rPr>
                <a:t>A</a:t>
              </a:r>
              <a:endParaRPr lang="en-US" sz="3000" dirty="0">
                <a:solidFill>
                  <a:schemeClr val="accent5"/>
                </a:solidFill>
              </a:endParaRPr>
            </a:p>
          </p:txBody>
        </p:sp>
      </p:grpSp>
      <p:grpSp>
        <p:nvGrpSpPr>
          <p:cNvPr id="21" name="Group 20">
            <a:extLst>
              <a:ext uri="{FF2B5EF4-FFF2-40B4-BE49-F238E27FC236}">
                <a16:creationId xmlns:a16="http://schemas.microsoft.com/office/drawing/2014/main" id="{7554BF3E-E8DF-7CD5-760D-359551C98A84}"/>
              </a:ext>
            </a:extLst>
          </p:cNvPr>
          <p:cNvGrpSpPr/>
          <p:nvPr/>
        </p:nvGrpSpPr>
        <p:grpSpPr>
          <a:xfrm>
            <a:off x="4295994" y="1751168"/>
            <a:ext cx="548640" cy="553998"/>
            <a:chOff x="2860453" y="1718599"/>
            <a:chExt cx="548640" cy="553998"/>
          </a:xfrm>
        </p:grpSpPr>
        <p:sp>
          <p:nvSpPr>
            <p:cNvPr id="22" name="Google Shape;708;p27">
              <a:extLst>
                <a:ext uri="{FF2B5EF4-FFF2-40B4-BE49-F238E27FC236}">
                  <a16:creationId xmlns:a16="http://schemas.microsoft.com/office/drawing/2014/main" id="{5458E1A8-83E4-E687-21BB-AF8E86B23A81}"/>
                </a:ext>
              </a:extLst>
            </p:cNvPr>
            <p:cNvSpPr/>
            <p:nvPr/>
          </p:nvSpPr>
          <p:spPr>
            <a:xfrm>
              <a:off x="2860453" y="1721278"/>
              <a:ext cx="548640" cy="548640"/>
            </a:xfrm>
            <a:prstGeom prst="ellipse">
              <a:avLst/>
            </a:prstGeom>
            <a:solidFill>
              <a:schemeClr val="bg1"/>
            </a:solidFill>
            <a:ln>
              <a:noFill/>
            </a:ln>
          </p:spPr>
          <p:txBody>
            <a:bodyPr spcFirstLastPara="1" wrap="square" lIns="0" tIns="91425" rIns="0" bIns="91425" anchor="ctr" anchorCtr="0">
              <a:noAutofit/>
            </a:bodyPr>
            <a:lstStyle/>
            <a:p>
              <a:pPr marL="0" lvl="0" indent="0" algn="ctr" rtl="0">
                <a:spcBef>
                  <a:spcPts val="0"/>
                </a:spcBef>
                <a:spcAft>
                  <a:spcPts val="0"/>
                </a:spcAft>
                <a:buClr>
                  <a:schemeClr val="dk1"/>
                </a:buClr>
                <a:buSzPts val="1100"/>
                <a:buFont typeface="Arial"/>
                <a:buNone/>
              </a:pPr>
              <a:endParaRPr sz="1500">
                <a:solidFill>
                  <a:srgbClr val="FFFFFF"/>
                </a:solidFill>
                <a:latin typeface="Fira Sans Extra Condensed Medium"/>
                <a:ea typeface="Fira Sans Extra Condensed Medium"/>
                <a:cs typeface="Fira Sans Extra Condensed Medium"/>
                <a:sym typeface="Fira Sans Extra Condensed Medium"/>
              </a:endParaRPr>
            </a:p>
          </p:txBody>
        </p:sp>
        <p:sp>
          <p:nvSpPr>
            <p:cNvPr id="23" name="TextBox 22">
              <a:extLst>
                <a:ext uri="{FF2B5EF4-FFF2-40B4-BE49-F238E27FC236}">
                  <a16:creationId xmlns:a16="http://schemas.microsoft.com/office/drawing/2014/main" id="{AA205F94-4757-C7DB-FDDA-3EDC619ABA24}"/>
                </a:ext>
              </a:extLst>
            </p:cNvPr>
            <p:cNvSpPr txBox="1"/>
            <p:nvPr/>
          </p:nvSpPr>
          <p:spPr>
            <a:xfrm>
              <a:off x="2932677" y="1718599"/>
              <a:ext cx="404192" cy="553998"/>
            </a:xfrm>
            <a:prstGeom prst="rect">
              <a:avLst/>
            </a:prstGeom>
            <a:noFill/>
          </p:spPr>
          <p:txBody>
            <a:bodyPr wrap="square" anchor="ctr">
              <a:spAutoFit/>
            </a:bodyPr>
            <a:lstStyle/>
            <a:p>
              <a:pPr algn="ctr"/>
              <a:r>
                <a:rPr lang="en" sz="3000" b="1" dirty="0">
                  <a:solidFill>
                    <a:schemeClr val="accent3"/>
                  </a:solidFill>
                  <a:ea typeface="Fira Sans Extra Condensed Medium"/>
                  <a:cs typeface="Fira Sans Extra Condensed Medium"/>
                  <a:sym typeface="Fira Sans Extra Condensed Medium"/>
                </a:rPr>
                <a:t>B</a:t>
              </a:r>
              <a:endParaRPr lang="en-US" sz="3000" dirty="0">
                <a:solidFill>
                  <a:schemeClr val="accent3"/>
                </a:solidFill>
              </a:endParaRPr>
            </a:p>
          </p:txBody>
        </p:sp>
      </p:grpSp>
      <p:grpSp>
        <p:nvGrpSpPr>
          <p:cNvPr id="24" name="Group 23">
            <a:extLst>
              <a:ext uri="{FF2B5EF4-FFF2-40B4-BE49-F238E27FC236}">
                <a16:creationId xmlns:a16="http://schemas.microsoft.com/office/drawing/2014/main" id="{A85E7DA0-A8C9-F292-9CA8-3681F47F397B}"/>
              </a:ext>
            </a:extLst>
          </p:cNvPr>
          <p:cNvGrpSpPr/>
          <p:nvPr/>
        </p:nvGrpSpPr>
        <p:grpSpPr>
          <a:xfrm>
            <a:off x="5734847" y="1748489"/>
            <a:ext cx="548640" cy="553998"/>
            <a:chOff x="2860453" y="1718599"/>
            <a:chExt cx="548640" cy="553998"/>
          </a:xfrm>
        </p:grpSpPr>
        <p:sp>
          <p:nvSpPr>
            <p:cNvPr id="25" name="Google Shape;708;p27">
              <a:extLst>
                <a:ext uri="{FF2B5EF4-FFF2-40B4-BE49-F238E27FC236}">
                  <a16:creationId xmlns:a16="http://schemas.microsoft.com/office/drawing/2014/main" id="{92D7E5F7-7926-A4FB-B340-EAE39DDF5B1C}"/>
                </a:ext>
              </a:extLst>
            </p:cNvPr>
            <p:cNvSpPr/>
            <p:nvPr/>
          </p:nvSpPr>
          <p:spPr>
            <a:xfrm>
              <a:off x="2860453" y="1721278"/>
              <a:ext cx="548640" cy="548640"/>
            </a:xfrm>
            <a:prstGeom prst="ellipse">
              <a:avLst/>
            </a:prstGeom>
            <a:solidFill>
              <a:schemeClr val="bg1"/>
            </a:solidFill>
            <a:ln>
              <a:noFill/>
            </a:ln>
          </p:spPr>
          <p:txBody>
            <a:bodyPr spcFirstLastPara="1" wrap="square" lIns="0" tIns="91425" rIns="0" bIns="91425" anchor="ctr" anchorCtr="0">
              <a:noAutofit/>
            </a:bodyPr>
            <a:lstStyle/>
            <a:p>
              <a:pPr marL="0" lvl="0" indent="0" algn="ctr" rtl="0">
                <a:spcBef>
                  <a:spcPts val="0"/>
                </a:spcBef>
                <a:spcAft>
                  <a:spcPts val="0"/>
                </a:spcAft>
                <a:buClr>
                  <a:schemeClr val="dk1"/>
                </a:buClr>
                <a:buSzPts val="1100"/>
                <a:buFont typeface="Arial"/>
                <a:buNone/>
              </a:pPr>
              <a:endParaRPr sz="1500">
                <a:solidFill>
                  <a:srgbClr val="FFFFFF"/>
                </a:solidFill>
                <a:latin typeface="Fira Sans Extra Condensed Medium"/>
                <a:ea typeface="Fira Sans Extra Condensed Medium"/>
                <a:cs typeface="Fira Sans Extra Condensed Medium"/>
                <a:sym typeface="Fira Sans Extra Condensed Medium"/>
              </a:endParaRPr>
            </a:p>
          </p:txBody>
        </p:sp>
        <p:sp>
          <p:nvSpPr>
            <p:cNvPr id="26" name="TextBox 25">
              <a:extLst>
                <a:ext uri="{FF2B5EF4-FFF2-40B4-BE49-F238E27FC236}">
                  <a16:creationId xmlns:a16="http://schemas.microsoft.com/office/drawing/2014/main" id="{783167DD-69CD-BE0C-4329-94C4F20559F7}"/>
                </a:ext>
              </a:extLst>
            </p:cNvPr>
            <p:cNvSpPr txBox="1"/>
            <p:nvPr/>
          </p:nvSpPr>
          <p:spPr>
            <a:xfrm>
              <a:off x="2932677" y="1718599"/>
              <a:ext cx="404192" cy="553998"/>
            </a:xfrm>
            <a:prstGeom prst="rect">
              <a:avLst/>
            </a:prstGeom>
            <a:noFill/>
          </p:spPr>
          <p:txBody>
            <a:bodyPr wrap="square" anchor="ctr">
              <a:spAutoFit/>
            </a:bodyPr>
            <a:lstStyle/>
            <a:p>
              <a:pPr algn="ctr"/>
              <a:r>
                <a:rPr lang="en" sz="3000" b="1" dirty="0">
                  <a:solidFill>
                    <a:schemeClr val="accent4"/>
                  </a:solidFill>
                  <a:ea typeface="Fira Sans Extra Condensed Medium"/>
                  <a:cs typeface="Fira Sans Extra Condensed Medium"/>
                  <a:sym typeface="Fira Sans Extra Condensed Medium"/>
                </a:rPr>
                <a:t>C</a:t>
              </a:r>
              <a:endParaRPr lang="en-US" sz="3000" dirty="0">
                <a:solidFill>
                  <a:schemeClr val="accent4"/>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66222"/>
    </mc:Choice>
    <mc:Fallback xmlns="">
      <p:transition spd="slow" advTm="66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B2A1BDC3-B838-4F8C-A36C-26617119930F}"/>
              </a:ext>
            </a:extLst>
          </p:cNvPr>
          <p:cNvSpPr>
            <a:spLocks noGrp="1" noChangeArrowheads="1"/>
          </p:cNvSpPr>
          <p:nvPr>
            <p:ph type="title"/>
          </p:nvPr>
        </p:nvSpPr>
        <p:spPr>
          <a:xfrm>
            <a:off x="457200" y="228600"/>
            <a:ext cx="8229600" cy="804863"/>
          </a:xfrm>
        </p:spPr>
        <p:txBody>
          <a:bodyPr/>
          <a:lstStyle/>
          <a:p>
            <a:pPr eaLnBrk="1" hangingPunct="1"/>
            <a:r>
              <a:rPr lang="en-US" altLang="en-US"/>
              <a:t>Option B beneficiary age restrictions </a:t>
            </a:r>
          </a:p>
        </p:txBody>
      </p:sp>
      <p:sp>
        <p:nvSpPr>
          <p:cNvPr id="66563" name="Content Placeholder 2">
            <a:extLst>
              <a:ext uri="{FF2B5EF4-FFF2-40B4-BE49-F238E27FC236}">
                <a16:creationId xmlns:a16="http://schemas.microsoft.com/office/drawing/2014/main" id="{97C72B2C-BE87-472D-932E-0EC2ADC407EF}"/>
              </a:ext>
            </a:extLst>
          </p:cNvPr>
          <p:cNvSpPr>
            <a:spLocks noGrp="1" noChangeArrowheads="1"/>
          </p:cNvSpPr>
          <p:nvPr>
            <p:ph idx="1"/>
          </p:nvPr>
        </p:nvSpPr>
        <p:spPr>
          <a:xfrm>
            <a:off x="457200" y="1262063"/>
            <a:ext cx="8229600" cy="5029200"/>
          </a:xfrm>
        </p:spPr>
        <p:txBody>
          <a:bodyPr/>
          <a:lstStyle/>
          <a:p>
            <a:pPr eaLnBrk="1" hangingPunct="1"/>
            <a:r>
              <a:rPr lang="en-US" altLang="en-US" dirty="0"/>
              <a:t>Member cannot designate a single Option B beneficiary if:</a:t>
            </a:r>
          </a:p>
          <a:p>
            <a:pPr lvl="1" eaLnBrk="1" hangingPunct="1"/>
            <a:r>
              <a:rPr lang="en-US" altLang="en-US" dirty="0"/>
              <a:t>Beneficiary is not member’s spouse; and</a:t>
            </a:r>
          </a:p>
          <a:p>
            <a:pPr lvl="1" eaLnBrk="1" hangingPunct="1"/>
            <a:r>
              <a:rPr lang="en-US" altLang="en-US" dirty="0"/>
              <a:t>Beneficiary is more than 10 years younger than member, as determined by IRS rules.</a:t>
            </a:r>
          </a:p>
        </p:txBody>
      </p:sp>
      <p:sp>
        <p:nvSpPr>
          <p:cNvPr id="66564" name="Slide Number Placeholder 3">
            <a:extLst>
              <a:ext uri="{FF2B5EF4-FFF2-40B4-BE49-F238E27FC236}">
                <a16:creationId xmlns:a16="http://schemas.microsoft.com/office/drawing/2014/main" id="{600D4CE5-3D06-44B9-BC6F-1598CA4B1927}"/>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0546810A-8FF8-45DC-B9BC-5CEAD7B2D80F}"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17</a:t>
            </a:fld>
            <a:endParaRPr lang="en-US" altLang="en-US" sz="1400">
              <a:solidFill>
                <a:schemeClr val="bg1"/>
              </a:solidFill>
              <a:latin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CDBE21D5-8DDF-4A66-8F5D-90B1F93F7D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981"/>
    </mc:Choice>
    <mc:Fallback xmlns="">
      <p:transition spd="slow" advTm="24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13AA636F-628E-480C-AC45-D29EF616B83B}"/>
              </a:ext>
            </a:extLst>
          </p:cNvPr>
          <p:cNvSpPr>
            <a:spLocks noGrp="1" noChangeArrowheads="1"/>
          </p:cNvSpPr>
          <p:nvPr>
            <p:ph type="title"/>
          </p:nvPr>
        </p:nvSpPr>
        <p:spPr>
          <a:xfrm>
            <a:off x="457200" y="228600"/>
            <a:ext cx="8229600" cy="804863"/>
          </a:xfrm>
        </p:spPr>
        <p:txBody>
          <a:bodyPr/>
          <a:lstStyle/>
          <a:p>
            <a:pPr eaLnBrk="1" hangingPunct="1"/>
            <a:r>
              <a:rPr lang="en-US" altLang="en-US"/>
              <a:t>Qualified Domestic Relations Order (QDRO)</a:t>
            </a:r>
          </a:p>
        </p:txBody>
      </p:sp>
      <p:sp>
        <p:nvSpPr>
          <p:cNvPr id="67587" name="Content Placeholder 2">
            <a:extLst>
              <a:ext uri="{FF2B5EF4-FFF2-40B4-BE49-F238E27FC236}">
                <a16:creationId xmlns:a16="http://schemas.microsoft.com/office/drawing/2014/main" id="{2F3A3EE3-93E8-48D2-9917-1396FC1604DE}"/>
              </a:ext>
            </a:extLst>
          </p:cNvPr>
          <p:cNvSpPr>
            <a:spLocks noGrp="1" noChangeArrowheads="1"/>
          </p:cNvSpPr>
          <p:nvPr>
            <p:ph idx="1"/>
          </p:nvPr>
        </p:nvSpPr>
        <p:spPr>
          <a:xfrm>
            <a:off x="457200" y="1262063"/>
            <a:ext cx="8229600" cy="5029200"/>
          </a:xfrm>
        </p:spPr>
        <p:txBody>
          <a:bodyPr/>
          <a:lstStyle/>
          <a:p>
            <a:pPr eaLnBrk="1" hangingPunct="1"/>
            <a:r>
              <a:rPr lang="en-US" altLang="en-US" dirty="0"/>
              <a:t>Court order giving former spouse right to portion of member’s retirement benefits.</a:t>
            </a:r>
          </a:p>
          <a:p>
            <a:pPr eaLnBrk="1" hangingPunct="1"/>
            <a:r>
              <a:rPr lang="en-US" altLang="en-US" dirty="0"/>
              <a:t>Outlines disbursement of money if member retires, takes refund or dies.  </a:t>
            </a:r>
          </a:p>
          <a:p>
            <a:pPr eaLnBrk="1" hangingPunct="1"/>
            <a:r>
              <a:rPr lang="en-US" altLang="en-US" dirty="0"/>
              <a:t>Divorce decree is not a QDRO.</a:t>
            </a:r>
          </a:p>
          <a:p>
            <a:pPr eaLnBrk="1" hangingPunct="1"/>
            <a:r>
              <a:rPr lang="en-US" altLang="en-US" dirty="0"/>
              <a:t>Model QDRO and guidelines available at </a:t>
            </a:r>
            <a:r>
              <a:rPr lang="en-US" altLang="en-US" u="sng" dirty="0">
                <a:hlinkClick r:id="rId4"/>
              </a:rPr>
              <a:t>peba.sc.gov/publications</a:t>
            </a:r>
            <a:r>
              <a:rPr lang="en-US" altLang="en-US" dirty="0"/>
              <a:t>.</a:t>
            </a:r>
          </a:p>
          <a:p>
            <a:pPr eaLnBrk="1" hangingPunct="1"/>
            <a:endParaRPr lang="en-US" altLang="en-US" dirty="0"/>
          </a:p>
        </p:txBody>
      </p:sp>
      <p:sp>
        <p:nvSpPr>
          <p:cNvPr id="67588" name="Slide Number Placeholder 3">
            <a:extLst>
              <a:ext uri="{FF2B5EF4-FFF2-40B4-BE49-F238E27FC236}">
                <a16:creationId xmlns:a16="http://schemas.microsoft.com/office/drawing/2014/main" id="{B6F5D527-D95C-4595-9A9C-A3A20FBDA8C6}"/>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F2A270BD-BBB7-4927-8F71-F853CA22A917}"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18</a:t>
            </a:fld>
            <a:endParaRPr lang="en-US" altLang="en-US" sz="1400">
              <a:solidFill>
                <a:schemeClr val="bg1"/>
              </a:solidFill>
              <a:latin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9AE23524-DDBA-43AC-8545-E7DE82CF3F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750"/>
    </mc:Choice>
    <mc:Fallback xmlns="">
      <p:transition spd="slow" advTm="46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1">
            <a:extLst>
              <a:ext uri="{FF2B5EF4-FFF2-40B4-BE49-F238E27FC236}">
                <a16:creationId xmlns:a16="http://schemas.microsoft.com/office/drawing/2014/main" id="{1FD6D902-3F2E-407F-AB06-2309AC743871}"/>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4A8BBFDF-9D6B-4216-A9E6-F2C5871B8B10}"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19</a:t>
            </a:fld>
            <a:endParaRPr lang="en-US" altLang="en-US" sz="1400">
              <a:solidFill>
                <a:schemeClr val="bg1"/>
              </a:solidFill>
              <a:latin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A0207D4A-980D-44F6-9DE0-9D8057E9A90B}"/>
              </a:ext>
            </a:extLst>
          </p:cNvPr>
          <p:cNvSpPr>
            <a:spLocks noGrp="1" noChangeArrowheads="1"/>
          </p:cNvSpPr>
          <p:nvPr>
            <p:ph type="title"/>
          </p:nvPr>
        </p:nvSpPr>
        <p:spPr>
          <a:xfrm>
            <a:off x="457200" y="228600"/>
            <a:ext cx="8229600" cy="804863"/>
          </a:xfrm>
        </p:spPr>
        <p:txBody>
          <a:bodyPr/>
          <a:lstStyle/>
          <a:p>
            <a:pPr eaLnBrk="1" hangingPunct="1"/>
            <a:r>
              <a:rPr lang="en-US" altLang="en-US"/>
              <a:t>SCRS Class Two retirement eligibility</a:t>
            </a:r>
          </a:p>
        </p:txBody>
      </p:sp>
      <p:sp>
        <p:nvSpPr>
          <p:cNvPr id="39939" name="Content Placeholder 2">
            <a:extLst>
              <a:ext uri="{FF2B5EF4-FFF2-40B4-BE49-F238E27FC236}">
                <a16:creationId xmlns:a16="http://schemas.microsoft.com/office/drawing/2014/main" id="{0BA2BB25-1364-4358-818E-7F203853F930}"/>
              </a:ext>
            </a:extLst>
          </p:cNvPr>
          <p:cNvSpPr>
            <a:spLocks noGrp="1" noChangeArrowheads="1"/>
          </p:cNvSpPr>
          <p:nvPr>
            <p:ph idx="1"/>
          </p:nvPr>
        </p:nvSpPr>
        <p:spPr>
          <a:xfrm>
            <a:off x="457200" y="1262063"/>
            <a:ext cx="8229600" cy="5029200"/>
          </a:xfrm>
        </p:spPr>
        <p:txBody>
          <a:bodyPr/>
          <a:lstStyle/>
          <a:p>
            <a:pPr eaLnBrk="1" hangingPunct="1"/>
            <a:r>
              <a:rPr lang="en-US" altLang="en-US" dirty="0"/>
              <a:t>Must have five years of earned service.</a:t>
            </a:r>
          </a:p>
          <a:p>
            <a:pPr eaLnBrk="1" hangingPunct="1"/>
            <a:r>
              <a:rPr lang="en-US" altLang="en-US" dirty="0"/>
              <a:t>For an unreduced monthly retirement benefit, member:</a:t>
            </a:r>
          </a:p>
          <a:p>
            <a:pPr lvl="1" eaLnBrk="1" hangingPunct="1"/>
            <a:r>
              <a:rPr lang="en-US" altLang="en-US" dirty="0"/>
              <a:t>Must have at least 28 years of service; or</a:t>
            </a:r>
          </a:p>
          <a:p>
            <a:pPr lvl="1" eaLnBrk="1" hangingPunct="1"/>
            <a:r>
              <a:rPr lang="en-US" altLang="en-US" dirty="0"/>
              <a:t>Be age 65 or older.</a:t>
            </a:r>
          </a:p>
          <a:p>
            <a:pPr eaLnBrk="1" hangingPunct="1"/>
            <a:r>
              <a:rPr lang="en-US" altLang="en-US" dirty="0"/>
              <a:t>For a reduced monthly retirement benefit, member:</a:t>
            </a:r>
          </a:p>
          <a:p>
            <a:pPr lvl="1" eaLnBrk="1" hangingPunct="1"/>
            <a:r>
              <a:rPr lang="en-US" altLang="en-US" dirty="0"/>
              <a:t>Must be age 60 (permanent 5% reduction for each year before age 65); or</a:t>
            </a:r>
          </a:p>
          <a:p>
            <a:pPr lvl="1" eaLnBrk="1" hangingPunct="1"/>
            <a:r>
              <a:rPr lang="en-US" altLang="en-US" dirty="0"/>
              <a:t>Must be age 55 with 25 years of service (permanent 4% reduction for each year of service less than 28).</a:t>
            </a:r>
          </a:p>
          <a:p>
            <a:pPr lvl="1" eaLnBrk="1" hangingPunct="1"/>
            <a:r>
              <a:rPr lang="en-US" altLang="en-US" dirty="0"/>
              <a:t>If eligible for both early retirement options, the option that reduces the benefit the least will be applied.</a:t>
            </a:r>
          </a:p>
          <a:p>
            <a:pPr eaLnBrk="1" hangingPunct="1"/>
            <a:endParaRPr lang="en-US" altLang="en-US" dirty="0"/>
          </a:p>
        </p:txBody>
      </p:sp>
      <p:sp>
        <p:nvSpPr>
          <p:cNvPr id="39940" name="Slide Number Placeholder 3">
            <a:extLst>
              <a:ext uri="{FF2B5EF4-FFF2-40B4-BE49-F238E27FC236}">
                <a16:creationId xmlns:a16="http://schemas.microsoft.com/office/drawing/2014/main" id="{7FC627F1-503C-4B5F-91DD-8AD6D5FFD425}"/>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36B486C7-2139-4152-8CEE-C69B2FDB375B}"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2</a:t>
            </a:fld>
            <a:endParaRPr lang="en-US" altLang="en-US" sz="1400">
              <a:solidFill>
                <a:schemeClr val="bg1"/>
              </a:solidFill>
              <a:latin typeface="Times New Roman" panose="02020603050405020304" pitchFamily="18" charset="0"/>
            </a:endParaRPr>
          </a:p>
        </p:txBody>
      </p:sp>
      <p:pic>
        <p:nvPicPr>
          <p:cNvPr id="13" name="Audio 12">
            <a:hlinkClick r:id="" action="ppaction://media"/>
            <a:extLst>
              <a:ext uri="{FF2B5EF4-FFF2-40B4-BE49-F238E27FC236}">
                <a16:creationId xmlns:a16="http://schemas.microsoft.com/office/drawing/2014/main" id="{547297CD-1A7F-469A-8857-22408FF44A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177"/>
    </mc:Choice>
    <mc:Fallback xmlns="">
      <p:transition spd="slow" advTm="64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A2392F8B-DF20-4F44-B43B-83AB10F67F4C}"/>
              </a:ext>
            </a:extLst>
          </p:cNvPr>
          <p:cNvSpPr>
            <a:spLocks noGrp="1" noChangeArrowheads="1"/>
          </p:cNvSpPr>
          <p:nvPr>
            <p:ph type="title"/>
          </p:nvPr>
        </p:nvSpPr>
        <p:spPr>
          <a:xfrm>
            <a:off x="457200" y="228600"/>
            <a:ext cx="8229600" cy="804863"/>
          </a:xfrm>
        </p:spPr>
        <p:txBody>
          <a:bodyPr/>
          <a:lstStyle/>
          <a:p>
            <a:pPr eaLnBrk="1" hangingPunct="1"/>
            <a:r>
              <a:rPr lang="en-US" altLang="en-US"/>
              <a:t>SCRS Class Three retirement eligibility</a:t>
            </a:r>
          </a:p>
        </p:txBody>
      </p:sp>
      <p:sp>
        <p:nvSpPr>
          <p:cNvPr id="41987" name="Content Placeholder 2">
            <a:extLst>
              <a:ext uri="{FF2B5EF4-FFF2-40B4-BE49-F238E27FC236}">
                <a16:creationId xmlns:a16="http://schemas.microsoft.com/office/drawing/2014/main" id="{16BF4FC5-84C0-4938-8ADF-126411E63F5C}"/>
              </a:ext>
            </a:extLst>
          </p:cNvPr>
          <p:cNvSpPr>
            <a:spLocks noGrp="1" noChangeArrowheads="1"/>
          </p:cNvSpPr>
          <p:nvPr>
            <p:ph idx="1"/>
          </p:nvPr>
        </p:nvSpPr>
        <p:spPr>
          <a:xfrm>
            <a:off x="457200" y="1262063"/>
            <a:ext cx="8229600" cy="5029200"/>
          </a:xfrm>
        </p:spPr>
        <p:txBody>
          <a:bodyPr/>
          <a:lstStyle/>
          <a:p>
            <a:pPr eaLnBrk="1" hangingPunct="1"/>
            <a:r>
              <a:rPr lang="en-US" altLang="en-US" dirty="0"/>
              <a:t>Must have eight years of earned service.</a:t>
            </a:r>
          </a:p>
          <a:p>
            <a:pPr eaLnBrk="1" hangingPunct="1"/>
            <a:r>
              <a:rPr lang="en-US" altLang="en-US" dirty="0"/>
              <a:t>For an unreduced monthly retirement benefit, member must:</a:t>
            </a:r>
          </a:p>
          <a:p>
            <a:pPr lvl="1" eaLnBrk="1" hangingPunct="1"/>
            <a:r>
              <a:rPr lang="en-US" altLang="en-US" dirty="0"/>
              <a:t>Meet the Rule of 90 (age and years of service add up to at least 90); or</a:t>
            </a:r>
          </a:p>
          <a:p>
            <a:pPr lvl="1" eaLnBrk="1" hangingPunct="1"/>
            <a:r>
              <a:rPr lang="en-US" altLang="en-US" dirty="0"/>
              <a:t>Be age 65 or older.</a:t>
            </a:r>
          </a:p>
          <a:p>
            <a:pPr eaLnBrk="1" hangingPunct="1"/>
            <a:r>
              <a:rPr lang="en-US" altLang="en-US" dirty="0"/>
              <a:t>For a reduced monthly retirement benefit, member must be age 60 (permanently reduced 5% for each year of age less than 65).</a:t>
            </a:r>
          </a:p>
        </p:txBody>
      </p:sp>
      <p:sp>
        <p:nvSpPr>
          <p:cNvPr id="41988" name="Slide Number Placeholder 3">
            <a:extLst>
              <a:ext uri="{FF2B5EF4-FFF2-40B4-BE49-F238E27FC236}">
                <a16:creationId xmlns:a16="http://schemas.microsoft.com/office/drawing/2014/main" id="{F6BFF518-C3BD-4495-A728-4E21A6673DB9}"/>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3ACC368E-0EF9-431F-9842-A8D640FF130D}"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3</a:t>
            </a:fld>
            <a:endParaRPr lang="en-US" altLang="en-US" sz="1400">
              <a:solidFill>
                <a:schemeClr val="bg1"/>
              </a:solidFill>
              <a:latin typeface="Times New Roman" panose="02020603050405020304" pitchFamily="18" charset="0"/>
            </a:endParaRPr>
          </a:p>
        </p:txBody>
      </p:sp>
      <p:pic>
        <p:nvPicPr>
          <p:cNvPr id="8" name="Audio 7">
            <a:hlinkClick r:id="" action="ppaction://media"/>
            <a:extLst>
              <a:ext uri="{FF2B5EF4-FFF2-40B4-BE49-F238E27FC236}">
                <a16:creationId xmlns:a16="http://schemas.microsoft.com/office/drawing/2014/main" id="{4C3F0FF6-85E4-45E4-885B-ED06FE7AB1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707"/>
    </mc:Choice>
    <mc:Fallback xmlns="">
      <p:transition spd="slow" advTm="48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3F1127CC-B7E6-4521-9687-B10B7D2F999E}"/>
              </a:ext>
            </a:extLst>
          </p:cNvPr>
          <p:cNvSpPr>
            <a:spLocks noGrp="1" noChangeArrowheads="1"/>
          </p:cNvSpPr>
          <p:nvPr>
            <p:ph type="title"/>
          </p:nvPr>
        </p:nvSpPr>
        <p:spPr>
          <a:xfrm>
            <a:off x="457200" y="228600"/>
            <a:ext cx="8229600" cy="804863"/>
          </a:xfrm>
        </p:spPr>
        <p:txBody>
          <a:bodyPr/>
          <a:lstStyle/>
          <a:p>
            <a:pPr eaLnBrk="1" hangingPunct="1"/>
            <a:r>
              <a:rPr lang="en-US" altLang="en-US"/>
              <a:t>PORS Class Two retirement eligibility</a:t>
            </a:r>
          </a:p>
        </p:txBody>
      </p:sp>
      <p:sp>
        <p:nvSpPr>
          <p:cNvPr id="44035" name="Content Placeholder 2">
            <a:extLst>
              <a:ext uri="{FF2B5EF4-FFF2-40B4-BE49-F238E27FC236}">
                <a16:creationId xmlns:a16="http://schemas.microsoft.com/office/drawing/2014/main" id="{F3D65AC9-D513-4402-9E7B-762ADE462AFD}"/>
              </a:ext>
            </a:extLst>
          </p:cNvPr>
          <p:cNvSpPr>
            <a:spLocks noGrp="1" noChangeArrowheads="1"/>
          </p:cNvSpPr>
          <p:nvPr>
            <p:ph idx="1"/>
          </p:nvPr>
        </p:nvSpPr>
        <p:spPr>
          <a:xfrm>
            <a:off x="457200" y="1262063"/>
            <a:ext cx="8229600" cy="5029200"/>
          </a:xfrm>
        </p:spPr>
        <p:txBody>
          <a:bodyPr/>
          <a:lstStyle/>
          <a:p>
            <a:pPr eaLnBrk="1" hangingPunct="1"/>
            <a:r>
              <a:rPr lang="en-US" altLang="en-US"/>
              <a:t>Must have five years of earned service.</a:t>
            </a:r>
          </a:p>
          <a:p>
            <a:pPr eaLnBrk="1" hangingPunct="1"/>
            <a:r>
              <a:rPr lang="en-US" altLang="en-US"/>
              <a:t>For a monthly retirement benefit, member must:</a:t>
            </a:r>
          </a:p>
          <a:p>
            <a:pPr lvl="1" eaLnBrk="1" hangingPunct="1"/>
            <a:r>
              <a:rPr lang="en-US" altLang="en-US"/>
              <a:t>Have at least 25 years of service; or</a:t>
            </a:r>
          </a:p>
          <a:p>
            <a:pPr lvl="1" eaLnBrk="1" hangingPunct="1"/>
            <a:r>
              <a:rPr lang="en-US" altLang="en-US"/>
              <a:t>Be age 55 or older.</a:t>
            </a:r>
          </a:p>
          <a:p>
            <a:pPr eaLnBrk="1" hangingPunct="1"/>
            <a:endParaRPr lang="en-US" altLang="en-US"/>
          </a:p>
        </p:txBody>
      </p:sp>
      <p:sp>
        <p:nvSpPr>
          <p:cNvPr id="44036" name="Slide Number Placeholder 3">
            <a:extLst>
              <a:ext uri="{FF2B5EF4-FFF2-40B4-BE49-F238E27FC236}">
                <a16:creationId xmlns:a16="http://schemas.microsoft.com/office/drawing/2014/main" id="{BE953E5A-5EC9-45D9-802A-78DD15346878}"/>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31E73304-BEFE-4663-AD21-186A4FE47A88}"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4</a:t>
            </a:fld>
            <a:endParaRPr lang="en-US" altLang="en-US" sz="1400">
              <a:solidFill>
                <a:schemeClr val="bg1"/>
              </a:solidFill>
              <a:latin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D980D653-6710-4331-B122-41A8C42991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920"/>
    </mc:Choice>
    <mc:Fallback xmlns="">
      <p:transition spd="slow" advTm="20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3FA13ACF-AB21-4917-AB0E-867E7EA02A0A}"/>
              </a:ext>
            </a:extLst>
          </p:cNvPr>
          <p:cNvSpPr>
            <a:spLocks noGrp="1" noChangeArrowheads="1"/>
          </p:cNvSpPr>
          <p:nvPr>
            <p:ph type="title"/>
          </p:nvPr>
        </p:nvSpPr>
        <p:spPr>
          <a:xfrm>
            <a:off x="457200" y="228600"/>
            <a:ext cx="8229600" cy="804863"/>
          </a:xfrm>
        </p:spPr>
        <p:txBody>
          <a:bodyPr/>
          <a:lstStyle/>
          <a:p>
            <a:pPr eaLnBrk="1" hangingPunct="1"/>
            <a:r>
              <a:rPr lang="en-US" altLang="en-US"/>
              <a:t>PORS Class Three retirement eligibility</a:t>
            </a:r>
          </a:p>
        </p:txBody>
      </p:sp>
      <p:sp>
        <p:nvSpPr>
          <p:cNvPr id="46083" name="Content Placeholder 2">
            <a:extLst>
              <a:ext uri="{FF2B5EF4-FFF2-40B4-BE49-F238E27FC236}">
                <a16:creationId xmlns:a16="http://schemas.microsoft.com/office/drawing/2014/main" id="{77E1A4BB-8A4A-49BE-819A-D2EF8A69B28E}"/>
              </a:ext>
            </a:extLst>
          </p:cNvPr>
          <p:cNvSpPr>
            <a:spLocks noGrp="1" noChangeArrowheads="1"/>
          </p:cNvSpPr>
          <p:nvPr>
            <p:ph idx="1"/>
          </p:nvPr>
        </p:nvSpPr>
        <p:spPr>
          <a:xfrm>
            <a:off x="457200" y="1262063"/>
            <a:ext cx="8229600" cy="5029200"/>
          </a:xfrm>
        </p:spPr>
        <p:txBody>
          <a:bodyPr/>
          <a:lstStyle/>
          <a:p>
            <a:pPr eaLnBrk="1" hangingPunct="1"/>
            <a:r>
              <a:rPr lang="en-US" altLang="en-US"/>
              <a:t>Must have eight years of earned service.</a:t>
            </a:r>
          </a:p>
          <a:p>
            <a:pPr eaLnBrk="1" hangingPunct="1"/>
            <a:r>
              <a:rPr lang="en-US" altLang="en-US"/>
              <a:t>For a monthly retirement benefit, member must:</a:t>
            </a:r>
          </a:p>
          <a:p>
            <a:pPr lvl="1" eaLnBrk="1" hangingPunct="1"/>
            <a:r>
              <a:rPr lang="en-US" altLang="en-US"/>
              <a:t>Have at least 27 years of service; or</a:t>
            </a:r>
          </a:p>
          <a:p>
            <a:pPr lvl="1" eaLnBrk="1" hangingPunct="1"/>
            <a:r>
              <a:rPr lang="en-US" altLang="en-US"/>
              <a:t>Be age 55 or older.</a:t>
            </a:r>
          </a:p>
          <a:p>
            <a:pPr eaLnBrk="1" hangingPunct="1"/>
            <a:endParaRPr lang="en-US" altLang="en-US"/>
          </a:p>
        </p:txBody>
      </p:sp>
      <p:sp>
        <p:nvSpPr>
          <p:cNvPr id="46084" name="Slide Number Placeholder 3">
            <a:extLst>
              <a:ext uri="{FF2B5EF4-FFF2-40B4-BE49-F238E27FC236}">
                <a16:creationId xmlns:a16="http://schemas.microsoft.com/office/drawing/2014/main" id="{43EF6CA4-DB57-41A4-A3D9-C28BFF3CD0A8}"/>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6DB2F882-DB60-4121-B73B-9B0C8CBED1BC}"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5</a:t>
            </a:fld>
            <a:endParaRPr lang="en-US" altLang="en-US" sz="1400">
              <a:solidFill>
                <a:schemeClr val="bg1"/>
              </a:solidFill>
              <a:latin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CDE56F3D-73EC-437F-83C8-010E83B5C4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381"/>
    </mc:Choice>
    <mc:Fallback xmlns="">
      <p:transition spd="slow" advTm="22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F6E2B90D-5B28-46BE-A8FE-EBD962F77AFA}"/>
              </a:ext>
            </a:extLst>
          </p:cNvPr>
          <p:cNvSpPr>
            <a:spLocks noGrp="1" noChangeArrowheads="1"/>
          </p:cNvSpPr>
          <p:nvPr>
            <p:ph type="title"/>
            <p:custDataLst>
              <p:tags r:id="rId1"/>
            </p:custDataLst>
          </p:nvPr>
        </p:nvSpPr>
        <p:spPr>
          <a:xfrm>
            <a:off x="457200" y="228600"/>
            <a:ext cx="8229600" cy="804863"/>
          </a:xfrm>
        </p:spPr>
        <p:txBody>
          <a:bodyPr/>
          <a:lstStyle/>
          <a:p>
            <a:pPr eaLnBrk="1" hangingPunct="1"/>
            <a:r>
              <a:rPr lang="en-US" altLang="en-US"/>
              <a:t>SCRS, PORS service retirement monthly benefit</a:t>
            </a:r>
          </a:p>
        </p:txBody>
      </p:sp>
      <p:sp>
        <p:nvSpPr>
          <p:cNvPr id="48132" name="Slide Number Placeholder 3">
            <a:extLst>
              <a:ext uri="{FF2B5EF4-FFF2-40B4-BE49-F238E27FC236}">
                <a16:creationId xmlns:a16="http://schemas.microsoft.com/office/drawing/2014/main" id="{62C8D463-9828-450F-AFA2-E6D7C70A1698}"/>
              </a:ext>
            </a:extLst>
          </p:cNvPr>
          <p:cNvSpPr>
            <a:spLocks noGrp="1" noChangeArrowheads="1"/>
          </p:cNvSpPr>
          <p:nvPr>
            <p:ph type="sldNum" sz="quarter" idx="10"/>
            <p:custDataLst>
              <p:tags r:id="rId2"/>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DDB1B6C5-96E1-47F3-9C45-7D6B969CE8B2}"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6</a:t>
            </a:fld>
            <a:endParaRPr lang="en-US" altLang="en-US" sz="1400">
              <a:solidFill>
                <a:schemeClr val="bg1"/>
              </a:solidFill>
              <a:latin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E0A49118-DAA2-4E67-A66A-0C980BE757C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6096000"/>
            <a:ext cx="609600" cy="609600"/>
          </a:xfrm>
          <a:prstGeom prst="rect">
            <a:avLst/>
          </a:prstGeom>
        </p:spPr>
      </p:pic>
      <p:sp>
        <p:nvSpPr>
          <p:cNvPr id="5" name="Google Shape;276;p19">
            <a:extLst>
              <a:ext uri="{FF2B5EF4-FFF2-40B4-BE49-F238E27FC236}">
                <a16:creationId xmlns:a16="http://schemas.microsoft.com/office/drawing/2014/main" id="{22FE6767-0C66-1E10-65E1-2047A451ADEF}"/>
              </a:ext>
            </a:extLst>
          </p:cNvPr>
          <p:cNvSpPr/>
          <p:nvPr/>
        </p:nvSpPr>
        <p:spPr>
          <a:xfrm>
            <a:off x="5495078" y="5041911"/>
            <a:ext cx="24" cy="24"/>
          </a:xfrm>
          <a:custGeom>
            <a:avLst/>
            <a:gdLst/>
            <a:ahLst/>
            <a:cxnLst/>
            <a:rect l="l" t="t" r="r" b="b"/>
            <a:pathLst>
              <a:path w="1" h="1" extrusionOk="0">
                <a:moveTo>
                  <a:pt x="1"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6" name="Google Shape;256;p19">
            <a:extLst>
              <a:ext uri="{FF2B5EF4-FFF2-40B4-BE49-F238E27FC236}">
                <a16:creationId xmlns:a16="http://schemas.microsoft.com/office/drawing/2014/main" id="{CDA75C70-F54E-CFF3-E98A-1670A4C0E9BE}"/>
              </a:ext>
            </a:extLst>
          </p:cNvPr>
          <p:cNvSpPr/>
          <p:nvPr/>
        </p:nvSpPr>
        <p:spPr>
          <a:xfrm rot="16200000">
            <a:off x="6020550" y="1870377"/>
            <a:ext cx="1150702" cy="3020596"/>
          </a:xfrm>
          <a:prstGeom prst="round2SameRect">
            <a:avLst>
              <a:gd name="adj1" fmla="val 50000"/>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57;p19">
            <a:extLst>
              <a:ext uri="{FF2B5EF4-FFF2-40B4-BE49-F238E27FC236}">
                <a16:creationId xmlns:a16="http://schemas.microsoft.com/office/drawing/2014/main" id="{569B05B4-8119-7A77-C30D-A3D2894681A1}"/>
              </a:ext>
            </a:extLst>
          </p:cNvPr>
          <p:cNvSpPr/>
          <p:nvPr/>
        </p:nvSpPr>
        <p:spPr>
          <a:xfrm>
            <a:off x="5622732" y="3118670"/>
            <a:ext cx="2743364" cy="524009"/>
          </a:xfrm>
          <a:prstGeom prst="roundRect">
            <a:avLst>
              <a:gd name="adj" fmla="val 50000"/>
            </a:avLst>
          </a:prstGeom>
          <a:solidFill>
            <a:srgbClr val="FFFFFF"/>
          </a:solidFill>
          <a:ln w="9525" cap="flat" cmpd="sng">
            <a:solidFill>
              <a:schemeClr val="accent4"/>
            </a:solidFill>
            <a:prstDash val="solid"/>
            <a:round/>
            <a:headEnd type="none" w="sm" len="sm"/>
            <a:tailEnd type="none" w="sm" len="sm"/>
          </a:ln>
        </p:spPr>
        <p:txBody>
          <a:bodyPr spcFirstLastPara="1" wrap="square" lIns="182875" tIns="91425" rIns="91425" bIns="91425" anchor="ctr" anchorCtr="0">
            <a:noAutofit/>
          </a:bodyPr>
          <a:lstStyle/>
          <a:p>
            <a:pPr marL="0" lvl="0" indent="0" algn="l" rtl="0">
              <a:spcBef>
                <a:spcPts val="0"/>
              </a:spcBef>
              <a:spcAft>
                <a:spcPts val="0"/>
              </a:spcAft>
              <a:buClr>
                <a:schemeClr val="dk1"/>
              </a:buClr>
              <a:buSzPts val="1100"/>
              <a:buFont typeface="Arial"/>
              <a:buNone/>
            </a:pPr>
            <a:r>
              <a:rPr lang="en" b="1" dirty="0">
                <a:solidFill>
                  <a:schemeClr val="accent4"/>
                </a:solidFill>
                <a:ea typeface="Fira Sans Extra Condensed Medium"/>
                <a:cs typeface="Fira Sans Extra Condensed Medium"/>
                <a:sym typeface="Fira Sans Extra Condensed Medium"/>
              </a:rPr>
              <a:t>Service credit</a:t>
            </a:r>
            <a:endParaRPr b="1" dirty="0">
              <a:solidFill>
                <a:schemeClr val="accent4"/>
              </a:solidFill>
            </a:endParaRPr>
          </a:p>
        </p:txBody>
      </p:sp>
      <p:sp>
        <p:nvSpPr>
          <p:cNvPr id="8" name="Google Shape;260;p19">
            <a:extLst>
              <a:ext uri="{FF2B5EF4-FFF2-40B4-BE49-F238E27FC236}">
                <a16:creationId xmlns:a16="http://schemas.microsoft.com/office/drawing/2014/main" id="{1D441706-D7DC-256C-AA79-8111F818E5EE}"/>
              </a:ext>
            </a:extLst>
          </p:cNvPr>
          <p:cNvSpPr/>
          <p:nvPr/>
        </p:nvSpPr>
        <p:spPr>
          <a:xfrm rot="16200000">
            <a:off x="6020549" y="3413831"/>
            <a:ext cx="1150702" cy="3020596"/>
          </a:xfrm>
          <a:prstGeom prst="round2SameRect">
            <a:avLst>
              <a:gd name="adj1" fmla="val 50000"/>
              <a:gd name="adj2" fmla="val 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1;p19">
            <a:extLst>
              <a:ext uri="{FF2B5EF4-FFF2-40B4-BE49-F238E27FC236}">
                <a16:creationId xmlns:a16="http://schemas.microsoft.com/office/drawing/2014/main" id="{8ADDE7E7-AC0B-E454-3B8C-ED13FB213B1F}"/>
              </a:ext>
            </a:extLst>
          </p:cNvPr>
          <p:cNvSpPr/>
          <p:nvPr/>
        </p:nvSpPr>
        <p:spPr>
          <a:xfrm>
            <a:off x="5622731" y="4662124"/>
            <a:ext cx="2651761" cy="524009"/>
          </a:xfrm>
          <a:prstGeom prst="roundRect">
            <a:avLst>
              <a:gd name="adj" fmla="val 50000"/>
            </a:avLst>
          </a:prstGeom>
          <a:solidFill>
            <a:srgbClr val="FFFFFF"/>
          </a:solidFill>
          <a:ln w="9525" cap="flat" cmpd="sng">
            <a:solidFill>
              <a:schemeClr val="accent5"/>
            </a:solidFill>
            <a:prstDash val="solid"/>
            <a:round/>
            <a:headEnd type="none" w="sm" len="sm"/>
            <a:tailEnd type="none" w="sm" len="sm"/>
          </a:ln>
        </p:spPr>
        <p:txBody>
          <a:bodyPr spcFirstLastPara="1" wrap="square" lIns="182875" tIns="91425" rIns="91425" bIns="91425" anchor="ctr" anchorCtr="0">
            <a:noAutofit/>
          </a:bodyPr>
          <a:lstStyle/>
          <a:p>
            <a:pPr marL="0" lvl="0" indent="0" algn="l" rtl="0">
              <a:spcBef>
                <a:spcPts val="0"/>
              </a:spcBef>
              <a:spcAft>
                <a:spcPts val="0"/>
              </a:spcAft>
              <a:buClr>
                <a:schemeClr val="dk1"/>
              </a:buClr>
              <a:buSzPts val="1100"/>
              <a:buFont typeface="Arial"/>
              <a:buNone/>
            </a:pPr>
            <a:r>
              <a:rPr lang="en" b="1" dirty="0">
                <a:solidFill>
                  <a:schemeClr val="accent5"/>
                </a:solidFill>
                <a:ea typeface="Fira Sans Extra Condensed Medium"/>
                <a:cs typeface="Fira Sans Extra Condensed Medium"/>
                <a:sym typeface="Fira Sans Extra Condensed Medium"/>
              </a:rPr>
              <a:t>A benefit multiplier</a:t>
            </a:r>
            <a:endParaRPr b="1" dirty="0">
              <a:solidFill>
                <a:schemeClr val="accent5"/>
              </a:solidFill>
            </a:endParaRPr>
          </a:p>
        </p:txBody>
      </p:sp>
      <p:sp>
        <p:nvSpPr>
          <p:cNvPr id="11" name="Google Shape;264;p19">
            <a:extLst>
              <a:ext uri="{FF2B5EF4-FFF2-40B4-BE49-F238E27FC236}">
                <a16:creationId xmlns:a16="http://schemas.microsoft.com/office/drawing/2014/main" id="{4B5435D0-4CD2-0458-6C50-6C4CC213A0A0}"/>
              </a:ext>
            </a:extLst>
          </p:cNvPr>
          <p:cNvSpPr/>
          <p:nvPr/>
        </p:nvSpPr>
        <p:spPr>
          <a:xfrm rot="16200000">
            <a:off x="6020548" y="326926"/>
            <a:ext cx="1150703" cy="3020596"/>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265;p19">
            <a:extLst>
              <a:ext uri="{FF2B5EF4-FFF2-40B4-BE49-F238E27FC236}">
                <a16:creationId xmlns:a16="http://schemas.microsoft.com/office/drawing/2014/main" id="{0C0999BA-C525-8F24-B4C2-47026E34D2C0}"/>
              </a:ext>
            </a:extLst>
          </p:cNvPr>
          <p:cNvSpPr/>
          <p:nvPr/>
        </p:nvSpPr>
        <p:spPr>
          <a:xfrm>
            <a:off x="5622731" y="1575219"/>
            <a:ext cx="2743338" cy="524010"/>
          </a:xfrm>
          <a:prstGeom prst="roundRect">
            <a:avLst>
              <a:gd name="adj" fmla="val 50000"/>
            </a:avLst>
          </a:prstGeom>
          <a:solidFill>
            <a:srgbClr val="FFFFFF"/>
          </a:solidFill>
          <a:ln w="9525" cap="flat" cmpd="sng">
            <a:solidFill>
              <a:schemeClr val="accent3"/>
            </a:solidFill>
            <a:prstDash val="solid"/>
            <a:round/>
            <a:headEnd type="none" w="sm" len="sm"/>
            <a:tailEnd type="none" w="sm" len="sm"/>
          </a:ln>
        </p:spPr>
        <p:txBody>
          <a:bodyPr spcFirstLastPara="1" wrap="square" lIns="182875" tIns="91425" rIns="91425" bIns="91425" anchor="ctr" anchorCtr="0">
            <a:noAutofit/>
          </a:bodyPr>
          <a:lstStyle/>
          <a:p>
            <a:pPr marL="0" lvl="0" indent="0" algn="l" rtl="0">
              <a:spcBef>
                <a:spcPts val="0"/>
              </a:spcBef>
              <a:spcAft>
                <a:spcPts val="0"/>
              </a:spcAft>
              <a:buClr>
                <a:schemeClr val="dk1"/>
              </a:buClr>
              <a:buSzPts val="1100"/>
              <a:buFont typeface="Arial"/>
              <a:buNone/>
            </a:pPr>
            <a:r>
              <a:rPr lang="en" b="1" dirty="0">
                <a:solidFill>
                  <a:schemeClr val="accent3"/>
                </a:solidFill>
                <a:ea typeface="Fira Sans Extra Condensed Medium"/>
                <a:cs typeface="Fira Sans Extra Condensed Medium"/>
                <a:sym typeface="Fira Sans Extra Condensed Medium"/>
              </a:rPr>
              <a:t>Average final compensation (AFC)</a:t>
            </a:r>
            <a:endParaRPr b="1" dirty="0">
              <a:solidFill>
                <a:schemeClr val="accent3"/>
              </a:solidFill>
              <a:ea typeface="Fira Sans Extra Condensed Medium"/>
              <a:cs typeface="Fira Sans Extra Condensed Medium"/>
              <a:sym typeface="Fira Sans Extra Condensed Medium"/>
            </a:endParaRPr>
          </a:p>
        </p:txBody>
      </p:sp>
      <p:grpSp>
        <p:nvGrpSpPr>
          <p:cNvPr id="13" name="Google Shape;284;p19">
            <a:extLst>
              <a:ext uri="{FF2B5EF4-FFF2-40B4-BE49-F238E27FC236}">
                <a16:creationId xmlns:a16="http://schemas.microsoft.com/office/drawing/2014/main" id="{0CFFFFBC-D9A2-0AD7-4AA7-76E6CF33B0FE}"/>
              </a:ext>
            </a:extLst>
          </p:cNvPr>
          <p:cNvGrpSpPr/>
          <p:nvPr/>
        </p:nvGrpSpPr>
        <p:grpSpPr>
          <a:xfrm>
            <a:off x="3741842" y="1837128"/>
            <a:ext cx="1198581" cy="1543302"/>
            <a:chOff x="2288356" y="1696445"/>
            <a:chExt cx="882450" cy="1136250"/>
          </a:xfrm>
        </p:grpSpPr>
        <p:sp>
          <p:nvSpPr>
            <p:cNvPr id="14" name="Google Shape;285;p19">
              <a:extLst>
                <a:ext uri="{FF2B5EF4-FFF2-40B4-BE49-F238E27FC236}">
                  <a16:creationId xmlns:a16="http://schemas.microsoft.com/office/drawing/2014/main" id="{A0944FEE-7DF8-24B2-AA80-E3BB9A07D406}"/>
                </a:ext>
              </a:extLst>
            </p:cNvPr>
            <p:cNvSpPr/>
            <p:nvPr/>
          </p:nvSpPr>
          <p:spPr>
            <a:xfrm flipH="1">
              <a:off x="2288356" y="1696445"/>
              <a:ext cx="773700" cy="773700"/>
            </a:xfrm>
            <a:prstGeom prst="arc">
              <a:avLst>
                <a:gd name="adj1" fmla="val 16200000"/>
                <a:gd name="adj2" fmla="val 0"/>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 name="Google Shape;286;p19">
              <a:extLst>
                <a:ext uri="{FF2B5EF4-FFF2-40B4-BE49-F238E27FC236}">
                  <a16:creationId xmlns:a16="http://schemas.microsoft.com/office/drawing/2014/main" id="{0FF1B949-21C1-B045-E960-2E11C4C40A27}"/>
                </a:ext>
              </a:extLst>
            </p:cNvPr>
            <p:cNvCxnSpPr>
              <a:stCxn id="14" idx="0"/>
            </p:cNvCxnSpPr>
            <p:nvPr/>
          </p:nvCxnSpPr>
          <p:spPr>
            <a:xfrm>
              <a:off x="2675206" y="1696445"/>
              <a:ext cx="495600" cy="0"/>
            </a:xfrm>
            <a:prstGeom prst="straightConnector1">
              <a:avLst/>
            </a:prstGeom>
            <a:noFill/>
            <a:ln w="9525" cap="flat" cmpd="sng">
              <a:solidFill>
                <a:srgbClr val="000000"/>
              </a:solidFill>
              <a:prstDash val="solid"/>
              <a:round/>
              <a:headEnd type="none" w="med" len="med"/>
              <a:tailEnd type="oval" w="med" len="med"/>
            </a:ln>
          </p:spPr>
        </p:cxnSp>
        <p:cxnSp>
          <p:nvCxnSpPr>
            <p:cNvPr id="16" name="Google Shape;287;p19">
              <a:extLst>
                <a:ext uri="{FF2B5EF4-FFF2-40B4-BE49-F238E27FC236}">
                  <a16:creationId xmlns:a16="http://schemas.microsoft.com/office/drawing/2014/main" id="{CFD6D4A7-A692-2DBD-B2B2-3C50D47D2FC9}"/>
                </a:ext>
              </a:extLst>
            </p:cNvPr>
            <p:cNvCxnSpPr>
              <a:stCxn id="14" idx="2"/>
            </p:cNvCxnSpPr>
            <p:nvPr/>
          </p:nvCxnSpPr>
          <p:spPr>
            <a:xfrm>
              <a:off x="2288356" y="2083295"/>
              <a:ext cx="0" cy="749400"/>
            </a:xfrm>
            <a:prstGeom prst="straightConnector1">
              <a:avLst/>
            </a:prstGeom>
            <a:noFill/>
            <a:ln w="9525" cap="flat" cmpd="sng">
              <a:solidFill>
                <a:srgbClr val="000000"/>
              </a:solidFill>
              <a:prstDash val="solid"/>
              <a:round/>
              <a:headEnd type="none" w="med" len="med"/>
              <a:tailEnd type="none" w="med" len="med"/>
            </a:ln>
          </p:spPr>
        </p:cxnSp>
      </p:grpSp>
      <p:grpSp>
        <p:nvGrpSpPr>
          <p:cNvPr id="17" name="Google Shape;288;p19">
            <a:extLst>
              <a:ext uri="{FF2B5EF4-FFF2-40B4-BE49-F238E27FC236}">
                <a16:creationId xmlns:a16="http://schemas.microsoft.com/office/drawing/2014/main" id="{79E77C36-FADA-4D89-B483-3E744C299FA0}"/>
              </a:ext>
            </a:extLst>
          </p:cNvPr>
          <p:cNvGrpSpPr/>
          <p:nvPr/>
        </p:nvGrpSpPr>
        <p:grpSpPr>
          <a:xfrm>
            <a:off x="3741918" y="3380717"/>
            <a:ext cx="1198543" cy="1543616"/>
            <a:chOff x="7009125" y="3265500"/>
            <a:chExt cx="565800" cy="728700"/>
          </a:xfrm>
        </p:grpSpPr>
        <p:sp>
          <p:nvSpPr>
            <p:cNvPr id="18" name="Google Shape;289;p19">
              <a:extLst>
                <a:ext uri="{FF2B5EF4-FFF2-40B4-BE49-F238E27FC236}">
                  <a16:creationId xmlns:a16="http://schemas.microsoft.com/office/drawing/2014/main" id="{2067D00B-C1A3-DB36-E369-35A81A27DC30}"/>
                </a:ext>
              </a:extLst>
            </p:cNvPr>
            <p:cNvSpPr/>
            <p:nvPr/>
          </p:nvSpPr>
          <p:spPr>
            <a:xfrm rot="10800000">
              <a:off x="7009125" y="3498000"/>
              <a:ext cx="496200" cy="496200"/>
            </a:xfrm>
            <a:prstGeom prst="arc">
              <a:avLst>
                <a:gd name="adj1" fmla="val 16200000"/>
                <a:gd name="adj2" fmla="val 0"/>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 name="Google Shape;290;p19">
              <a:extLst>
                <a:ext uri="{FF2B5EF4-FFF2-40B4-BE49-F238E27FC236}">
                  <a16:creationId xmlns:a16="http://schemas.microsoft.com/office/drawing/2014/main" id="{4BAC290C-C2C6-D9FB-DADB-6371DFC46FB1}"/>
                </a:ext>
              </a:extLst>
            </p:cNvPr>
            <p:cNvCxnSpPr>
              <a:stCxn id="18" idx="0"/>
            </p:cNvCxnSpPr>
            <p:nvPr/>
          </p:nvCxnSpPr>
          <p:spPr>
            <a:xfrm>
              <a:off x="7257225" y="3994200"/>
              <a:ext cx="317700" cy="0"/>
            </a:xfrm>
            <a:prstGeom prst="straightConnector1">
              <a:avLst/>
            </a:prstGeom>
            <a:noFill/>
            <a:ln w="9525" cap="flat" cmpd="sng">
              <a:solidFill>
                <a:srgbClr val="000000"/>
              </a:solidFill>
              <a:prstDash val="solid"/>
              <a:round/>
              <a:headEnd type="none" w="med" len="med"/>
              <a:tailEnd type="oval" w="med" len="med"/>
            </a:ln>
          </p:spPr>
        </p:cxnSp>
        <p:cxnSp>
          <p:nvCxnSpPr>
            <p:cNvPr id="20" name="Google Shape;291;p19">
              <a:extLst>
                <a:ext uri="{FF2B5EF4-FFF2-40B4-BE49-F238E27FC236}">
                  <a16:creationId xmlns:a16="http://schemas.microsoft.com/office/drawing/2014/main" id="{E314AD10-8211-33E4-4758-4F3F6894EBAA}"/>
                </a:ext>
              </a:extLst>
            </p:cNvPr>
            <p:cNvCxnSpPr>
              <a:stCxn id="18" idx="2"/>
            </p:cNvCxnSpPr>
            <p:nvPr/>
          </p:nvCxnSpPr>
          <p:spPr>
            <a:xfrm rot="10800000">
              <a:off x="7009125" y="3265500"/>
              <a:ext cx="0" cy="480600"/>
            </a:xfrm>
            <a:prstGeom prst="straightConnector1">
              <a:avLst/>
            </a:prstGeom>
            <a:noFill/>
            <a:ln w="9525" cap="flat" cmpd="sng">
              <a:solidFill>
                <a:srgbClr val="000000"/>
              </a:solidFill>
              <a:prstDash val="solid"/>
              <a:round/>
              <a:headEnd type="none" w="med" len="med"/>
              <a:tailEnd type="none" w="med" len="med"/>
            </a:ln>
          </p:spPr>
        </p:cxnSp>
      </p:grpSp>
      <p:cxnSp>
        <p:nvCxnSpPr>
          <p:cNvPr id="21" name="Google Shape;292;p19">
            <a:extLst>
              <a:ext uri="{FF2B5EF4-FFF2-40B4-BE49-F238E27FC236}">
                <a16:creationId xmlns:a16="http://schemas.microsoft.com/office/drawing/2014/main" id="{79673B2B-28A6-E658-A87B-1F310806C720}"/>
              </a:ext>
            </a:extLst>
          </p:cNvPr>
          <p:cNvCxnSpPr>
            <a:cxnSpLocks/>
          </p:cNvCxnSpPr>
          <p:nvPr/>
        </p:nvCxnSpPr>
        <p:spPr>
          <a:xfrm>
            <a:off x="2809808" y="3381964"/>
            <a:ext cx="2130675" cy="0"/>
          </a:xfrm>
          <a:prstGeom prst="straightConnector1">
            <a:avLst/>
          </a:prstGeom>
          <a:noFill/>
          <a:ln w="9525" cap="flat" cmpd="sng">
            <a:solidFill>
              <a:srgbClr val="000000"/>
            </a:solidFill>
            <a:prstDash val="solid"/>
            <a:round/>
            <a:headEnd type="none" w="med" len="med"/>
            <a:tailEnd type="oval" w="med" len="med"/>
          </a:ln>
        </p:spPr>
      </p:cxnSp>
      <p:sp>
        <p:nvSpPr>
          <p:cNvPr id="22" name="Google Shape;293;p19">
            <a:extLst>
              <a:ext uri="{FF2B5EF4-FFF2-40B4-BE49-F238E27FC236}">
                <a16:creationId xmlns:a16="http://schemas.microsoft.com/office/drawing/2014/main" id="{5BDC7C72-A6C8-860E-13D7-0B47DAF3187C}"/>
              </a:ext>
            </a:extLst>
          </p:cNvPr>
          <p:cNvSpPr/>
          <p:nvPr/>
        </p:nvSpPr>
        <p:spPr>
          <a:xfrm>
            <a:off x="3643268" y="3283560"/>
            <a:ext cx="196809" cy="196809"/>
          </a:xfrm>
          <a:prstGeom prst="ellipse">
            <a:avLst/>
          </a:prstGeom>
          <a:solidFill>
            <a:srgbClr val="FFFFFF"/>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roup 22">
            <a:extLst>
              <a:ext uri="{FF2B5EF4-FFF2-40B4-BE49-F238E27FC236}">
                <a16:creationId xmlns:a16="http://schemas.microsoft.com/office/drawing/2014/main" id="{E849E350-DE46-EC3A-0CB7-DAD3FD3BFE7B}"/>
              </a:ext>
            </a:extLst>
          </p:cNvPr>
          <p:cNvGrpSpPr/>
          <p:nvPr/>
        </p:nvGrpSpPr>
        <p:grpSpPr>
          <a:xfrm>
            <a:off x="777905" y="2101804"/>
            <a:ext cx="2560319" cy="2560320"/>
            <a:chOff x="542526" y="2002086"/>
            <a:chExt cx="2560319" cy="2560320"/>
          </a:xfrm>
        </p:grpSpPr>
        <p:sp>
          <p:nvSpPr>
            <p:cNvPr id="24" name="Google Shape;294;p19">
              <a:extLst>
                <a:ext uri="{FF2B5EF4-FFF2-40B4-BE49-F238E27FC236}">
                  <a16:creationId xmlns:a16="http://schemas.microsoft.com/office/drawing/2014/main" id="{B22EE339-0CFA-4E99-DADD-02DEA33134F6}"/>
                </a:ext>
              </a:extLst>
            </p:cNvPr>
            <p:cNvSpPr/>
            <p:nvPr/>
          </p:nvSpPr>
          <p:spPr>
            <a:xfrm>
              <a:off x="542526" y="2002086"/>
              <a:ext cx="2560319" cy="256032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295;p19">
              <a:extLst>
                <a:ext uri="{FF2B5EF4-FFF2-40B4-BE49-F238E27FC236}">
                  <a16:creationId xmlns:a16="http://schemas.microsoft.com/office/drawing/2014/main" id="{524BE45A-E84C-DBC7-E82F-28B19E2E7878}"/>
                </a:ext>
              </a:extLst>
            </p:cNvPr>
            <p:cNvSpPr/>
            <p:nvPr/>
          </p:nvSpPr>
          <p:spPr>
            <a:xfrm>
              <a:off x="771126" y="2230688"/>
              <a:ext cx="2103120" cy="2103119"/>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b="1" dirty="0">
                  <a:solidFill>
                    <a:schemeClr val="accent2"/>
                  </a:solidFill>
                  <a:ea typeface="Fira Sans Extra Condensed Medium"/>
                  <a:cs typeface="Fira Sans Extra Condensed Medium"/>
                  <a:sym typeface="Fira Sans Extra Condensed Medium"/>
                </a:rPr>
                <a:t>Benefit based on formula that includes:</a:t>
              </a:r>
              <a:endParaRPr b="1" dirty="0">
                <a:solidFill>
                  <a:schemeClr val="accent2"/>
                </a:solidFill>
                <a:ea typeface="Fira Sans Extra Condensed Medium"/>
                <a:cs typeface="Fira Sans Extra Condensed Medium"/>
                <a:sym typeface="Fira Sans Extra Condensed Medium"/>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23856"/>
    </mc:Choice>
    <mc:Fallback xmlns="">
      <p:transition spd="slow" advTm="23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AADF5F1A-01B4-4719-9BE4-B0867B959090}"/>
              </a:ext>
            </a:extLst>
          </p:cNvPr>
          <p:cNvSpPr>
            <a:spLocks noGrp="1" noChangeArrowheads="1"/>
          </p:cNvSpPr>
          <p:nvPr>
            <p:ph type="title"/>
          </p:nvPr>
        </p:nvSpPr>
        <p:spPr>
          <a:xfrm>
            <a:off x="457200" y="228600"/>
            <a:ext cx="8229600" cy="804863"/>
          </a:xfrm>
        </p:spPr>
        <p:txBody>
          <a:bodyPr/>
          <a:lstStyle/>
          <a:p>
            <a:pPr eaLnBrk="1" hangingPunct="1"/>
            <a:r>
              <a:rPr lang="en-US" altLang="en-US"/>
              <a:t>SCRS, PORS Class Two AFC calculation</a:t>
            </a:r>
          </a:p>
        </p:txBody>
      </p:sp>
      <p:sp>
        <p:nvSpPr>
          <p:cNvPr id="50179" name="Content Placeholder 2">
            <a:extLst>
              <a:ext uri="{FF2B5EF4-FFF2-40B4-BE49-F238E27FC236}">
                <a16:creationId xmlns:a16="http://schemas.microsoft.com/office/drawing/2014/main" id="{DE569598-529F-443F-9C7B-D6BB81843C4A}"/>
              </a:ext>
            </a:extLst>
          </p:cNvPr>
          <p:cNvSpPr>
            <a:spLocks noGrp="1" noChangeArrowheads="1"/>
          </p:cNvSpPr>
          <p:nvPr>
            <p:ph idx="1"/>
          </p:nvPr>
        </p:nvSpPr>
        <p:spPr>
          <a:xfrm>
            <a:off x="457200" y="1262063"/>
            <a:ext cx="8229600" cy="5029200"/>
          </a:xfrm>
        </p:spPr>
        <p:txBody>
          <a:bodyPr/>
          <a:lstStyle/>
          <a:p>
            <a:pPr eaLnBrk="1" hangingPunct="1"/>
            <a:r>
              <a:rPr lang="en-US" altLang="en-US"/>
              <a:t>AFC includes 12 highest consecutive quarters of earnable compensation and termination payment for up to 45 days of unused annual leave divided by 3.</a:t>
            </a:r>
          </a:p>
          <a:p>
            <a:pPr eaLnBrk="1" hangingPunct="1"/>
            <a:r>
              <a:rPr lang="en-US" altLang="en-US"/>
              <a:t>Up to 90 days unused sick leave at retirement added to service credit.</a:t>
            </a:r>
          </a:p>
          <a:p>
            <a:pPr eaLnBrk="1" hangingPunct="1"/>
            <a:endParaRPr lang="en-US" altLang="en-US"/>
          </a:p>
        </p:txBody>
      </p:sp>
      <p:sp>
        <p:nvSpPr>
          <p:cNvPr id="50180" name="Slide Number Placeholder 3">
            <a:extLst>
              <a:ext uri="{FF2B5EF4-FFF2-40B4-BE49-F238E27FC236}">
                <a16:creationId xmlns:a16="http://schemas.microsoft.com/office/drawing/2014/main" id="{5907CEFC-93FA-4217-B933-83448D0DF4D2}"/>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5E221B41-7718-43A0-B6C7-AEE2016E9FF8}"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7</a:t>
            </a:fld>
            <a:endParaRPr lang="en-US" altLang="en-US" sz="1400">
              <a:solidFill>
                <a:schemeClr val="bg1"/>
              </a:solidFill>
              <a:latin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4AA5092C-483D-46B3-B754-F4B3B5D954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712"/>
    </mc:Choice>
    <mc:Fallback xmlns="">
      <p:transition spd="slow" advTm="31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F81C8ADF-423F-40C6-822E-27DFDC81EA02}"/>
              </a:ext>
            </a:extLst>
          </p:cNvPr>
          <p:cNvSpPr>
            <a:spLocks noGrp="1" noChangeArrowheads="1"/>
          </p:cNvSpPr>
          <p:nvPr>
            <p:ph type="title"/>
          </p:nvPr>
        </p:nvSpPr>
        <p:spPr>
          <a:xfrm>
            <a:off x="457200" y="228600"/>
            <a:ext cx="8229600" cy="804863"/>
          </a:xfrm>
        </p:spPr>
        <p:txBody>
          <a:bodyPr/>
          <a:lstStyle/>
          <a:p>
            <a:pPr eaLnBrk="1" hangingPunct="1"/>
            <a:r>
              <a:rPr lang="en-US" altLang="en-US"/>
              <a:t>SCRS, PORS Class Three AFC calculation</a:t>
            </a:r>
          </a:p>
        </p:txBody>
      </p:sp>
      <p:sp>
        <p:nvSpPr>
          <p:cNvPr id="52227" name="Content Placeholder 2">
            <a:extLst>
              <a:ext uri="{FF2B5EF4-FFF2-40B4-BE49-F238E27FC236}">
                <a16:creationId xmlns:a16="http://schemas.microsoft.com/office/drawing/2014/main" id="{588D00A5-12C2-4A88-B553-3F311F01C30F}"/>
              </a:ext>
            </a:extLst>
          </p:cNvPr>
          <p:cNvSpPr>
            <a:spLocks noGrp="1" noChangeArrowheads="1"/>
          </p:cNvSpPr>
          <p:nvPr>
            <p:ph idx="1"/>
          </p:nvPr>
        </p:nvSpPr>
        <p:spPr>
          <a:xfrm>
            <a:off x="457200" y="1262063"/>
            <a:ext cx="8229600" cy="5029200"/>
          </a:xfrm>
        </p:spPr>
        <p:txBody>
          <a:bodyPr/>
          <a:lstStyle/>
          <a:p>
            <a:pPr eaLnBrk="1" hangingPunct="1"/>
            <a:r>
              <a:rPr lang="en-US" altLang="en-US"/>
              <a:t>AFC includes 20 highest consecutive quarters of earnable compensation divided by 5.</a:t>
            </a:r>
          </a:p>
          <a:p>
            <a:pPr eaLnBrk="1" hangingPunct="1"/>
            <a:r>
              <a:rPr lang="en-US" altLang="en-US"/>
              <a:t>AFC does not include unused annual leave payouts.</a:t>
            </a:r>
          </a:p>
          <a:p>
            <a:pPr eaLnBrk="1" hangingPunct="1"/>
            <a:r>
              <a:rPr lang="en-US" altLang="en-US"/>
              <a:t>No unused sick leave added to service credit.</a:t>
            </a:r>
          </a:p>
          <a:p>
            <a:pPr eaLnBrk="1" hangingPunct="1"/>
            <a:endParaRPr lang="en-US" altLang="en-US"/>
          </a:p>
        </p:txBody>
      </p:sp>
      <p:sp>
        <p:nvSpPr>
          <p:cNvPr id="52228" name="Slide Number Placeholder 3">
            <a:extLst>
              <a:ext uri="{FF2B5EF4-FFF2-40B4-BE49-F238E27FC236}">
                <a16:creationId xmlns:a16="http://schemas.microsoft.com/office/drawing/2014/main" id="{C0722712-2998-4689-959D-001729F1AB41}"/>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984A750E-33DB-4985-BE1E-412B1130DB28}"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8</a:t>
            </a:fld>
            <a:endParaRPr lang="en-US" altLang="en-US" sz="1400">
              <a:solidFill>
                <a:schemeClr val="bg1"/>
              </a:solidFill>
              <a:latin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AF50C800-27AD-45AF-BE51-DE35F706A0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514"/>
    </mc:Choice>
    <mc:Fallback xmlns="">
      <p:transition spd="slow" advTm="23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793730A4-1DB7-4942-A7A0-44247C8FD569}"/>
              </a:ext>
            </a:extLst>
          </p:cNvPr>
          <p:cNvSpPr>
            <a:spLocks noGrp="1" noChangeArrowheads="1"/>
          </p:cNvSpPr>
          <p:nvPr>
            <p:ph type="title"/>
            <p:custDataLst>
              <p:tags r:id="rId1"/>
            </p:custDataLst>
          </p:nvPr>
        </p:nvSpPr>
        <p:spPr>
          <a:xfrm>
            <a:off x="457200" y="228600"/>
            <a:ext cx="8229600" cy="804863"/>
          </a:xfrm>
        </p:spPr>
        <p:txBody>
          <a:bodyPr/>
          <a:lstStyle/>
          <a:p>
            <a:pPr eaLnBrk="1" hangingPunct="1"/>
            <a:r>
              <a:rPr lang="en-US" altLang="en-US"/>
              <a:t>Monthly benefit calculation</a:t>
            </a:r>
            <a:r>
              <a:rPr lang="en-US" altLang="en-US" baseline="30000"/>
              <a:t>1</a:t>
            </a:r>
          </a:p>
        </p:txBody>
      </p:sp>
      <p:sp>
        <p:nvSpPr>
          <p:cNvPr id="54276" name="Slide Number Placeholder 3">
            <a:extLst>
              <a:ext uri="{FF2B5EF4-FFF2-40B4-BE49-F238E27FC236}">
                <a16:creationId xmlns:a16="http://schemas.microsoft.com/office/drawing/2014/main" id="{F655F138-62A6-4076-B74D-617AEE560739}"/>
              </a:ext>
            </a:extLst>
          </p:cNvPr>
          <p:cNvSpPr>
            <a:spLocks noGrp="1" noChangeArrowheads="1"/>
          </p:cNvSpPr>
          <p:nvPr>
            <p:ph type="sldNum" sz="quarter" idx="10"/>
            <p:custDataLst>
              <p:tags r:id="rId2"/>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pPr>
            <a:fld id="{03DEB1A0-028E-4A02-9075-CB730C2C4AA0}" type="slidenum">
              <a:rPr lang="en-US" altLang="en-US" sz="1400" smtClean="0">
                <a:solidFill>
                  <a:schemeClr val="bg1"/>
                </a:solidFill>
                <a:latin typeface="Times New Roman" panose="02020603050405020304" pitchFamily="18" charset="0"/>
              </a:rPr>
              <a:pPr fontAlgn="base">
                <a:lnSpc>
                  <a:spcPct val="100000"/>
                </a:lnSpc>
                <a:spcBef>
                  <a:spcPct val="0"/>
                </a:spcBef>
                <a:spcAft>
                  <a:spcPct val="0"/>
                </a:spcAft>
                <a:buFontTx/>
                <a:buNone/>
              </a:pPr>
              <a:t>9</a:t>
            </a:fld>
            <a:endParaRPr lang="en-US" altLang="en-US" sz="1400">
              <a:solidFill>
                <a:schemeClr val="bg1"/>
              </a:solidFill>
              <a:latin typeface="Times New Roman" panose="02020603050405020304" pitchFamily="18" charset="0"/>
            </a:endParaRPr>
          </a:p>
        </p:txBody>
      </p:sp>
      <p:sp>
        <p:nvSpPr>
          <p:cNvPr id="54277" name="Rectangle 8">
            <a:extLst>
              <a:ext uri="{FF2B5EF4-FFF2-40B4-BE49-F238E27FC236}">
                <a16:creationId xmlns:a16="http://schemas.microsoft.com/office/drawing/2014/main" id="{4157A5A6-6732-46F6-9D19-6CF66C2D904D}"/>
              </a:ext>
            </a:extLst>
          </p:cNvPr>
          <p:cNvSpPr>
            <a:spLocks noChangeArrowheads="1"/>
          </p:cNvSpPr>
          <p:nvPr>
            <p:custDataLst>
              <p:tags r:id="rId3"/>
            </p:custDataLst>
          </p:nvPr>
        </p:nvSpPr>
        <p:spPr bwMode="auto">
          <a:xfrm>
            <a:off x="457200" y="5891213"/>
            <a:ext cx="822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000" baseline="30000" dirty="0">
                <a:solidFill>
                  <a:schemeClr val="tx2"/>
                </a:solidFill>
                <a:ea typeface="Calibri" panose="020F0502020204030204" pitchFamily="34" charset="0"/>
                <a:cs typeface="Times New Roman" panose="02020603050405020304" pitchFamily="18" charset="0"/>
              </a:rPr>
              <a:t>1</a:t>
            </a:r>
            <a:r>
              <a:rPr lang="en-US" altLang="en-US" sz="1000" dirty="0">
                <a:solidFill>
                  <a:schemeClr val="tx2"/>
                </a:solidFill>
                <a:ea typeface="Calibri" panose="020F0502020204030204" pitchFamily="34" charset="0"/>
                <a:cs typeface="Times New Roman" panose="02020603050405020304" pitchFamily="18" charset="0"/>
              </a:rPr>
              <a:t>Early retirement reductions will apply for SCRS members who retire before reaching eligibility for an unreduced monthly retirement benefit. Reduction applies when choosing joint retiree/survivor payment plan.</a:t>
            </a:r>
          </a:p>
        </p:txBody>
      </p:sp>
      <p:pic>
        <p:nvPicPr>
          <p:cNvPr id="11" name="Audio 10">
            <a:hlinkClick r:id="" action="ppaction://media"/>
            <a:extLst>
              <a:ext uri="{FF2B5EF4-FFF2-40B4-BE49-F238E27FC236}">
                <a16:creationId xmlns:a16="http://schemas.microsoft.com/office/drawing/2014/main" id="{19C6774A-6465-4DDE-A58F-9BF4BF16F860}"/>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
        <p:nvSpPr>
          <p:cNvPr id="4" name="Google Shape;1462;p43">
            <a:extLst>
              <a:ext uri="{FF2B5EF4-FFF2-40B4-BE49-F238E27FC236}">
                <a16:creationId xmlns:a16="http://schemas.microsoft.com/office/drawing/2014/main" id="{09C4358B-453A-0BF8-DF52-4090981E0415}"/>
              </a:ext>
            </a:extLst>
          </p:cNvPr>
          <p:cNvSpPr/>
          <p:nvPr/>
        </p:nvSpPr>
        <p:spPr>
          <a:xfrm>
            <a:off x="1600729" y="1800337"/>
            <a:ext cx="2592224" cy="1883090"/>
          </a:xfrm>
          <a:prstGeom prst="arc">
            <a:avLst>
              <a:gd name="adj1" fmla="val 10780397"/>
              <a:gd name="adj2" fmla="val 19331255"/>
            </a:avLst>
          </a:prstGeom>
          <a:noFill/>
          <a:ln w="9525" cap="flat" cmpd="sng">
            <a:solidFill>
              <a:srgbClr val="000000"/>
            </a:solidFill>
            <a:prstDash val="dash"/>
            <a:round/>
            <a:headEnd type="oval" w="sm" len="sm"/>
            <a:tailEnd type="stealth"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463;p43">
            <a:extLst>
              <a:ext uri="{FF2B5EF4-FFF2-40B4-BE49-F238E27FC236}">
                <a16:creationId xmlns:a16="http://schemas.microsoft.com/office/drawing/2014/main" id="{946E2153-524F-616D-49DC-42378CB27EB6}"/>
              </a:ext>
            </a:extLst>
          </p:cNvPr>
          <p:cNvSpPr/>
          <p:nvPr/>
        </p:nvSpPr>
        <p:spPr>
          <a:xfrm>
            <a:off x="4571543" y="1276622"/>
            <a:ext cx="2592217" cy="1883090"/>
          </a:xfrm>
          <a:prstGeom prst="arc">
            <a:avLst>
              <a:gd name="adj1" fmla="val 10780397"/>
              <a:gd name="adj2" fmla="val 19331255"/>
            </a:avLst>
          </a:prstGeom>
          <a:noFill/>
          <a:ln w="9525" cap="flat" cmpd="sng">
            <a:solidFill>
              <a:srgbClr val="000000"/>
            </a:solidFill>
            <a:prstDash val="dash"/>
            <a:round/>
            <a:headEnd type="oval" w="sm" len="sm"/>
            <a:tailEnd type="stealth"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475;p43">
            <a:extLst>
              <a:ext uri="{FF2B5EF4-FFF2-40B4-BE49-F238E27FC236}">
                <a16:creationId xmlns:a16="http://schemas.microsoft.com/office/drawing/2014/main" id="{D5DCDC33-4D3B-AA34-D198-5B9B1D2F47F3}"/>
              </a:ext>
            </a:extLst>
          </p:cNvPr>
          <p:cNvSpPr/>
          <p:nvPr/>
        </p:nvSpPr>
        <p:spPr>
          <a:xfrm>
            <a:off x="526662" y="2951053"/>
            <a:ext cx="2148533" cy="602670"/>
          </a:xfrm>
          <a:prstGeom prst="roundRect">
            <a:avLst>
              <a:gd name="adj" fmla="val 16667"/>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dirty="0">
                <a:solidFill>
                  <a:srgbClr val="FFFFFF"/>
                </a:solidFill>
                <a:ea typeface="Fira Sans Extra Condensed Medium"/>
                <a:cs typeface="Fira Sans Extra Condensed Medium"/>
                <a:sym typeface="Fira Sans Extra Condensed Medium"/>
              </a:rPr>
              <a:t>Step 1</a:t>
            </a:r>
            <a:endParaRPr sz="2000" b="1" dirty="0">
              <a:solidFill>
                <a:srgbClr val="FFFFFF"/>
              </a:solidFill>
            </a:endParaRPr>
          </a:p>
        </p:txBody>
      </p:sp>
      <p:sp>
        <p:nvSpPr>
          <p:cNvPr id="7" name="Google Shape;1476;p43">
            <a:extLst>
              <a:ext uri="{FF2B5EF4-FFF2-40B4-BE49-F238E27FC236}">
                <a16:creationId xmlns:a16="http://schemas.microsoft.com/office/drawing/2014/main" id="{72595A9A-1FA2-E9EF-7F54-C7D57AF845E4}"/>
              </a:ext>
            </a:extLst>
          </p:cNvPr>
          <p:cNvSpPr txBox="1"/>
          <p:nvPr/>
        </p:nvSpPr>
        <p:spPr>
          <a:xfrm>
            <a:off x="458012" y="4271571"/>
            <a:ext cx="2285830" cy="131526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solidFill>
                  <a:schemeClr val="tx2"/>
                </a:solidFill>
                <a:ea typeface="Roboto"/>
                <a:cs typeface="Roboto"/>
                <a:sym typeface="Roboto"/>
              </a:rPr>
              <a:t>Multiply AFC by 1.82% (SCRS members) or 2.14% (PORS members).</a:t>
            </a:r>
          </a:p>
        </p:txBody>
      </p:sp>
      <p:sp>
        <p:nvSpPr>
          <p:cNvPr id="9" name="Google Shape;1482;p43">
            <a:extLst>
              <a:ext uri="{FF2B5EF4-FFF2-40B4-BE49-F238E27FC236}">
                <a16:creationId xmlns:a16="http://schemas.microsoft.com/office/drawing/2014/main" id="{334575EC-E35B-F8D4-7525-C0235ED07362}"/>
              </a:ext>
            </a:extLst>
          </p:cNvPr>
          <p:cNvSpPr/>
          <p:nvPr/>
        </p:nvSpPr>
        <p:spPr>
          <a:xfrm>
            <a:off x="6468084" y="1889029"/>
            <a:ext cx="2148533" cy="602670"/>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dirty="0">
                <a:solidFill>
                  <a:srgbClr val="FFFFFF"/>
                </a:solidFill>
                <a:ea typeface="Fira Sans Extra Condensed Medium"/>
                <a:cs typeface="Fira Sans Extra Condensed Medium"/>
                <a:sym typeface="Fira Sans Extra Condensed Medium"/>
              </a:rPr>
              <a:t>Step 3</a:t>
            </a:r>
            <a:endParaRPr sz="2000" b="1" dirty="0">
              <a:solidFill>
                <a:srgbClr val="FFFFFF"/>
              </a:solidFill>
            </a:endParaRPr>
          </a:p>
        </p:txBody>
      </p:sp>
      <p:sp>
        <p:nvSpPr>
          <p:cNvPr id="10" name="Google Shape;1483;p43">
            <a:extLst>
              <a:ext uri="{FF2B5EF4-FFF2-40B4-BE49-F238E27FC236}">
                <a16:creationId xmlns:a16="http://schemas.microsoft.com/office/drawing/2014/main" id="{B96ADF08-3423-F3F7-F06D-15D57C7C6E80}"/>
              </a:ext>
            </a:extLst>
          </p:cNvPr>
          <p:cNvSpPr txBox="1"/>
          <p:nvPr/>
        </p:nvSpPr>
        <p:spPr>
          <a:xfrm>
            <a:off x="6399434" y="4271571"/>
            <a:ext cx="2285830" cy="131526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solidFill>
                  <a:schemeClr val="tx2"/>
                </a:solidFill>
                <a:ea typeface="Roboto"/>
                <a:cs typeface="Roboto"/>
                <a:sym typeface="Roboto"/>
              </a:rPr>
              <a:t>Divide the result by 12 to arrive at monthly maximum retirement benefit.</a:t>
            </a:r>
          </a:p>
        </p:txBody>
      </p:sp>
      <p:grpSp>
        <p:nvGrpSpPr>
          <p:cNvPr id="12" name="Group 11">
            <a:extLst>
              <a:ext uri="{FF2B5EF4-FFF2-40B4-BE49-F238E27FC236}">
                <a16:creationId xmlns:a16="http://schemas.microsoft.com/office/drawing/2014/main" id="{1A2C3027-0AFF-2AD1-C2BF-7102CC6AADCE}"/>
              </a:ext>
            </a:extLst>
          </p:cNvPr>
          <p:cNvGrpSpPr/>
          <p:nvPr/>
        </p:nvGrpSpPr>
        <p:grpSpPr>
          <a:xfrm>
            <a:off x="1600929" y="2410917"/>
            <a:ext cx="5941421" cy="1860463"/>
            <a:chOff x="1600929" y="2410917"/>
            <a:chExt cx="5941421" cy="2550609"/>
          </a:xfrm>
        </p:grpSpPr>
        <p:cxnSp>
          <p:nvCxnSpPr>
            <p:cNvPr id="13" name="Google Shape;1474;p43">
              <a:extLst>
                <a:ext uri="{FF2B5EF4-FFF2-40B4-BE49-F238E27FC236}">
                  <a16:creationId xmlns:a16="http://schemas.microsoft.com/office/drawing/2014/main" id="{6F428B28-0995-A318-CAD6-1AB7E5800392}"/>
                </a:ext>
              </a:extLst>
            </p:cNvPr>
            <p:cNvCxnSpPr>
              <a:cxnSpLocks/>
            </p:cNvCxnSpPr>
            <p:nvPr/>
          </p:nvCxnSpPr>
          <p:spPr>
            <a:xfrm>
              <a:off x="1600929" y="3472644"/>
              <a:ext cx="0" cy="1481656"/>
            </a:xfrm>
            <a:prstGeom prst="straightConnector1">
              <a:avLst/>
            </a:prstGeom>
            <a:noFill/>
            <a:ln w="9525" cap="flat" cmpd="sng">
              <a:solidFill>
                <a:schemeClr val="accent5"/>
              </a:solidFill>
              <a:prstDash val="solid"/>
              <a:round/>
              <a:headEnd type="none" w="med" len="med"/>
              <a:tailEnd type="none" w="med" len="med"/>
            </a:ln>
          </p:spPr>
        </p:cxnSp>
        <p:cxnSp>
          <p:nvCxnSpPr>
            <p:cNvPr id="14" name="Google Shape;1481;p43">
              <a:extLst>
                <a:ext uri="{FF2B5EF4-FFF2-40B4-BE49-F238E27FC236}">
                  <a16:creationId xmlns:a16="http://schemas.microsoft.com/office/drawing/2014/main" id="{3FD36F53-411F-DCA6-BD7C-2AE2877910FD}"/>
                </a:ext>
              </a:extLst>
            </p:cNvPr>
            <p:cNvCxnSpPr>
              <a:cxnSpLocks/>
            </p:cNvCxnSpPr>
            <p:nvPr/>
          </p:nvCxnSpPr>
          <p:spPr>
            <a:xfrm>
              <a:off x="7542350" y="2410917"/>
              <a:ext cx="0" cy="2550609"/>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485;p43">
              <a:extLst>
                <a:ext uri="{FF2B5EF4-FFF2-40B4-BE49-F238E27FC236}">
                  <a16:creationId xmlns:a16="http://schemas.microsoft.com/office/drawing/2014/main" id="{0784329D-B39D-540E-EAC0-3278B83EE1C8}"/>
                </a:ext>
              </a:extLst>
            </p:cNvPr>
            <p:cNvCxnSpPr>
              <a:cxnSpLocks/>
            </p:cNvCxnSpPr>
            <p:nvPr/>
          </p:nvCxnSpPr>
          <p:spPr>
            <a:xfrm>
              <a:off x="4571543" y="2938167"/>
              <a:ext cx="0" cy="2016133"/>
            </a:xfrm>
            <a:prstGeom prst="straightConnector1">
              <a:avLst/>
            </a:prstGeom>
            <a:noFill/>
            <a:ln w="9525" cap="flat" cmpd="sng">
              <a:solidFill>
                <a:schemeClr val="accent3"/>
              </a:solidFill>
              <a:prstDash val="solid"/>
              <a:round/>
              <a:headEnd type="none" w="med" len="med"/>
              <a:tailEnd type="none" w="med" len="med"/>
            </a:ln>
          </p:spPr>
        </p:cxnSp>
      </p:grpSp>
      <p:sp>
        <p:nvSpPr>
          <p:cNvPr id="16" name="Google Shape;1486;p43">
            <a:extLst>
              <a:ext uri="{FF2B5EF4-FFF2-40B4-BE49-F238E27FC236}">
                <a16:creationId xmlns:a16="http://schemas.microsoft.com/office/drawing/2014/main" id="{246CA5D8-C62D-2DC3-D45C-04C93569D7B1}"/>
              </a:ext>
            </a:extLst>
          </p:cNvPr>
          <p:cNvSpPr/>
          <p:nvPr/>
        </p:nvSpPr>
        <p:spPr>
          <a:xfrm>
            <a:off x="3497276" y="2416427"/>
            <a:ext cx="2148534" cy="60267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dirty="0">
                <a:solidFill>
                  <a:srgbClr val="FFFFFF"/>
                </a:solidFill>
                <a:ea typeface="Fira Sans Extra Condensed Medium"/>
                <a:cs typeface="Fira Sans Extra Condensed Medium"/>
                <a:sym typeface="Fira Sans Extra Condensed Medium"/>
              </a:rPr>
              <a:t>Step 2</a:t>
            </a:r>
            <a:endParaRPr sz="2000" b="1" dirty="0">
              <a:solidFill>
                <a:srgbClr val="FFFFFF"/>
              </a:solidFill>
            </a:endParaRPr>
          </a:p>
        </p:txBody>
      </p:sp>
      <p:sp>
        <p:nvSpPr>
          <p:cNvPr id="17" name="Google Shape;1487;p43">
            <a:extLst>
              <a:ext uri="{FF2B5EF4-FFF2-40B4-BE49-F238E27FC236}">
                <a16:creationId xmlns:a16="http://schemas.microsoft.com/office/drawing/2014/main" id="{3367929F-214E-FDDF-9D66-CCBAEA86832B}"/>
              </a:ext>
            </a:extLst>
          </p:cNvPr>
          <p:cNvSpPr txBox="1"/>
          <p:nvPr/>
        </p:nvSpPr>
        <p:spPr>
          <a:xfrm>
            <a:off x="3428722" y="4271571"/>
            <a:ext cx="2285831" cy="131526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solidFill>
                  <a:schemeClr val="tx2"/>
                </a:solidFill>
                <a:ea typeface="Roboto"/>
                <a:cs typeface="Roboto"/>
                <a:sym typeface="Roboto"/>
              </a:rPr>
              <a:t>Multiply the result by years of service credit.</a:t>
            </a:r>
          </a:p>
        </p:txBody>
      </p:sp>
    </p:spTree>
  </p:cSld>
  <p:clrMapOvr>
    <a:masterClrMapping/>
  </p:clrMapOvr>
  <mc:AlternateContent xmlns:mc="http://schemas.openxmlformats.org/markup-compatibility/2006" xmlns:p14="http://schemas.microsoft.com/office/powerpoint/2010/main">
    <mc:Choice Requires="p14">
      <p:transition spd="slow" p14:dur="2000" advTm="40205"/>
    </mc:Choice>
    <mc:Fallback xmlns="">
      <p:transition spd="slow" advTm="40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9&quot;/&gt;&lt;lineCharCount val=&quot;26&quot;/&gt;&lt;/TableIndex&gt;&lt;/ShapeTextInfo&gt;"/>
  <p:tag name="HTML_SHAPEINFO" val="&lt;ThreeDShapeInfo&gt;&lt;uuid val=&quot;{32623148-8CAC-48B8-A799-22A3F6154B16}&quot;/&gt;&lt;isInvalidForFieldText val=&quot;0&quot;/&gt;&lt;Image&gt;&lt;filename val=&quot;C:\Users\rscald\AppData\Local\Temp\CP149283483656Session\CPTrustFolder149283483671\PPTImport149283696140\data\asimages\{32623148-8CAC-48B8-A799-22A3F6154B16}_21.png&quot;/&gt;&lt;left val=&quot;24&quot;/&gt;&lt;top val=&quot;24&quot;/&gt;&lt;width val=&quot;746&quot;/&gt;&lt;height val=&quot;170&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6ACE4275-8AFB-4D82-806C-4D2C2AE3AFE5}&quot;/&gt;&lt;isInvalidForFieldText val=&quot;0&quot;/&gt;&lt;Image&gt;&lt;filename val=&quot;C:\Users\rscald\AppData\Local\Temp\CP149283483656Session\CPTrustFolder149283483671\PPTImport149283696140\data\asimages\{6ACE4275-8AFB-4D82-806C-4D2C2AE3AFE5}_21.png&quot;/&gt;&lt;left val=&quot;864&quot;/&gt;&lt;top val=&quot;670&quot;/&gt;&lt;width val=&quot;47&quot;/&gt;&lt;height val=&quot;39&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6&quot;/&gt;&lt;lineCharCount val=&quot;12&quot;/&gt;&lt;/TableIndex&gt;&lt;/ShapeTextInfo&gt;"/>
  <p:tag name="HTML_SHAPEINFO" val="&lt;ThreeDShapeInfo&gt;&lt;uuid val=&quot;{EE07FD67-454B-4505-AF01-5FD3E36A8B84}&quot;/&gt;&lt;isInvalidForFieldText val=&quot;0&quot;/&gt;&lt;Image&gt;&lt;filename val=&quot;C:\Users\rscald\AppData\Local\Temp\CP149283483656Session\CPTrustFolder149283483671\PPTImport149283696140\data\asimages\{EE07FD67-454B-4505-AF01-5FD3E36A8B84}_23.png&quot;/&gt;&lt;left val=&quot;24&quot;/&gt;&lt;top val=&quot;24&quot;/&gt;&lt;width val=&quot;743&quot;/&gt;&lt;height val=&quot;170&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998CC2AC-8E4D-4553-92B0-672553F222D7}&quot;/&gt;&lt;isInvalidForFieldText val=&quot;0&quot;/&gt;&lt;Image&gt;&lt;filename val=&quot;C:\Users\rscald\AppData\Local\Temp\CP149283483656Session\CPTrustFolder149283483671\PPTImport149283696140\data\asimages\{998CC2AC-8E4D-4553-92B0-672553F222D7}_23.png&quot;/&gt;&lt;left val=&quot;864&quot;/&gt;&lt;top val=&quot;670&quot;/&gt;&lt;width val=&quot;47&quot;/&gt;&lt;height val=&quot;39&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41&quot;/&gt;&lt;lineCharCount val=&quot;68&quot;/&gt;&lt;/TableIndex&gt;&lt;/ShapeTextInfo&gt;"/>
  <p:tag name="HTML_SHAPEINFO" val="&lt;ThreeDShapeInfo&gt;&lt;uuid val=&quot;{36D5B537-5CF7-4BA6-882A-E368ED136783}&quot;/&gt;&lt;isInvalidForFieldText val=&quot;0&quot;/&gt;&lt;Image&gt;&lt;filename val=&quot;C:\Users\rscald\AppData\Local\Temp\CP149283483656Session\CPTrustFolder149283483671\PPTImport149283696140\data\asimages\{36D5B537-5CF7-4BA6-882A-E368ED136783}_23.png&quot;/&gt;&lt;left val=&quot;47&quot;/&gt;&lt;top val=&quot;675&quot;/&gt;&lt;width val=&quot;804&quot;/&gt;&lt;height val=&quot;46&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6&quot;/&gt;&lt;lineCharCount val=&quot;12&quot;/&gt;&lt;/TableIndex&gt;&lt;/ShapeTextInfo&gt;"/>
  <p:tag name="HTML_SHAPEINFO" val="&lt;ThreeDShapeInfo&gt;&lt;uuid val=&quot;{EE07FD67-454B-4505-AF01-5FD3E36A8B84}&quot;/&gt;&lt;isInvalidForFieldText val=&quot;0&quot;/&gt;&lt;Image&gt;&lt;filename val=&quot;C:\Users\rscald\AppData\Local\Temp\CP149283483656Session\CPTrustFolder149283483671\PPTImport149283696140\data\asimages\{EE07FD67-454B-4505-AF01-5FD3E36A8B84}_23.png&quot;/&gt;&lt;left val=&quot;24&quot;/&gt;&lt;top val=&quot;24&quot;/&gt;&lt;width val=&quot;743&quot;/&gt;&lt;height val=&quot;170&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998CC2AC-8E4D-4553-92B0-672553F222D7}&quot;/&gt;&lt;isInvalidForFieldText val=&quot;0&quot;/&gt;&lt;Image&gt;&lt;filename val=&quot;C:\Users\rscald\AppData\Local\Temp\CP149283483656Session\CPTrustFolder149283483671\PPTImport149283696140\data\asimages\{998CC2AC-8E4D-4553-92B0-672553F222D7}_23.png&quot;/&gt;&lt;left val=&quot;864&quot;/&gt;&lt;top val=&quot;670&quot;/&gt;&lt;width val=&quot;47&quot;/&gt;&lt;height val=&quot;39&quot;/&gt;&lt;hasText val=&quot;1&quot;/&gt;&lt;/Image&gt;&lt;/ThreeDShapeInfo&gt;"/>
</p:tagLst>
</file>

<file path=ppt/theme/theme1.xml><?xml version="1.0" encoding="utf-8"?>
<a:theme xmlns:a="http://schemas.openxmlformats.org/drawingml/2006/main" name="Office Theme">
  <a:themeElements>
    <a:clrScheme name="PEBA 2020 - white">
      <a:dk1>
        <a:srgbClr val="1260A7"/>
      </a:dk1>
      <a:lt1>
        <a:srgbClr val="FFFFFF"/>
      </a:lt1>
      <a:dk2>
        <a:srgbClr val="063A68"/>
      </a:dk2>
      <a:lt2>
        <a:srgbClr val="B2B2B2"/>
      </a:lt2>
      <a:accent1>
        <a:srgbClr val="568EC1"/>
      </a:accent1>
      <a:accent2>
        <a:srgbClr val="412049"/>
      </a:accent2>
      <a:accent3>
        <a:srgbClr val="8D1F4A"/>
      </a:accent3>
      <a:accent4>
        <a:srgbClr val="0087B0"/>
      </a:accent4>
      <a:accent5>
        <a:srgbClr val="007A77"/>
      </a:accent5>
      <a:accent6>
        <a:srgbClr val="A50000"/>
      </a:accent6>
      <a:hlink>
        <a:srgbClr val="568EC1"/>
      </a:hlink>
      <a:folHlink>
        <a:srgbClr val="568EC1"/>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D9960687-C75A-420D-8DDD-D4595019A51F}" vid="{44207126-CA13-42C3-9B79-86376552E6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PEBA Academy Presentation Template</Template>
  <TotalTime>1958</TotalTime>
  <Words>1129</Words>
  <Application>Microsoft Office PowerPoint</Application>
  <PresentationFormat>On-screen Show (4:3)</PresentationFormat>
  <Paragraphs>167</Paragraphs>
  <Slides>19</Slides>
  <Notes>11</Notes>
  <HiddenSlides>0</HiddenSlides>
  <MMClips>18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Fira Sans Extra Condensed Medium</vt:lpstr>
      <vt:lpstr>Times New Roman</vt:lpstr>
      <vt:lpstr>Tw Cen MT Condensed</vt:lpstr>
      <vt:lpstr>Office Theme</vt:lpstr>
      <vt:lpstr>Retirement processes: service retirement</vt:lpstr>
      <vt:lpstr>SCRS Class Two retirement eligibility</vt:lpstr>
      <vt:lpstr>SCRS Class Three retirement eligibility</vt:lpstr>
      <vt:lpstr>PORS Class Two retirement eligibility</vt:lpstr>
      <vt:lpstr>PORS Class Three retirement eligibility</vt:lpstr>
      <vt:lpstr>SCRS, PORS service retirement monthly benefit</vt:lpstr>
      <vt:lpstr>SCRS, PORS Class Two AFC calculation</vt:lpstr>
      <vt:lpstr>SCRS, PORS Class Three AFC calculation</vt:lpstr>
      <vt:lpstr>Monthly benefit calculation1</vt:lpstr>
      <vt:lpstr>Class Two SCRS, PORS Option A example</vt:lpstr>
      <vt:lpstr>Class Three SCRS, PORS Option A example</vt:lpstr>
      <vt:lpstr>Applying for service retirement</vt:lpstr>
      <vt:lpstr>Applying for service retirement</vt:lpstr>
      <vt:lpstr>Required documentation </vt:lpstr>
      <vt:lpstr>Employer actions</vt:lpstr>
      <vt:lpstr>SCRS, PORS monthly payment plan options</vt:lpstr>
      <vt:lpstr>Option B beneficiary age restrictions </vt:lpstr>
      <vt:lpstr>Qualified Domestic Relations Order (QDRO)</vt:lpstr>
      <vt:lpstr>PowerPoint Presentation</vt:lpstr>
    </vt:vector>
  </TitlesOfParts>
  <Company>PEBA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H. Young</dc:creator>
  <cp:lastModifiedBy>George M. Hazin</cp:lastModifiedBy>
  <cp:revision>66</cp:revision>
  <cp:lastPrinted>2019-12-11T18:59:44Z</cp:lastPrinted>
  <dcterms:created xsi:type="dcterms:W3CDTF">2020-03-31T13:24:57Z</dcterms:created>
  <dcterms:modified xsi:type="dcterms:W3CDTF">2023-06-19T17:32:41Z</dcterms:modified>
</cp:coreProperties>
</file>