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83" r:id="rId2"/>
    <p:sldId id="313" r:id="rId3"/>
    <p:sldId id="314" r:id="rId4"/>
    <p:sldId id="315" r:id="rId5"/>
    <p:sldId id="316" r:id="rId6"/>
    <p:sldId id="317" r:id="rId7"/>
    <p:sldId id="318" r:id="rId8"/>
    <p:sldId id="263" r:id="rId9"/>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5" clrIdx="0"/>
  <p:cmAuthor id="2" name="Jennifer S. Dolder" initials="JSD" lastIdx="5" clrIdx="1">
    <p:extLst>
      <p:ext uri="{19B8F6BF-5375-455C-9EA6-DF929625EA0E}">
        <p15:presenceInfo xmlns:p15="http://schemas.microsoft.com/office/powerpoint/2012/main" userId="S::rdoldj@peba.sc.gov::adc8f237-6518-4fda-a594-f6aaccffab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75" autoAdjust="0"/>
    <p:restoredTop sz="95652" autoAdjust="0"/>
  </p:normalViewPr>
  <p:slideViewPr>
    <p:cSldViewPr snapToGrid="0">
      <p:cViewPr varScale="1">
        <p:scale>
          <a:sx n="127" d="100"/>
          <a:sy n="127" d="100"/>
        </p:scale>
        <p:origin x="816" y="12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EA56CB-1CEC-4E18-94AF-54624838B04E}"/>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5AA31A7C-1511-4CD3-905B-FED03FC272B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AC2A4D8-29C4-4A37-8693-AD89567E70C9}"/>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D729915E-9AF4-49EF-8DED-D3340D05BD6F}"/>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35D10A9B-356C-4C1E-988C-B2E856F052D6}"/>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5F2DCC24-49AB-4EF2-B1C7-BF6239E1ECF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F2DCC24-49AB-4EF2-B1C7-BF6239E1ECFF}" type="slidenum">
              <a:rPr lang="en-US" smtClean="0"/>
              <a:pPr>
                <a:defRPr/>
              </a:pPr>
              <a:t>1</a:t>
            </a:fld>
            <a:endParaRPr lang="en-US"/>
          </a:p>
        </p:txBody>
      </p:sp>
    </p:spTree>
    <p:extLst>
      <p:ext uri="{BB962C8B-B14F-4D97-AF65-F5344CB8AC3E}">
        <p14:creationId xmlns:p14="http://schemas.microsoft.com/office/powerpoint/2010/main" val="1458443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6DF98CC-58EF-4CC6-9C8B-2280C6E826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2854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8D75704-C460-4FCC-969E-6B524AD289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731A7A89-8A58-4624-B855-C0BF58575058}"/>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3CA27B25-3C27-4AAC-A87C-EA0843F9FC76}" type="slidenum">
              <a:rPr lang="en-US"/>
              <a:pPr>
                <a:defRPr/>
              </a:pPr>
              <a:t>‹#›</a:t>
            </a:fld>
            <a:endParaRPr lang="en-US" dirty="0"/>
          </a:p>
        </p:txBody>
      </p:sp>
    </p:spTree>
    <p:extLst>
      <p:ext uri="{BB962C8B-B14F-4D97-AF65-F5344CB8AC3E}">
        <p14:creationId xmlns:p14="http://schemas.microsoft.com/office/powerpoint/2010/main" val="145822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B4F30DD-BD46-4802-88E5-F400162822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8E179CD-34FF-4C8C-BE6E-032F511FD5F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635DF8F-AF02-4E60-AEEB-CA462B47A7C8}" type="slidenum">
              <a:rPr lang="en-US"/>
              <a:pPr>
                <a:defRPr/>
              </a:pPr>
              <a:t>‹#›</a:t>
            </a:fld>
            <a:endParaRPr lang="en-US" dirty="0"/>
          </a:p>
        </p:txBody>
      </p:sp>
    </p:spTree>
    <p:extLst>
      <p:ext uri="{BB962C8B-B14F-4D97-AF65-F5344CB8AC3E}">
        <p14:creationId xmlns:p14="http://schemas.microsoft.com/office/powerpoint/2010/main" val="426744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C8F1C43-A74B-4905-8E8E-869372371D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33AA4A4-2AA3-476D-B6D1-A577660735B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4855721E-26E8-41B5-9773-DC5A55C62407}" type="slidenum">
              <a:rPr lang="en-US"/>
              <a:pPr>
                <a:defRPr/>
              </a:pPr>
              <a:t>‹#›</a:t>
            </a:fld>
            <a:endParaRPr lang="en-US" dirty="0"/>
          </a:p>
        </p:txBody>
      </p:sp>
    </p:spTree>
    <p:extLst>
      <p:ext uri="{BB962C8B-B14F-4D97-AF65-F5344CB8AC3E}">
        <p14:creationId xmlns:p14="http://schemas.microsoft.com/office/powerpoint/2010/main" val="379825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321D29F-C669-450F-92A2-0ED54E2144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85370B47-B902-4378-A6F4-C7947456333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6CC58B6E-19A9-402E-8317-044B1AC69A07}" type="slidenum">
              <a:rPr lang="en-US"/>
              <a:pPr>
                <a:defRPr/>
              </a:pPr>
              <a:t>‹#›</a:t>
            </a:fld>
            <a:endParaRPr lang="en-US" dirty="0"/>
          </a:p>
        </p:txBody>
      </p:sp>
    </p:spTree>
    <p:extLst>
      <p:ext uri="{BB962C8B-B14F-4D97-AF65-F5344CB8AC3E}">
        <p14:creationId xmlns:p14="http://schemas.microsoft.com/office/powerpoint/2010/main" val="7286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5255188-B6FE-4809-84B6-7E95ADA322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C57A577C-ED5F-418E-9CB3-6A1B0C714E4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BF3821C-FB9C-43EE-9A30-EB468F342EBF}" type="slidenum">
              <a:rPr lang="en-US"/>
              <a:pPr>
                <a:defRPr/>
              </a:pPr>
              <a:t>‹#›</a:t>
            </a:fld>
            <a:endParaRPr lang="en-US" dirty="0"/>
          </a:p>
        </p:txBody>
      </p:sp>
    </p:spTree>
    <p:extLst>
      <p:ext uri="{BB962C8B-B14F-4D97-AF65-F5344CB8AC3E}">
        <p14:creationId xmlns:p14="http://schemas.microsoft.com/office/powerpoint/2010/main" val="100252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5B9C817-F6ED-41C2-9AF0-9972FF0CD7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F8F27AD-A496-419A-BA61-388626687B36}"/>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79135D49-014D-45C5-89BB-249E103C6092}"/>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A216E7A1-54B9-4F75-9E6A-C0B35667F052}"/>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BC90241-F30E-4F7E-9FAB-46B041C9E68A}" type="slidenum">
              <a:rPr lang="en-US"/>
              <a:pPr>
                <a:defRPr/>
              </a:pPr>
              <a:t>‹#›</a:t>
            </a:fld>
            <a:endParaRPr lang="en-US" dirty="0"/>
          </a:p>
        </p:txBody>
      </p:sp>
    </p:spTree>
    <p:extLst>
      <p:ext uri="{BB962C8B-B14F-4D97-AF65-F5344CB8AC3E}">
        <p14:creationId xmlns:p14="http://schemas.microsoft.com/office/powerpoint/2010/main" val="369942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FFF14EE-7C17-48C5-B967-D6D24DB8A2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377322D7-FA97-431F-94A8-76E51058F55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B591B574-72A2-4580-8229-229B4372ADC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72375294-87C6-4269-AB13-D4057656D1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0912E2C3-BB78-411E-B395-01FF000D5C5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EB8F4795-6C69-4DBB-9FC0-F2CE3ECCC1D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FE9A122C-212A-4595-A159-A3AC4D334681}"/>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35B201C9-D6F8-4AF6-BEEE-31D976D493B6}"/>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D61942B3-77E7-4D06-A10B-DF56B945C803}"/>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CA1C1572-1257-4B58-9F2F-C16E07927EE7}"/>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C4300AE4-D7EC-4298-8433-D4E6405D97E5}"/>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583438FB-C49A-4B6E-B0DB-57D29FCBA88C}"/>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FC8FDDC1-DAF8-463F-8197-61C866DAB693}"/>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F754E8C0-B0E7-4DF0-90FD-B52F546870A2}"/>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84477D24-0D98-4065-8DE1-383CE0EF6E83}" type="slidenum">
              <a:rPr lang="en-US"/>
              <a:pPr>
                <a:defRPr/>
              </a:pPr>
              <a:t>‹#›</a:t>
            </a:fld>
            <a:endParaRPr lang="en-US" dirty="0"/>
          </a:p>
        </p:txBody>
      </p:sp>
    </p:spTree>
    <p:extLst>
      <p:ext uri="{BB962C8B-B14F-4D97-AF65-F5344CB8AC3E}">
        <p14:creationId xmlns:p14="http://schemas.microsoft.com/office/powerpoint/2010/main" val="217060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7AA7E1F-ACE8-4D7E-A355-9E8036DF62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BF5E59E-FC1B-4AC3-91F2-3E70A2F55454}"/>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51321702-A5E8-44DB-9349-A52B2364F498}"/>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55B46612-40B0-4906-8495-2B26D0DB51A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CD2344E-5BB3-4B84-8E3F-9C6E002B12C0}" type="slidenum">
              <a:rPr lang="en-US"/>
              <a:pPr>
                <a:defRPr/>
              </a:pPr>
              <a:t>‹#›</a:t>
            </a:fld>
            <a:endParaRPr lang="en-US" dirty="0"/>
          </a:p>
        </p:txBody>
      </p:sp>
    </p:spTree>
    <p:extLst>
      <p:ext uri="{BB962C8B-B14F-4D97-AF65-F5344CB8AC3E}">
        <p14:creationId xmlns:p14="http://schemas.microsoft.com/office/powerpoint/2010/main" val="27954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076D92C-5C7D-49A5-BCBE-9C81CD11127D}"/>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C706DD2-D9FE-4216-AC00-F3219C01A616}"/>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7760B32-103E-4E65-B5BC-4E8359880FD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14D45991-9E84-45A3-9D15-3D1A4A26ADC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306FDD3-A539-4EAB-9110-0E50A00F2A4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21DE5AB3-EA6E-42E5-89B0-35D133AFF7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0.png"/><Relationship Id="rId4" Type="http://schemas.openxmlformats.org/officeDocument/2006/relationships/hyperlink" Target="https://peba.sc.gov/sites/default/files/indexed_service_credit_threshold_chart.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01CFDB2-E270-42A3-8731-F55C39F28FB5}"/>
              </a:ext>
            </a:extLst>
          </p:cNvPr>
          <p:cNvSpPr>
            <a:spLocks noGrp="1" noChangeArrowheads="1"/>
          </p:cNvSpPr>
          <p:nvPr>
            <p:ph type="ctrTitle"/>
          </p:nvPr>
        </p:nvSpPr>
        <p:spPr/>
        <p:txBody>
          <a:bodyPr/>
          <a:lstStyle/>
          <a:p>
            <a:r>
              <a:rPr lang="en-US" altLang="en-US" dirty="0"/>
              <a:t>Service purchase: rules</a:t>
            </a:r>
          </a:p>
        </p:txBody>
      </p:sp>
      <p:sp>
        <p:nvSpPr>
          <p:cNvPr id="3" name="Subtitle 2">
            <a:extLst>
              <a:ext uri="{FF2B5EF4-FFF2-40B4-BE49-F238E27FC236}">
                <a16:creationId xmlns:a16="http://schemas.microsoft.com/office/drawing/2014/main" id="{7EDBB847-4E1F-4EE1-A142-B3BD6A585221}"/>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A6B983D4-52DD-4E42-E936-36A57E0EF0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9874"/>
    </mc:Choice>
    <mc:Fallback>
      <p:transition spd="slow" advTm="198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A424FCA-77F7-4E31-80FA-06E7D85B5F78}"/>
              </a:ext>
            </a:extLst>
          </p:cNvPr>
          <p:cNvSpPr>
            <a:spLocks noGrp="1" noChangeArrowheads="1"/>
          </p:cNvSpPr>
          <p:nvPr>
            <p:ph type="title"/>
          </p:nvPr>
        </p:nvSpPr>
        <p:spPr>
          <a:xfrm>
            <a:off x="457200" y="228600"/>
            <a:ext cx="8229600" cy="804863"/>
          </a:xfrm>
        </p:spPr>
        <p:txBody>
          <a:bodyPr/>
          <a:lstStyle/>
          <a:p>
            <a:pPr eaLnBrk="1" hangingPunct="1"/>
            <a:r>
              <a:rPr lang="en-US" altLang="en-US"/>
              <a:t>Purchasing service credit</a:t>
            </a:r>
          </a:p>
        </p:txBody>
      </p:sp>
      <p:sp>
        <p:nvSpPr>
          <p:cNvPr id="16387" name="Content Placeholder 2">
            <a:extLst>
              <a:ext uri="{FF2B5EF4-FFF2-40B4-BE49-F238E27FC236}">
                <a16:creationId xmlns:a16="http://schemas.microsoft.com/office/drawing/2014/main" id="{4F017445-16D2-466C-AF69-9A1EF96FA9F2}"/>
              </a:ext>
            </a:extLst>
          </p:cNvPr>
          <p:cNvSpPr>
            <a:spLocks noGrp="1" noChangeArrowheads="1"/>
          </p:cNvSpPr>
          <p:nvPr>
            <p:ph idx="1"/>
          </p:nvPr>
        </p:nvSpPr>
        <p:spPr>
          <a:xfrm>
            <a:off x="457200" y="1262063"/>
            <a:ext cx="8229600" cy="5029200"/>
          </a:xfrm>
        </p:spPr>
        <p:txBody>
          <a:bodyPr/>
          <a:lstStyle/>
          <a:p>
            <a:pPr eaLnBrk="1" hangingPunct="1"/>
            <a:r>
              <a:rPr lang="en-US" altLang="en-US"/>
              <a:t>Active members may be eligible to establish additional service credit by:</a:t>
            </a:r>
          </a:p>
          <a:p>
            <a:pPr lvl="1" eaLnBrk="1" hangingPunct="1"/>
            <a:r>
              <a:rPr lang="en-US" altLang="en-US"/>
              <a:t>Purchasing qualified service; </a:t>
            </a:r>
          </a:p>
          <a:p>
            <a:pPr lvl="1" eaLnBrk="1" hangingPunct="1"/>
            <a:r>
              <a:rPr lang="en-US" altLang="en-US"/>
              <a:t>Restoring previously withdrawn service or transferring eligible SCRS service to PORS service; and</a:t>
            </a:r>
          </a:p>
          <a:p>
            <a:pPr lvl="1" eaLnBrk="1" hangingPunct="1"/>
            <a:r>
              <a:rPr lang="en-US" altLang="en-US"/>
              <a:t>Buying up to five years of non-qualified service. </a:t>
            </a:r>
          </a:p>
          <a:p>
            <a:pPr eaLnBrk="1" hangingPunct="1"/>
            <a:r>
              <a:rPr lang="en-US" altLang="en-US"/>
              <a:t>May establish each type of service credit once within a fiscal year.</a:t>
            </a:r>
          </a:p>
          <a:p>
            <a:pPr eaLnBrk="1" hangingPunct="1"/>
            <a:endParaRPr lang="en-US" altLang="en-US"/>
          </a:p>
        </p:txBody>
      </p:sp>
      <p:sp>
        <p:nvSpPr>
          <p:cNvPr id="16388" name="Slide Number Placeholder 3">
            <a:extLst>
              <a:ext uri="{FF2B5EF4-FFF2-40B4-BE49-F238E27FC236}">
                <a16:creationId xmlns:a16="http://schemas.microsoft.com/office/drawing/2014/main" id="{E8604A9E-7A5E-4E1F-B32F-E9164CFB134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A410A9-99C9-4C1B-A1BC-25803B81E26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C22E2C70-E4EA-BE26-F1BF-48FAB9BD5E4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982"/>
    </mc:Choice>
    <mc:Fallback>
      <p:transition spd="slow" advTm="28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a:extLst>
              <a:ext uri="{FF2B5EF4-FFF2-40B4-BE49-F238E27FC236}">
                <a16:creationId xmlns:a16="http://schemas.microsoft.com/office/drawing/2014/main" id="{6B759A94-FBE1-4577-A99E-ECE1B666B80B}"/>
              </a:ext>
            </a:extLst>
          </p:cNvPr>
          <p:cNvSpPr>
            <a:spLocks noGrp="1" noChangeArrowheads="1"/>
          </p:cNvSpPr>
          <p:nvPr>
            <p:ph type="title"/>
          </p:nvPr>
        </p:nvSpPr>
        <p:spPr>
          <a:xfrm>
            <a:off x="457200" y="228600"/>
            <a:ext cx="8229600" cy="804863"/>
          </a:xfrm>
        </p:spPr>
        <p:txBody>
          <a:bodyPr/>
          <a:lstStyle/>
          <a:p>
            <a:pPr eaLnBrk="1" hangingPunct="1"/>
            <a:r>
              <a:rPr lang="en-US" altLang="en-US"/>
              <a:t>Service purchase requirements</a:t>
            </a:r>
          </a:p>
        </p:txBody>
      </p:sp>
      <p:sp>
        <p:nvSpPr>
          <p:cNvPr id="17411" name="Content Placeholder 2">
            <a:extLst>
              <a:ext uri="{FF2B5EF4-FFF2-40B4-BE49-F238E27FC236}">
                <a16:creationId xmlns:a16="http://schemas.microsoft.com/office/drawing/2014/main" id="{7B061699-091F-43B3-BD3F-28BAC6CD41EC}"/>
              </a:ext>
            </a:extLst>
          </p:cNvPr>
          <p:cNvSpPr>
            <a:spLocks noGrp="1" noChangeArrowheads="1"/>
          </p:cNvSpPr>
          <p:nvPr>
            <p:ph idx="1"/>
          </p:nvPr>
        </p:nvSpPr>
        <p:spPr>
          <a:xfrm>
            <a:off x="457200" y="1262063"/>
            <a:ext cx="8229600" cy="5029200"/>
          </a:xfrm>
        </p:spPr>
        <p:txBody>
          <a:bodyPr/>
          <a:lstStyle/>
          <a:p>
            <a:pPr eaLnBrk="1" hangingPunct="1"/>
            <a:r>
              <a:rPr lang="en-US" altLang="en-US"/>
              <a:t>Must be active, contributing member.</a:t>
            </a:r>
          </a:p>
          <a:p>
            <a:pPr eaLnBrk="1" hangingPunct="1"/>
            <a:r>
              <a:rPr lang="en-US" altLang="en-US"/>
              <a:t>Must have five years earned service to purchase non-qualified time.</a:t>
            </a:r>
          </a:p>
          <a:p>
            <a:pPr eaLnBrk="1" hangingPunct="1"/>
            <a:r>
              <a:rPr lang="en-US" altLang="en-US"/>
              <a:t>All service purchases must be completed before leaving employment.</a:t>
            </a:r>
          </a:p>
          <a:p>
            <a:pPr lvl="1" eaLnBrk="1" hangingPunct="1"/>
            <a:r>
              <a:rPr lang="en-US" altLang="en-US"/>
              <a:t>If member terminates employment within one year of retirement eligibility, the member has an additional five business days after termination to purchase any service the member is otherwise eligible to purchase.</a:t>
            </a:r>
          </a:p>
        </p:txBody>
      </p:sp>
      <p:sp>
        <p:nvSpPr>
          <p:cNvPr id="17412" name="Slide Number Placeholder 3">
            <a:extLst>
              <a:ext uri="{FF2B5EF4-FFF2-40B4-BE49-F238E27FC236}">
                <a16:creationId xmlns:a16="http://schemas.microsoft.com/office/drawing/2014/main" id="{D66DF57B-3EF0-44E4-B044-2EC123A98C5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B0C9431-3974-4174-8512-5B69309A465E}"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4C261EA1-3F5A-67DE-21A7-7AA955350C0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3949"/>
    </mc:Choice>
    <mc:Fallback>
      <p:transition spd="slow" advTm="539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375E0BD-0A80-4BD5-85E5-FC934D39A40F}"/>
              </a:ext>
            </a:extLst>
          </p:cNvPr>
          <p:cNvSpPr>
            <a:spLocks noGrp="1" noChangeArrowheads="1"/>
          </p:cNvSpPr>
          <p:nvPr>
            <p:ph type="title"/>
          </p:nvPr>
        </p:nvSpPr>
        <p:spPr>
          <a:xfrm>
            <a:off x="457200" y="228600"/>
            <a:ext cx="8229600" cy="804863"/>
          </a:xfrm>
        </p:spPr>
        <p:txBody>
          <a:bodyPr/>
          <a:lstStyle/>
          <a:p>
            <a:pPr eaLnBrk="1" hangingPunct="1"/>
            <a:r>
              <a:rPr lang="en-US" altLang="en-US"/>
              <a:t>Service purchase requirements</a:t>
            </a:r>
          </a:p>
        </p:txBody>
      </p:sp>
      <p:sp>
        <p:nvSpPr>
          <p:cNvPr id="18435" name="Content Placeholder 2">
            <a:extLst>
              <a:ext uri="{FF2B5EF4-FFF2-40B4-BE49-F238E27FC236}">
                <a16:creationId xmlns:a16="http://schemas.microsoft.com/office/drawing/2014/main" id="{044F767F-79E3-4CFE-BAB0-EF4712EA299C}"/>
              </a:ext>
            </a:extLst>
          </p:cNvPr>
          <p:cNvSpPr>
            <a:spLocks noGrp="1" noChangeArrowheads="1"/>
          </p:cNvSpPr>
          <p:nvPr>
            <p:ph idx="1"/>
          </p:nvPr>
        </p:nvSpPr>
        <p:spPr>
          <a:xfrm>
            <a:off x="457200" y="1262063"/>
            <a:ext cx="8229600" cy="5029200"/>
          </a:xfrm>
        </p:spPr>
        <p:txBody>
          <a:bodyPr/>
          <a:lstStyle/>
          <a:p>
            <a:pPr eaLnBrk="1" hangingPunct="1"/>
            <a:r>
              <a:rPr lang="en-US" altLang="en-US"/>
              <a:t>No duplication of benefits in another defined benefit plan, except for military plan.</a:t>
            </a:r>
          </a:p>
          <a:p>
            <a:pPr eaLnBrk="1" hangingPunct="1"/>
            <a:r>
              <a:rPr lang="en-US" altLang="en-US"/>
              <a:t>No overlapping service credit. </a:t>
            </a:r>
          </a:p>
          <a:p>
            <a:pPr eaLnBrk="1" hangingPunct="1"/>
            <a:endParaRPr lang="en-US" altLang="en-US"/>
          </a:p>
        </p:txBody>
      </p:sp>
      <p:sp>
        <p:nvSpPr>
          <p:cNvPr id="18436" name="Slide Number Placeholder 3">
            <a:extLst>
              <a:ext uri="{FF2B5EF4-FFF2-40B4-BE49-F238E27FC236}">
                <a16:creationId xmlns:a16="http://schemas.microsoft.com/office/drawing/2014/main" id="{2A8DB5D8-CC38-4B8E-876E-6ED3035D98E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372DADF-EB10-4C18-AB4B-9B2C3F779C73}"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5" name="Audio 4">
            <a:hlinkClick r:id="" action="ppaction://media"/>
            <a:extLst>
              <a:ext uri="{FF2B5EF4-FFF2-40B4-BE49-F238E27FC236}">
                <a16:creationId xmlns:a16="http://schemas.microsoft.com/office/drawing/2014/main" id="{DF21CF33-79B2-CF83-91B1-8DFDD8F4FC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4985"/>
    </mc:Choice>
    <mc:Fallback>
      <p:transition spd="slow" advTm="849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2ECAA3E-F2AC-47CD-936C-B084F98AEDE7}"/>
              </a:ext>
            </a:extLst>
          </p:cNvPr>
          <p:cNvSpPr>
            <a:spLocks noGrp="1" noChangeArrowheads="1"/>
          </p:cNvSpPr>
          <p:nvPr>
            <p:ph type="title"/>
          </p:nvPr>
        </p:nvSpPr>
        <p:spPr>
          <a:xfrm>
            <a:off x="457200" y="228600"/>
            <a:ext cx="8229600" cy="804863"/>
          </a:xfrm>
        </p:spPr>
        <p:txBody>
          <a:bodyPr/>
          <a:lstStyle/>
          <a:p>
            <a:pPr eaLnBrk="1" hangingPunct="1"/>
            <a:r>
              <a:rPr lang="en-US" altLang="en-US"/>
              <a:t>Purchased service counting toward earned service</a:t>
            </a:r>
          </a:p>
        </p:txBody>
      </p:sp>
      <p:sp>
        <p:nvSpPr>
          <p:cNvPr id="19459" name="Content Placeholder 2">
            <a:extLst>
              <a:ext uri="{FF2B5EF4-FFF2-40B4-BE49-F238E27FC236}">
                <a16:creationId xmlns:a16="http://schemas.microsoft.com/office/drawing/2014/main" id="{CD69ECE9-9C02-45CF-8597-939735E8A038}"/>
              </a:ext>
            </a:extLst>
          </p:cNvPr>
          <p:cNvSpPr>
            <a:spLocks noGrp="1" noChangeArrowheads="1"/>
          </p:cNvSpPr>
          <p:nvPr>
            <p:ph idx="1"/>
          </p:nvPr>
        </p:nvSpPr>
        <p:spPr>
          <a:xfrm>
            <a:off x="457200" y="1262063"/>
            <a:ext cx="8229600" cy="5029200"/>
          </a:xfrm>
        </p:spPr>
        <p:txBody>
          <a:bodyPr/>
          <a:lstStyle/>
          <a:p>
            <a:pPr eaLnBrk="1" hangingPunct="1"/>
            <a:r>
              <a:rPr lang="en-US" altLang="en-US" dirty="0"/>
              <a:t>Purchased service is considered earned service when it is from:</a:t>
            </a:r>
          </a:p>
          <a:p>
            <a:pPr lvl="1" eaLnBrk="1" hangingPunct="1"/>
            <a:r>
              <a:rPr lang="en-US" altLang="en-US" dirty="0"/>
              <a:t>Withdrawn earned service;</a:t>
            </a:r>
          </a:p>
          <a:p>
            <a:pPr lvl="1" eaLnBrk="1" hangingPunct="1"/>
            <a:r>
              <a:rPr lang="en-US" altLang="en-US" dirty="0"/>
              <a:t>State ORP service;</a:t>
            </a:r>
          </a:p>
          <a:p>
            <a:pPr lvl="1" eaLnBrk="1" hangingPunct="1"/>
            <a:r>
              <a:rPr lang="en-US" altLang="en-US" dirty="0"/>
              <a:t>Military leave of absence service; </a:t>
            </a:r>
          </a:p>
          <a:p>
            <a:pPr lvl="1" eaLnBrk="1" hangingPunct="1"/>
            <a:r>
              <a:rPr lang="en-US" altLang="en-US" dirty="0"/>
              <a:t>Workers’ compensation; or</a:t>
            </a:r>
          </a:p>
          <a:p>
            <a:pPr lvl="1" eaLnBrk="1" hangingPunct="1"/>
            <a:r>
              <a:rPr lang="en-US" altLang="en-US" dirty="0"/>
              <a:t>Transfer from SCRS to PORS. </a:t>
            </a:r>
          </a:p>
          <a:p>
            <a:pPr eaLnBrk="1" hangingPunct="1"/>
            <a:r>
              <a:rPr lang="en-US" altLang="en-US" dirty="0"/>
              <a:t>Earnings associated with earned service may be included when determining average final compensation.</a:t>
            </a:r>
          </a:p>
          <a:p>
            <a:pPr eaLnBrk="1" hangingPunct="1"/>
            <a:r>
              <a:rPr lang="en-US" altLang="en-US" dirty="0"/>
              <a:t>Other types of purchased service (e.g., public, educational, military or non-qualified service) are not considered earned service.</a:t>
            </a:r>
          </a:p>
          <a:p>
            <a:pPr eaLnBrk="1" hangingPunct="1"/>
            <a:endParaRPr lang="en-US" altLang="en-US" dirty="0"/>
          </a:p>
        </p:txBody>
      </p:sp>
      <p:sp>
        <p:nvSpPr>
          <p:cNvPr id="19460" name="Slide Number Placeholder 3">
            <a:extLst>
              <a:ext uri="{FF2B5EF4-FFF2-40B4-BE49-F238E27FC236}">
                <a16:creationId xmlns:a16="http://schemas.microsoft.com/office/drawing/2014/main" id="{03441E12-5AEF-4258-9D48-1125ECE9B50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FE86FE7-6990-46D6-971E-CF43AC8D0714}"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pic>
        <p:nvPicPr>
          <p:cNvPr id="6" name="Audio 5">
            <a:hlinkClick r:id="" action="ppaction://media"/>
            <a:extLst>
              <a:ext uri="{FF2B5EF4-FFF2-40B4-BE49-F238E27FC236}">
                <a16:creationId xmlns:a16="http://schemas.microsoft.com/office/drawing/2014/main" id="{726FE8E7-567A-4B2C-410F-C0715B666CA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3983"/>
    </mc:Choice>
    <mc:Fallback>
      <p:transition spd="slow" advTm="639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3C98218-8408-43EF-BB3B-3699827D6DC0}"/>
              </a:ext>
            </a:extLst>
          </p:cNvPr>
          <p:cNvSpPr>
            <a:spLocks noGrp="1" noChangeArrowheads="1"/>
          </p:cNvSpPr>
          <p:nvPr>
            <p:ph type="title"/>
          </p:nvPr>
        </p:nvSpPr>
        <p:spPr>
          <a:xfrm>
            <a:off x="457200" y="228600"/>
            <a:ext cx="8229600" cy="804863"/>
          </a:xfrm>
        </p:spPr>
        <p:txBody>
          <a:bodyPr/>
          <a:lstStyle/>
          <a:p>
            <a:pPr eaLnBrk="1" hangingPunct="1"/>
            <a:r>
              <a:rPr lang="en-US" altLang="en-US"/>
              <a:t>Purchased service and retirement eligibility</a:t>
            </a:r>
          </a:p>
        </p:txBody>
      </p:sp>
      <p:sp>
        <p:nvSpPr>
          <p:cNvPr id="20483" name="Content Placeholder 2">
            <a:extLst>
              <a:ext uri="{FF2B5EF4-FFF2-40B4-BE49-F238E27FC236}">
                <a16:creationId xmlns:a16="http://schemas.microsoft.com/office/drawing/2014/main" id="{F71BEEDB-4B2C-4335-955C-3B78FCB6884A}"/>
              </a:ext>
            </a:extLst>
          </p:cNvPr>
          <p:cNvSpPr>
            <a:spLocks noGrp="1" noChangeArrowheads="1"/>
          </p:cNvSpPr>
          <p:nvPr>
            <p:ph idx="1"/>
          </p:nvPr>
        </p:nvSpPr>
        <p:spPr>
          <a:xfrm>
            <a:off x="457200" y="1262063"/>
            <a:ext cx="8229600" cy="5029200"/>
          </a:xfrm>
        </p:spPr>
        <p:txBody>
          <a:bodyPr/>
          <a:lstStyle/>
          <a:p>
            <a:pPr eaLnBrk="1" hangingPunct="1"/>
            <a:r>
              <a:rPr lang="en-US" altLang="en-US" dirty="0"/>
              <a:t>Counts toward total retirement service credit requirements. </a:t>
            </a:r>
          </a:p>
          <a:p>
            <a:pPr eaLnBrk="1" hangingPunct="1"/>
            <a:r>
              <a:rPr lang="en-US" altLang="en-US" dirty="0"/>
              <a:t>Does not count toward earned service requirements except as identified on the prior slide. </a:t>
            </a:r>
          </a:p>
          <a:p>
            <a:pPr eaLnBrk="1" hangingPunct="1"/>
            <a:r>
              <a:rPr lang="en-US" altLang="en-US" dirty="0"/>
              <a:t>Does not count toward retirement age requirements.</a:t>
            </a:r>
          </a:p>
          <a:p>
            <a:pPr eaLnBrk="1" hangingPunct="1"/>
            <a:r>
              <a:rPr lang="en-US" altLang="en-US" dirty="0"/>
              <a:t>Some types of purchased service cannot be used for retiree health insurance eligibility. Member should contact PEBA for more information.</a:t>
            </a:r>
          </a:p>
        </p:txBody>
      </p:sp>
      <p:sp>
        <p:nvSpPr>
          <p:cNvPr id="20484" name="Slide Number Placeholder 3">
            <a:extLst>
              <a:ext uri="{FF2B5EF4-FFF2-40B4-BE49-F238E27FC236}">
                <a16:creationId xmlns:a16="http://schemas.microsoft.com/office/drawing/2014/main" id="{E8FEF560-BF36-4571-825E-42EDC93F076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9D8E08B-FB08-4D95-9189-CC8F9B16A1C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61E29194-F0FF-EABE-8BCF-D47A972214D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6345"/>
    </mc:Choice>
    <mc:Fallback>
      <p:transition spd="slow" advTm="463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a:extLst>
              <a:ext uri="{FF2B5EF4-FFF2-40B4-BE49-F238E27FC236}">
                <a16:creationId xmlns:a16="http://schemas.microsoft.com/office/drawing/2014/main" id="{1810939F-D454-4B26-ADD9-77D1EFC71FB1}"/>
              </a:ext>
            </a:extLst>
          </p:cNvPr>
          <p:cNvSpPr>
            <a:spLocks noGrp="1" noChangeArrowheads="1"/>
          </p:cNvSpPr>
          <p:nvPr>
            <p:ph type="title"/>
          </p:nvPr>
        </p:nvSpPr>
        <p:spPr>
          <a:xfrm>
            <a:off x="457200" y="228600"/>
            <a:ext cx="8229600" cy="804863"/>
          </a:xfrm>
        </p:spPr>
        <p:txBody>
          <a:bodyPr/>
          <a:lstStyle/>
          <a:p>
            <a:pPr eaLnBrk="1" hangingPunct="1"/>
            <a:r>
              <a:rPr lang="en-US" altLang="en-US"/>
              <a:t>Calculating purchased service credit</a:t>
            </a:r>
          </a:p>
        </p:txBody>
      </p:sp>
      <p:sp>
        <p:nvSpPr>
          <p:cNvPr id="21507" name="Content Placeholder 2">
            <a:extLst>
              <a:ext uri="{FF2B5EF4-FFF2-40B4-BE49-F238E27FC236}">
                <a16:creationId xmlns:a16="http://schemas.microsoft.com/office/drawing/2014/main" id="{BB526DF0-6E16-49DA-AA35-2BC74F340D66}"/>
              </a:ext>
            </a:extLst>
          </p:cNvPr>
          <p:cNvSpPr>
            <a:spLocks noGrp="1" noChangeArrowheads="1"/>
          </p:cNvSpPr>
          <p:nvPr>
            <p:ph idx="1"/>
          </p:nvPr>
        </p:nvSpPr>
        <p:spPr>
          <a:xfrm>
            <a:off x="457200" y="1262063"/>
            <a:ext cx="8229600" cy="5029200"/>
          </a:xfrm>
        </p:spPr>
        <p:txBody>
          <a:bodyPr/>
          <a:lstStyle/>
          <a:p>
            <a:pPr eaLnBrk="1" hangingPunct="1"/>
            <a:r>
              <a:rPr lang="en-US" altLang="en-US" dirty="0"/>
              <a:t>Indexed Service Credit Threshold </a:t>
            </a:r>
            <a:r>
              <a:rPr lang="en-US" altLang="en-US" dirty="0">
                <a:hlinkClick r:id="rId4"/>
              </a:rPr>
              <a:t>chart</a:t>
            </a:r>
            <a:r>
              <a:rPr lang="en-US" altLang="en-US" dirty="0"/>
              <a:t> used for:</a:t>
            </a:r>
          </a:p>
          <a:p>
            <a:pPr lvl="1" eaLnBrk="1" hangingPunct="1"/>
            <a:r>
              <a:rPr lang="en-US" altLang="en-US" dirty="0"/>
              <a:t>Public service;</a:t>
            </a:r>
          </a:p>
          <a:p>
            <a:pPr lvl="1" eaLnBrk="1" hangingPunct="1"/>
            <a:r>
              <a:rPr lang="en-US" altLang="en-US" dirty="0"/>
              <a:t>Educational service; and</a:t>
            </a:r>
          </a:p>
          <a:p>
            <a:pPr lvl="1" eaLnBrk="1" hangingPunct="1"/>
            <a:r>
              <a:rPr lang="en-US" altLang="en-US" dirty="0"/>
              <a:t>State ORP service. </a:t>
            </a:r>
          </a:p>
          <a:p>
            <a:pPr eaLnBrk="1" hangingPunct="1"/>
            <a:r>
              <a:rPr lang="en-US" altLang="en-US" dirty="0"/>
              <a:t>Formula may also be applied to:</a:t>
            </a:r>
          </a:p>
          <a:p>
            <a:pPr lvl="1" eaLnBrk="1" hangingPunct="1"/>
            <a:r>
              <a:rPr lang="en-US" altLang="en-US" dirty="0"/>
              <a:t>Previously purchased part-time credit; or</a:t>
            </a:r>
          </a:p>
          <a:p>
            <a:pPr lvl="1" eaLnBrk="1" hangingPunct="1"/>
            <a:r>
              <a:rPr lang="en-US" altLang="en-US" dirty="0"/>
              <a:t>Previously earned part-time credit from before July 1, 1996.</a:t>
            </a:r>
          </a:p>
        </p:txBody>
      </p:sp>
      <p:sp>
        <p:nvSpPr>
          <p:cNvPr id="21508" name="Slide Number Placeholder 3">
            <a:extLst>
              <a:ext uri="{FF2B5EF4-FFF2-40B4-BE49-F238E27FC236}">
                <a16:creationId xmlns:a16="http://schemas.microsoft.com/office/drawing/2014/main" id="{AB470E36-F746-4FA5-9634-64F738BF98B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304902E-1731-42D0-8303-FE98731BBC5B}"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7</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7208BBB6-E862-B924-ECE8-4DBAFA35B19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6918"/>
    </mc:Choice>
    <mc:Fallback>
      <p:transition spd="slow" advTm="769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a:extLst>
              <a:ext uri="{FF2B5EF4-FFF2-40B4-BE49-F238E27FC236}">
                <a16:creationId xmlns:a16="http://schemas.microsoft.com/office/drawing/2014/main" id="{704A1D96-48B6-4C14-89A7-548AD19091B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24E9EF7-8BCC-4C93-871A-C2717E9E292C}"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8</a:t>
            </a:fld>
            <a:endParaRPr lang="en-US" altLang="en-US" sz="1400">
              <a:solidFill>
                <a:schemeClr val="bg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6368"/>
    </mc:Choice>
    <mc:Fallback xmlns="">
      <p:transition spd="slow" advTm="6368"/>
    </mc:Fallback>
  </mc:AlternateContent>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492</TotalTime>
  <Words>346</Words>
  <Application>Microsoft Office PowerPoint</Application>
  <PresentationFormat>On-screen Show (4:3)</PresentationFormat>
  <Paragraphs>47</Paragraphs>
  <Slides>8</Slides>
  <Notes>1</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Tw Cen MT Condensed</vt:lpstr>
      <vt:lpstr>Office Theme</vt:lpstr>
      <vt:lpstr>Service purchase: rules</vt:lpstr>
      <vt:lpstr>Purchasing service credit</vt:lpstr>
      <vt:lpstr>Service purchase requirements</vt:lpstr>
      <vt:lpstr>Service purchase requirements</vt:lpstr>
      <vt:lpstr>Purchased service counting toward earned service</vt:lpstr>
      <vt:lpstr>Purchased service and retirement eligibility</vt:lpstr>
      <vt:lpstr>Calculating purchased service credit</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George M. Hazin</cp:lastModifiedBy>
  <cp:revision>40</cp:revision>
  <cp:lastPrinted>2019-12-11T18:59:44Z</cp:lastPrinted>
  <dcterms:created xsi:type="dcterms:W3CDTF">2020-03-31T13:24:57Z</dcterms:created>
  <dcterms:modified xsi:type="dcterms:W3CDTF">2023-06-19T16:44:19Z</dcterms:modified>
</cp:coreProperties>
</file>