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283" r:id="rId2"/>
    <p:sldId id="320" r:id="rId3"/>
    <p:sldId id="321" r:id="rId4"/>
    <p:sldId id="322" r:id="rId5"/>
    <p:sldId id="323" r:id="rId6"/>
    <p:sldId id="324" r:id="rId7"/>
    <p:sldId id="325" r:id="rId8"/>
    <p:sldId id="326" r:id="rId9"/>
    <p:sldId id="327" r:id="rId10"/>
    <p:sldId id="328" r:id="rId11"/>
    <p:sldId id="263" r:id="rId12"/>
  </p:sldIdLst>
  <p:sldSz cx="9144000" cy="6858000" type="screen4x3"/>
  <p:notesSz cx="7023100" cy="93091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H. Young" initials="HHY" lastIdx="6" clrIdx="0"/>
  <p:cmAuthor id="2" name="Jennifer S. Dolder" initials="JSD" lastIdx="5" clrIdx="1">
    <p:extLst>
      <p:ext uri="{19B8F6BF-5375-455C-9EA6-DF929625EA0E}">
        <p15:presenceInfo xmlns:p15="http://schemas.microsoft.com/office/powerpoint/2012/main" userId="S::rdoldj@peba.sc.gov::adc8f237-6518-4fda-a594-f6aaccffabfd" providerId="AD"/>
      </p:ext>
    </p:extLst>
  </p:cmAuthor>
  <p:cmAuthor id="3" name="Jessica Moak" initials="JM" lastIdx="2" clrIdx="2">
    <p:extLst>
      <p:ext uri="{19B8F6BF-5375-455C-9EA6-DF929625EA0E}">
        <p15:presenceInfo xmlns:p15="http://schemas.microsoft.com/office/powerpoint/2012/main" userId="S::rmoakj@peba.sc.gov::aefcb452-2607-4fbc-8c60-dfa075c160a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50000"/>
    <a:srgbClr val="595959"/>
    <a:srgbClr val="006D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675" autoAdjust="0"/>
    <p:restoredTop sz="95652" autoAdjust="0"/>
  </p:normalViewPr>
  <p:slideViewPr>
    <p:cSldViewPr snapToGrid="0">
      <p:cViewPr varScale="1">
        <p:scale>
          <a:sx n="86" d="100"/>
          <a:sy n="86" d="100"/>
        </p:scale>
        <p:origin x="1075" y="58"/>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5" d="100"/>
          <a:sy n="85" d="100"/>
        </p:scale>
        <p:origin x="384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EA56CB-1CEC-4E18-94AF-54624838B04E}"/>
              </a:ext>
            </a:extLst>
          </p:cNvPr>
          <p:cNvSpPr>
            <a:spLocks noGrp="1"/>
          </p:cNvSpPr>
          <p:nvPr>
            <p:ph type="sldNum" sz="quarter" idx="3"/>
          </p:nvPr>
        </p:nvSpPr>
        <p:spPr>
          <a:xfrm>
            <a:off x="3978275" y="8842375"/>
            <a:ext cx="3043238" cy="466725"/>
          </a:xfrm>
          <a:prstGeom prst="rect">
            <a:avLst/>
          </a:prstGeom>
        </p:spPr>
        <p:txBody>
          <a:bodyPr vert="horz" lIns="93324" tIns="46662" rIns="93324" bIns="46662" rtlCol="0" anchor="b"/>
          <a:lstStyle>
            <a:lvl1pPr algn="r" eaLnBrk="1" fontAlgn="auto" hangingPunct="1">
              <a:spcBef>
                <a:spcPts val="0"/>
              </a:spcBef>
              <a:spcAft>
                <a:spcPts val="0"/>
              </a:spcAft>
              <a:defRPr sz="1200">
                <a:latin typeface="+mn-lt"/>
              </a:defRPr>
            </a:lvl1pPr>
          </a:lstStyle>
          <a:p>
            <a:pPr>
              <a:defRPr/>
            </a:pPr>
            <a:fld id="{5AA31A7C-1511-4CD3-905B-FED03FC272BD}"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9AC2A4D8-29C4-4A37-8693-AD89567E70C9}"/>
              </a:ext>
            </a:extLst>
          </p:cNvPr>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pPr lvl="0"/>
            <a:endParaRPr lang="en-US" noProof="0"/>
          </a:p>
        </p:txBody>
      </p:sp>
      <p:sp>
        <p:nvSpPr>
          <p:cNvPr id="5" name="Notes Placeholder 4">
            <a:extLst>
              <a:ext uri="{FF2B5EF4-FFF2-40B4-BE49-F238E27FC236}">
                <a16:creationId xmlns:a16="http://schemas.microsoft.com/office/drawing/2014/main" id="{D729915E-9AF4-49EF-8DED-D3340D05BD6F}"/>
              </a:ext>
            </a:extLst>
          </p:cNvPr>
          <p:cNvSpPr>
            <a:spLocks noGrp="1"/>
          </p:cNvSpPr>
          <p:nvPr>
            <p:ph type="body" sz="quarter" idx="3"/>
          </p:nvPr>
        </p:nvSpPr>
        <p:spPr>
          <a:xfrm>
            <a:off x="701675" y="4479925"/>
            <a:ext cx="5619750" cy="3665538"/>
          </a:xfrm>
          <a:prstGeom prst="rect">
            <a:avLst/>
          </a:prstGeom>
        </p:spPr>
        <p:txBody>
          <a:bodyPr vert="horz" lIns="93324" tIns="46662" rIns="93324" bIns="4666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6">
            <a:extLst>
              <a:ext uri="{FF2B5EF4-FFF2-40B4-BE49-F238E27FC236}">
                <a16:creationId xmlns:a16="http://schemas.microsoft.com/office/drawing/2014/main" id="{35D10A9B-356C-4C1E-988C-B2E856F052D6}"/>
              </a:ext>
            </a:extLst>
          </p:cNvPr>
          <p:cNvSpPr>
            <a:spLocks noGrp="1"/>
          </p:cNvSpPr>
          <p:nvPr>
            <p:ph type="sldNum" sz="quarter" idx="5"/>
          </p:nvPr>
        </p:nvSpPr>
        <p:spPr>
          <a:xfrm>
            <a:off x="3978275" y="8842375"/>
            <a:ext cx="3043238" cy="466725"/>
          </a:xfrm>
          <a:prstGeom prst="rect">
            <a:avLst/>
          </a:prstGeom>
        </p:spPr>
        <p:txBody>
          <a:bodyPr vert="horz" lIns="93324" tIns="46662" rIns="93324" bIns="46662" rtlCol="0" anchor="b"/>
          <a:lstStyle>
            <a:lvl1pPr algn="r" eaLnBrk="1" fontAlgn="auto" hangingPunct="1">
              <a:spcBef>
                <a:spcPts val="0"/>
              </a:spcBef>
              <a:spcAft>
                <a:spcPts val="0"/>
              </a:spcAft>
              <a:defRPr sz="1200">
                <a:latin typeface="+mn-lt"/>
              </a:defRPr>
            </a:lvl1pPr>
          </a:lstStyle>
          <a:p>
            <a:pPr>
              <a:defRPr/>
            </a:pPr>
            <a:fld id="{5F2DCC24-49AB-4EF2-B1C7-BF6239E1ECF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F2DCC24-49AB-4EF2-B1C7-BF6239E1ECFF}" type="slidenum">
              <a:rPr lang="en-US" smtClean="0"/>
              <a:pPr>
                <a:defRPr/>
              </a:pPr>
              <a:t>1</a:t>
            </a:fld>
            <a:endParaRPr lang="en-US"/>
          </a:p>
        </p:txBody>
      </p:sp>
    </p:spTree>
    <p:extLst>
      <p:ext uri="{BB962C8B-B14F-4D97-AF65-F5344CB8AC3E}">
        <p14:creationId xmlns:p14="http://schemas.microsoft.com/office/powerpoint/2010/main" val="14584437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peba.sc.gov/contact"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www.twitter.com/scpeba" TargetMode="External"/><Relationship Id="rId3" Type="http://schemas.openxmlformats.org/officeDocument/2006/relationships/image" Target="../media/image6.png"/><Relationship Id="rId7" Type="http://schemas.openxmlformats.org/officeDocument/2006/relationships/image" Target="../media/image3.png"/><Relationship Id="rId12" Type="http://schemas.openxmlformats.org/officeDocument/2006/relationships/hyperlink" Target="https://www.instagram.com/s.c.peba/" TargetMode="Externa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hyperlink" Target="http://www.linkedin.com/company/south-carolina-public-employee-benefit-authority/" TargetMode="External"/><Relationship Id="rId5" Type="http://schemas.openxmlformats.org/officeDocument/2006/relationships/image" Target="../media/image8.png"/><Relationship Id="rId10" Type="http://schemas.openxmlformats.org/officeDocument/2006/relationships/hyperlink" Target="http://www.youtube.com/c/pebatv" TargetMode="External"/><Relationship Id="rId4" Type="http://schemas.openxmlformats.org/officeDocument/2006/relationships/image" Target="../media/image7.png"/><Relationship Id="rId9" Type="http://schemas.openxmlformats.org/officeDocument/2006/relationships/hyperlink" Target="http://www.facebook.com/scpeba" TargetMode="Externa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A6DF98CC-58EF-4CC6-9C8B-2280C6E826C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45920" y="2286000"/>
            <a:ext cx="6641869" cy="2286000"/>
          </a:xfrm>
        </p:spPr>
        <p:txBody>
          <a:bodyPr>
            <a:normAutofit/>
          </a:bodyPr>
          <a:lstStyle>
            <a:lvl1pPr algn="l">
              <a:defRPr sz="50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1645920" y="4754880"/>
            <a:ext cx="6641869" cy="1463040"/>
          </a:xfrm>
        </p:spPr>
        <p:txBody>
          <a:bodyPr>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628545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C8D75704-C460-4FCC-969E-6B524AD2897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645920" y="1828800"/>
            <a:ext cx="6693408" cy="2286000"/>
          </a:xfrm>
        </p:spPr>
        <p:txBody>
          <a:bodyPr>
            <a:normAutofit/>
          </a:bodyPr>
          <a:lstStyle>
            <a:lvl1pPr>
              <a:defRPr sz="4000" b="1" baseline="0">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8" name="Subtitle 2"/>
          <p:cNvSpPr>
            <a:spLocks noGrp="1"/>
          </p:cNvSpPr>
          <p:nvPr>
            <p:ph type="subTitle" idx="13"/>
          </p:nvPr>
        </p:nvSpPr>
        <p:spPr>
          <a:xfrm>
            <a:off x="1645920" y="4297680"/>
            <a:ext cx="6693408" cy="1368398"/>
          </a:xfrm>
        </p:spPr>
        <p:txBody>
          <a:bodyPr>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Slide Number Placeholder 5">
            <a:extLst>
              <a:ext uri="{FF2B5EF4-FFF2-40B4-BE49-F238E27FC236}">
                <a16:creationId xmlns:a16="http://schemas.microsoft.com/office/drawing/2014/main" id="{731A7A89-8A58-4624-B855-C0BF58575058}"/>
              </a:ext>
            </a:extLst>
          </p:cNvPr>
          <p:cNvSpPr>
            <a:spLocks noGrp="1"/>
          </p:cNvSpPr>
          <p:nvPr>
            <p:ph type="sldNum" sz="quarter" idx="14"/>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3CA27B25-3C27-4AAC-A87C-EA0843F9FC76}" type="slidenum">
              <a:rPr lang="en-US"/>
              <a:pPr>
                <a:defRPr/>
              </a:pPr>
              <a:t>‹#›</a:t>
            </a:fld>
            <a:endParaRPr lang="en-US" dirty="0"/>
          </a:p>
        </p:txBody>
      </p:sp>
    </p:spTree>
    <p:extLst>
      <p:ext uri="{BB962C8B-B14F-4D97-AF65-F5344CB8AC3E}">
        <p14:creationId xmlns:p14="http://schemas.microsoft.com/office/powerpoint/2010/main" val="1458223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CB4F30DD-BD46-4802-88E5-F400162822B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198" y="228600"/>
            <a:ext cx="8229599" cy="804672"/>
          </a:xfrm>
        </p:spPr>
        <p:txBody>
          <a:bodyPr>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Content Placeholder 2"/>
          <p:cNvSpPr>
            <a:spLocks noGrp="1"/>
          </p:cNvSpPr>
          <p:nvPr>
            <p:ph idx="1"/>
          </p:nvPr>
        </p:nvSpPr>
        <p:spPr>
          <a:xfrm>
            <a:off x="457200" y="1261872"/>
            <a:ext cx="82296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08E179CD-34FF-4C8C-BE6E-032F511FD5FB}"/>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5635DF8F-AF02-4E60-AEEB-CA462B47A7C8}" type="slidenum">
              <a:rPr lang="en-US"/>
              <a:pPr>
                <a:defRPr/>
              </a:pPr>
              <a:t>‹#›</a:t>
            </a:fld>
            <a:endParaRPr lang="en-US" dirty="0"/>
          </a:p>
        </p:txBody>
      </p:sp>
    </p:spTree>
    <p:extLst>
      <p:ext uri="{BB962C8B-B14F-4D97-AF65-F5344CB8AC3E}">
        <p14:creationId xmlns:p14="http://schemas.microsoft.com/office/powerpoint/2010/main" val="4267443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9C8F1C43-A74B-4905-8E8E-869372371DB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4572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457198" y="228600"/>
            <a:ext cx="8229599" cy="804672"/>
          </a:xfrm>
        </p:spPr>
        <p:txBody>
          <a:bodyPr>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933AA4A4-2AA3-476D-B6D1-A577660735BA}"/>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4855721E-26E8-41B5-9773-DC5A55C62407}" type="slidenum">
              <a:rPr lang="en-US"/>
              <a:pPr>
                <a:defRPr/>
              </a:pPr>
              <a:t>‹#›</a:t>
            </a:fld>
            <a:endParaRPr lang="en-US" dirty="0"/>
          </a:p>
        </p:txBody>
      </p:sp>
    </p:spTree>
    <p:extLst>
      <p:ext uri="{BB962C8B-B14F-4D97-AF65-F5344CB8AC3E}">
        <p14:creationId xmlns:p14="http://schemas.microsoft.com/office/powerpoint/2010/main" val="3798254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3321D29F-C669-450F-92A2-0ED54E2144C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198" y="228600"/>
            <a:ext cx="8229599" cy="804672"/>
          </a:xfrm>
        </p:spPr>
        <p:txBody>
          <a:bodyPr>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85370B47-B902-4378-A6F4-C7947456333A}"/>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6CC58B6E-19A9-402E-8317-044B1AC69A07}" type="slidenum">
              <a:rPr lang="en-US"/>
              <a:pPr>
                <a:defRPr/>
              </a:pPr>
              <a:t>‹#›</a:t>
            </a:fld>
            <a:endParaRPr lang="en-US" dirty="0"/>
          </a:p>
        </p:txBody>
      </p:sp>
    </p:spTree>
    <p:extLst>
      <p:ext uri="{BB962C8B-B14F-4D97-AF65-F5344CB8AC3E}">
        <p14:creationId xmlns:p14="http://schemas.microsoft.com/office/powerpoint/2010/main" val="7286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25255188-B6FE-4809-84B6-7E95ADA3228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a:extLst>
              <a:ext uri="{FF2B5EF4-FFF2-40B4-BE49-F238E27FC236}">
                <a16:creationId xmlns:a16="http://schemas.microsoft.com/office/drawing/2014/main" id="{C57A577C-ED5F-418E-9CB3-6A1B0C714E4B}"/>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DBF3821C-FB9C-43EE-9A30-EB468F342EBF}" type="slidenum">
              <a:rPr lang="en-US"/>
              <a:pPr>
                <a:defRPr/>
              </a:pPr>
              <a:t>‹#›</a:t>
            </a:fld>
            <a:endParaRPr lang="en-US" dirty="0"/>
          </a:p>
        </p:txBody>
      </p:sp>
    </p:spTree>
    <p:extLst>
      <p:ext uri="{BB962C8B-B14F-4D97-AF65-F5344CB8AC3E}">
        <p14:creationId xmlns:p14="http://schemas.microsoft.com/office/powerpoint/2010/main" val="1002529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35B9C817-F6ED-41C2-9AF0-9972FF0CD77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0F8F27AD-A496-419A-BA61-388626687B36}"/>
              </a:ext>
            </a:extLst>
          </p:cNvPr>
          <p:cNvSpPr txBox="1">
            <a:spLocks noChangeArrowheads="1"/>
          </p:cNvSpPr>
          <p:nvPr userDrawn="1"/>
        </p:nvSpPr>
        <p:spPr bwMode="auto">
          <a:xfrm>
            <a:off x="457200" y="1262063"/>
            <a:ext cx="8229600" cy="226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ts val="1000"/>
              </a:spcBef>
              <a:buFont typeface="Arial" panose="020B0604020202020204" pitchFamily="34" charset="0"/>
              <a:buChar char="•"/>
              <a:defRPr/>
            </a:pPr>
            <a:r>
              <a:rPr lang="en-US" altLang="en-US" sz="2400" dirty="0">
                <a:solidFill>
                  <a:schemeClr val="tx2"/>
                </a:solidFill>
              </a:rPr>
              <a:t>Contact us:</a:t>
            </a:r>
          </a:p>
          <a:p>
            <a:pPr lvl="1" eaLnBrk="1" hangingPunct="1">
              <a:lnSpc>
                <a:spcPct val="90000"/>
              </a:lnSpc>
              <a:spcBef>
                <a:spcPts val="500"/>
              </a:spcBef>
              <a:buFont typeface="Arial" panose="020B0604020202020204" pitchFamily="34" charset="0"/>
              <a:buChar char="•"/>
              <a:defRPr/>
            </a:pPr>
            <a:r>
              <a:rPr lang="en-US" altLang="en-US" sz="2000" dirty="0">
                <a:solidFill>
                  <a:schemeClr val="tx2"/>
                </a:solidFill>
                <a:hlinkClick r:id="rId3"/>
              </a:rPr>
              <a:t>peba.sc.gov/contact</a:t>
            </a:r>
            <a:r>
              <a:rPr lang="en-US" altLang="en-US" sz="2000" dirty="0">
                <a:solidFill>
                  <a:schemeClr val="tx2"/>
                </a:solidFill>
              </a:rPr>
              <a:t>. </a:t>
            </a:r>
          </a:p>
          <a:p>
            <a:pPr lvl="1" eaLnBrk="1" hangingPunct="1">
              <a:lnSpc>
                <a:spcPct val="90000"/>
              </a:lnSpc>
              <a:spcBef>
                <a:spcPts val="500"/>
              </a:spcBef>
              <a:buFont typeface="Arial" panose="020B0604020202020204" pitchFamily="34" charset="0"/>
              <a:buChar char="•"/>
              <a:defRPr/>
            </a:pPr>
            <a:r>
              <a:rPr lang="en-US" altLang="en-US" sz="2000" dirty="0">
                <a:solidFill>
                  <a:schemeClr val="tx2"/>
                </a:solidFill>
              </a:rPr>
              <a:t>803.737.6800 or 888.260.9430.</a:t>
            </a:r>
          </a:p>
          <a:p>
            <a:pPr eaLnBrk="1" hangingPunct="1">
              <a:lnSpc>
                <a:spcPct val="90000"/>
              </a:lnSpc>
              <a:spcBef>
                <a:spcPts val="1000"/>
              </a:spcBef>
              <a:buFont typeface="Arial" panose="020B0604020202020204" pitchFamily="34" charset="0"/>
              <a:buChar char="•"/>
              <a:defRPr/>
            </a:pPr>
            <a:r>
              <a:rPr lang="en-US" altLang="en-US" sz="2400" dirty="0">
                <a:solidFill>
                  <a:schemeClr val="tx2"/>
                </a:solidFill>
              </a:rPr>
              <a:t>Visit us:</a:t>
            </a:r>
          </a:p>
          <a:p>
            <a:pPr lvl="1" eaLnBrk="1" hangingPunct="1">
              <a:lnSpc>
                <a:spcPct val="90000"/>
              </a:lnSpc>
              <a:spcBef>
                <a:spcPts val="500"/>
              </a:spcBef>
              <a:buFont typeface="Arial" panose="020B0604020202020204" pitchFamily="34" charset="0"/>
              <a:buChar char="•"/>
              <a:defRPr/>
            </a:pPr>
            <a:r>
              <a:rPr lang="en-US" altLang="en-US" sz="2000" dirty="0">
                <a:solidFill>
                  <a:schemeClr val="tx2"/>
                </a:solidFill>
              </a:rPr>
              <a:t>202 Arbor Lake Drive</a:t>
            </a:r>
            <a:br>
              <a:rPr lang="en-US" altLang="en-US" sz="2000" dirty="0">
                <a:solidFill>
                  <a:schemeClr val="tx2"/>
                </a:solidFill>
              </a:rPr>
            </a:br>
            <a:r>
              <a:rPr lang="en-US" altLang="en-US" sz="2000" dirty="0">
                <a:solidFill>
                  <a:schemeClr val="tx2"/>
                </a:solidFill>
              </a:rPr>
              <a:t>Columbia, SC 29223</a:t>
            </a:r>
          </a:p>
        </p:txBody>
      </p:sp>
      <p:sp>
        <p:nvSpPr>
          <p:cNvPr id="4" name="TextBox 3">
            <a:extLst>
              <a:ext uri="{FF2B5EF4-FFF2-40B4-BE49-F238E27FC236}">
                <a16:creationId xmlns:a16="http://schemas.microsoft.com/office/drawing/2014/main" id="{79135D49-014D-45C5-89BB-249E103C6092}"/>
              </a:ext>
            </a:extLst>
          </p:cNvPr>
          <p:cNvSpPr txBox="1">
            <a:spLocks noChangeArrowheads="1"/>
          </p:cNvSpPr>
          <p:nvPr userDrawn="1"/>
        </p:nvSpPr>
        <p:spPr bwMode="auto">
          <a:xfrm>
            <a:off x="457200" y="369888"/>
            <a:ext cx="76152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800" b="1">
                <a:solidFill>
                  <a:schemeClr val="accent2"/>
                </a:solidFill>
                <a:latin typeface="Times New Roman" panose="02020603050405020304" pitchFamily="18" charset="0"/>
                <a:cs typeface="Times New Roman" panose="02020603050405020304" pitchFamily="18" charset="0"/>
              </a:rPr>
              <a:t>Get in touch with PEBA</a:t>
            </a:r>
          </a:p>
        </p:txBody>
      </p:sp>
      <p:sp>
        <p:nvSpPr>
          <p:cNvPr id="5" name="Slide Number Placeholder 5">
            <a:extLst>
              <a:ext uri="{FF2B5EF4-FFF2-40B4-BE49-F238E27FC236}">
                <a16:creationId xmlns:a16="http://schemas.microsoft.com/office/drawing/2014/main" id="{A216E7A1-54B9-4F75-9E6A-C0B35667F052}"/>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DBC90241-F30E-4F7E-9FAB-46B041C9E68A}" type="slidenum">
              <a:rPr lang="en-US"/>
              <a:pPr>
                <a:defRPr/>
              </a:pPr>
              <a:t>‹#›</a:t>
            </a:fld>
            <a:endParaRPr lang="en-US" dirty="0"/>
          </a:p>
        </p:txBody>
      </p:sp>
    </p:spTree>
    <p:extLst>
      <p:ext uri="{BB962C8B-B14F-4D97-AF65-F5344CB8AC3E}">
        <p14:creationId xmlns:p14="http://schemas.microsoft.com/office/powerpoint/2010/main" val="3699420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cial media">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BFFF14EE-7C17-48C5-B967-D6D24DB8A2D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46438" y="1262063"/>
            <a:ext cx="549275"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a:extLst>
              <a:ext uri="{FF2B5EF4-FFF2-40B4-BE49-F238E27FC236}">
                <a16:creationId xmlns:a16="http://schemas.microsoft.com/office/drawing/2014/main" id="{377322D7-FA97-431F-94A8-76E51058F55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48025" y="2179638"/>
            <a:ext cx="5476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a:extLst>
              <a:ext uri="{FF2B5EF4-FFF2-40B4-BE49-F238E27FC236}">
                <a16:creationId xmlns:a16="http://schemas.microsoft.com/office/drawing/2014/main" id="{B591B574-72A2-4580-8229-229B4372ADC9}"/>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57200" y="2187575"/>
            <a:ext cx="549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a:extLst>
              <a:ext uri="{FF2B5EF4-FFF2-40B4-BE49-F238E27FC236}">
                <a16:creationId xmlns:a16="http://schemas.microsoft.com/office/drawing/2014/main" id="{72375294-87C6-4269-AB13-D4057656D1A1}"/>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7200" y="1262063"/>
            <a:ext cx="549275"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a:extLst>
              <a:ext uri="{FF2B5EF4-FFF2-40B4-BE49-F238E27FC236}">
                <a16:creationId xmlns:a16="http://schemas.microsoft.com/office/drawing/2014/main" id="{0912E2C3-BB78-411E-B395-01FF000D5C55}"/>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7200" y="3113088"/>
            <a:ext cx="549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a:extLst>
              <a:ext uri="{FF2B5EF4-FFF2-40B4-BE49-F238E27FC236}">
                <a16:creationId xmlns:a16="http://schemas.microsoft.com/office/drawing/2014/main" id="{EB8F4795-6C69-4DBB-9FC0-F2CE3ECCC1D9}"/>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2">
            <a:extLst>
              <a:ext uri="{FF2B5EF4-FFF2-40B4-BE49-F238E27FC236}">
                <a16:creationId xmlns:a16="http://schemas.microsoft.com/office/drawing/2014/main" id="{FE9A122C-212A-4595-A159-A3AC4D334681}"/>
              </a:ext>
            </a:extLst>
          </p:cNvPr>
          <p:cNvGrpSpPr>
            <a:grpSpLocks/>
          </p:cNvGrpSpPr>
          <p:nvPr userDrawn="1"/>
        </p:nvGrpSpPr>
        <p:grpSpPr bwMode="auto">
          <a:xfrm>
            <a:off x="1085850" y="1304925"/>
            <a:ext cx="7253288" cy="2312988"/>
            <a:chOff x="1085421" y="957888"/>
            <a:chExt cx="7253907" cy="2312807"/>
          </a:xfrm>
        </p:grpSpPr>
        <p:sp>
          <p:nvSpPr>
            <p:cNvPr id="9" name="TextBox 8">
              <a:extLst>
                <a:ext uri="{FF2B5EF4-FFF2-40B4-BE49-F238E27FC236}">
                  <a16:creationId xmlns:a16="http://schemas.microsoft.com/office/drawing/2014/main" id="{35B201C9-D6F8-4AF6-BEEE-31D976D493B6}"/>
                </a:ext>
              </a:extLst>
            </p:cNvPr>
            <p:cNvSpPr txBox="1">
              <a:spLocks noChangeArrowheads="1"/>
            </p:cNvSpPr>
            <p:nvPr userDrawn="1"/>
          </p:nvSpPr>
          <p:spPr bwMode="auto">
            <a:xfrm>
              <a:off x="1085421" y="1883329"/>
              <a:ext cx="1354254" cy="461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hlinkClick r:id="rId8"/>
                </a:rPr>
                <a:t>SCPEBA</a:t>
              </a:r>
              <a:endParaRPr lang="en-US" altLang="en-US" sz="2400"/>
            </a:p>
          </p:txBody>
        </p:sp>
        <p:sp>
          <p:nvSpPr>
            <p:cNvPr id="10" name="TextBox 9">
              <a:extLst>
                <a:ext uri="{FF2B5EF4-FFF2-40B4-BE49-F238E27FC236}">
                  <a16:creationId xmlns:a16="http://schemas.microsoft.com/office/drawing/2014/main" id="{D61942B3-77E7-4D06-A10B-DF56B945C803}"/>
                </a:ext>
              </a:extLst>
            </p:cNvPr>
            <p:cNvSpPr txBox="1">
              <a:spLocks noChangeArrowheads="1"/>
            </p:cNvSpPr>
            <p:nvPr userDrawn="1"/>
          </p:nvSpPr>
          <p:spPr bwMode="auto">
            <a:xfrm>
              <a:off x="1085421" y="957888"/>
              <a:ext cx="2082978" cy="46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hlinkClick r:id="rId9"/>
                </a:rPr>
                <a:t>SCPEBA</a:t>
              </a:r>
              <a:endParaRPr lang="en-US" altLang="en-US" sz="2400"/>
            </a:p>
          </p:txBody>
        </p:sp>
        <p:sp>
          <p:nvSpPr>
            <p:cNvPr id="11" name="TextBox 10">
              <a:extLst>
                <a:ext uri="{FF2B5EF4-FFF2-40B4-BE49-F238E27FC236}">
                  <a16:creationId xmlns:a16="http://schemas.microsoft.com/office/drawing/2014/main" id="{CA1C1572-1257-4B58-9F2F-C16E07927EE7}"/>
                </a:ext>
              </a:extLst>
            </p:cNvPr>
            <p:cNvSpPr txBox="1">
              <a:spLocks noChangeArrowheads="1"/>
            </p:cNvSpPr>
            <p:nvPr userDrawn="1"/>
          </p:nvSpPr>
          <p:spPr bwMode="auto">
            <a:xfrm>
              <a:off x="3874897" y="1870630"/>
              <a:ext cx="1574934" cy="460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u="sng">
                  <a:hlinkClick r:id="rId10"/>
                </a:rPr>
                <a:t>PEBA TV</a:t>
              </a:r>
              <a:endParaRPr lang="en-US" altLang="en-US" sz="2400"/>
            </a:p>
          </p:txBody>
        </p:sp>
        <p:sp>
          <p:nvSpPr>
            <p:cNvPr id="12" name="TextBox 11">
              <a:extLst>
                <a:ext uri="{FF2B5EF4-FFF2-40B4-BE49-F238E27FC236}">
                  <a16:creationId xmlns:a16="http://schemas.microsoft.com/office/drawing/2014/main" id="{C4300AE4-D7EC-4298-8433-D4E6405D97E5}"/>
                </a:ext>
              </a:extLst>
            </p:cNvPr>
            <p:cNvSpPr txBox="1">
              <a:spLocks noChangeArrowheads="1"/>
            </p:cNvSpPr>
            <p:nvPr userDrawn="1"/>
          </p:nvSpPr>
          <p:spPr bwMode="auto">
            <a:xfrm>
              <a:off x="1085421" y="2808768"/>
              <a:ext cx="7253907" cy="46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u="sng">
                  <a:hlinkClick r:id="rId11"/>
                </a:rPr>
                <a:t>South Carolina Public Employee Benefit Authority</a:t>
              </a:r>
              <a:endParaRPr lang="en-US" altLang="en-US" sz="3600"/>
            </a:p>
          </p:txBody>
        </p:sp>
      </p:grpSp>
      <p:sp>
        <p:nvSpPr>
          <p:cNvPr id="13" name="TextBox 12">
            <a:extLst>
              <a:ext uri="{FF2B5EF4-FFF2-40B4-BE49-F238E27FC236}">
                <a16:creationId xmlns:a16="http://schemas.microsoft.com/office/drawing/2014/main" id="{583438FB-C49A-4B6E-B0DB-57D29FCBA88C}"/>
              </a:ext>
            </a:extLst>
          </p:cNvPr>
          <p:cNvSpPr txBox="1">
            <a:spLocks noChangeArrowheads="1"/>
          </p:cNvSpPr>
          <p:nvPr userDrawn="1"/>
        </p:nvSpPr>
        <p:spPr bwMode="auto">
          <a:xfrm>
            <a:off x="457200" y="369888"/>
            <a:ext cx="76152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800" b="1">
                <a:solidFill>
                  <a:schemeClr val="accent2"/>
                </a:solidFill>
                <a:latin typeface="Times New Roman" panose="02020603050405020304" pitchFamily="18" charset="0"/>
                <a:cs typeface="Times New Roman" panose="02020603050405020304" pitchFamily="18" charset="0"/>
              </a:rPr>
              <a:t>Get social with PEBA</a:t>
            </a:r>
          </a:p>
        </p:txBody>
      </p:sp>
      <p:sp>
        <p:nvSpPr>
          <p:cNvPr id="14" name="TextBox 13">
            <a:extLst>
              <a:ext uri="{FF2B5EF4-FFF2-40B4-BE49-F238E27FC236}">
                <a16:creationId xmlns:a16="http://schemas.microsoft.com/office/drawing/2014/main" id="{FC8FDDC1-DAF8-463F-8197-61C866DAB693}"/>
              </a:ext>
            </a:extLst>
          </p:cNvPr>
          <p:cNvSpPr txBox="1">
            <a:spLocks noChangeArrowheads="1"/>
          </p:cNvSpPr>
          <p:nvPr userDrawn="1"/>
        </p:nvSpPr>
        <p:spPr bwMode="auto">
          <a:xfrm>
            <a:off x="3875088" y="1304925"/>
            <a:ext cx="1354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hlinkClick r:id="rId12"/>
              </a:rPr>
              <a:t>s.c.peba</a:t>
            </a:r>
            <a:endParaRPr lang="en-US" altLang="en-US" sz="2400"/>
          </a:p>
        </p:txBody>
      </p:sp>
      <p:sp>
        <p:nvSpPr>
          <p:cNvPr id="15" name="Slide Number Placeholder 5">
            <a:extLst>
              <a:ext uri="{FF2B5EF4-FFF2-40B4-BE49-F238E27FC236}">
                <a16:creationId xmlns:a16="http://schemas.microsoft.com/office/drawing/2014/main" id="{F754E8C0-B0E7-4DF0-90FD-B52F546870A2}"/>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84477D24-0D98-4065-8DE1-383CE0EF6E83}" type="slidenum">
              <a:rPr lang="en-US"/>
              <a:pPr>
                <a:defRPr/>
              </a:pPr>
              <a:t>‹#›</a:t>
            </a:fld>
            <a:endParaRPr lang="en-US" dirty="0"/>
          </a:p>
        </p:txBody>
      </p:sp>
    </p:spTree>
    <p:extLst>
      <p:ext uri="{BB962C8B-B14F-4D97-AF65-F5344CB8AC3E}">
        <p14:creationId xmlns:p14="http://schemas.microsoft.com/office/powerpoint/2010/main" val="2170604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67AA7E1F-ACE8-4D7E-A355-9E8036DF62F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8BF5E59E-FC1B-4AC3-91F2-3E70A2F55454}"/>
              </a:ext>
            </a:extLst>
          </p:cNvPr>
          <p:cNvSpPr>
            <a:spLocks noChangeArrowheads="1"/>
          </p:cNvSpPr>
          <p:nvPr userDrawn="1"/>
        </p:nvSpPr>
        <p:spPr bwMode="auto">
          <a:xfrm>
            <a:off x="457200" y="1262063"/>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ts val="1000"/>
              </a:spcBef>
              <a:buFont typeface="Arial" panose="020B0604020202020204" pitchFamily="34" charset="0"/>
              <a:buNone/>
              <a:defRPr/>
            </a:pPr>
            <a:r>
              <a:rPr lang="en-US" altLang="en-US" sz="2400">
                <a:solidFill>
                  <a:schemeClr val="tx2"/>
                </a:solidFill>
              </a:rPr>
              <a:t>This presentation does not constitute a comprehensive or binding representation of the employee benefit programs PEBA administers. The terms and conditions of the employee benefit programs PEBA administers are set out in the applicable statutes and plan documents and are subject to change. Benefits administrators and others chosen by your employer to assist you with your participation in these employee benefit programs are not agents or employees of PEBA and are not authorized to bind PEBA or make representations on behalf of PEBA. Please contact PEBA for the most current information. The language used in this presentation does not create any contractual rights or entitlements for any person.</a:t>
            </a:r>
          </a:p>
        </p:txBody>
      </p:sp>
      <p:sp>
        <p:nvSpPr>
          <p:cNvPr id="4" name="TextBox 3">
            <a:extLst>
              <a:ext uri="{FF2B5EF4-FFF2-40B4-BE49-F238E27FC236}">
                <a16:creationId xmlns:a16="http://schemas.microsoft.com/office/drawing/2014/main" id="{51321702-A5E8-44DB-9349-A52B2364F498}"/>
              </a:ext>
            </a:extLst>
          </p:cNvPr>
          <p:cNvSpPr txBox="1">
            <a:spLocks noChangeArrowheads="1"/>
          </p:cNvSpPr>
          <p:nvPr userDrawn="1"/>
        </p:nvSpPr>
        <p:spPr bwMode="auto">
          <a:xfrm>
            <a:off x="457200" y="369888"/>
            <a:ext cx="33258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800" b="1">
                <a:solidFill>
                  <a:schemeClr val="accent2"/>
                </a:solidFill>
                <a:latin typeface="Times New Roman" panose="02020603050405020304" pitchFamily="18" charset="0"/>
                <a:cs typeface="Times New Roman" panose="02020603050405020304" pitchFamily="18" charset="0"/>
              </a:rPr>
              <a:t>Disclaimer</a:t>
            </a:r>
          </a:p>
        </p:txBody>
      </p:sp>
      <p:sp>
        <p:nvSpPr>
          <p:cNvPr id="5" name="Slide Number Placeholder 5">
            <a:extLst>
              <a:ext uri="{FF2B5EF4-FFF2-40B4-BE49-F238E27FC236}">
                <a16:creationId xmlns:a16="http://schemas.microsoft.com/office/drawing/2014/main" id="{55B46612-40B0-4906-8495-2B26D0DB51A8}"/>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DCD2344E-5BB3-4B84-8E3F-9C6E002B12C0}" type="slidenum">
              <a:rPr lang="en-US"/>
              <a:pPr>
                <a:defRPr/>
              </a:pPr>
              <a:t>‹#›</a:t>
            </a:fld>
            <a:endParaRPr lang="en-US" dirty="0"/>
          </a:p>
        </p:txBody>
      </p:sp>
    </p:spTree>
    <p:extLst>
      <p:ext uri="{BB962C8B-B14F-4D97-AF65-F5344CB8AC3E}">
        <p14:creationId xmlns:p14="http://schemas.microsoft.com/office/powerpoint/2010/main" val="279541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076D92C-5C7D-49A5-BCBE-9C81CD11127D}"/>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C706DD2-D9FE-4216-AC00-F3219C01A616}"/>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7760B32-103E-4E65-B5BC-4E8359880FD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14D45991-9E84-45A3-9D15-3D1A4A26ADC1}"/>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E306FDD3-A539-4EAB-9110-0E50A00F2A4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400">
                <a:solidFill>
                  <a:schemeClr val="bg2">
                    <a:lumMod val="75000"/>
                  </a:schemeClr>
                </a:solidFill>
                <a:latin typeface="Tw Cen MT Condensed" panose="020B0606020104020203" pitchFamily="34" charset="0"/>
              </a:defRPr>
            </a:lvl1pPr>
          </a:lstStyle>
          <a:p>
            <a:pPr>
              <a:defRPr/>
            </a:pPr>
            <a:fld id="{21DE5AB3-EA6E-42E5-89B0-35D133AFF79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Lst>
  <p:hf hdr="0" ftr="0" dt="0"/>
  <p:txStyles>
    <p:titleStyle>
      <a:lvl1pPr algn="l" rtl="0" eaLnBrk="0" fontAlgn="base" hangingPunct="0">
        <a:lnSpc>
          <a:spcPct val="90000"/>
        </a:lnSpc>
        <a:spcBef>
          <a:spcPct val="0"/>
        </a:spcBef>
        <a:spcAft>
          <a:spcPct val="0"/>
        </a:spcAft>
        <a:defRPr sz="4400" b="1"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b="1">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b="1">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b="1">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b="1">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0.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D01CFDB2-E270-42A3-8731-F55C39F28FB5}"/>
              </a:ext>
            </a:extLst>
          </p:cNvPr>
          <p:cNvSpPr>
            <a:spLocks noGrp="1" noChangeArrowheads="1"/>
          </p:cNvSpPr>
          <p:nvPr>
            <p:ph type="ctrTitle"/>
          </p:nvPr>
        </p:nvSpPr>
        <p:spPr/>
        <p:txBody>
          <a:bodyPr/>
          <a:lstStyle/>
          <a:p>
            <a:r>
              <a:rPr lang="en-US" altLang="en-US" dirty="0"/>
              <a:t>Service purchase: types</a:t>
            </a:r>
          </a:p>
        </p:txBody>
      </p:sp>
      <p:sp>
        <p:nvSpPr>
          <p:cNvPr id="3" name="Subtitle 2">
            <a:extLst>
              <a:ext uri="{FF2B5EF4-FFF2-40B4-BE49-F238E27FC236}">
                <a16:creationId xmlns:a16="http://schemas.microsoft.com/office/drawing/2014/main" id="{7EDBB847-4E1F-4EE1-A142-B3BD6A585221}"/>
              </a:ext>
            </a:extLst>
          </p:cNvPr>
          <p:cNvSpPr>
            <a:spLocks noGrp="1"/>
          </p:cNvSpPr>
          <p:nvPr>
            <p:ph type="subTitle" idx="1"/>
          </p:nvPr>
        </p:nvSpPr>
        <p:spPr/>
        <p:txBody>
          <a:bodyPr/>
          <a:lstStyle/>
          <a:p>
            <a:r>
              <a:rPr lang="en-US" dirty="0"/>
              <a:t>Retirement Benefits Training</a:t>
            </a:r>
          </a:p>
          <a:p>
            <a:r>
              <a:rPr lang="en-US" dirty="0"/>
              <a:t>Fiscal year 2024</a:t>
            </a:r>
          </a:p>
        </p:txBody>
      </p:sp>
      <p:pic>
        <p:nvPicPr>
          <p:cNvPr id="2" name="Audio 1">
            <a:hlinkClick r:id="" action="ppaction://media"/>
            <a:extLst>
              <a:ext uri="{FF2B5EF4-FFF2-40B4-BE49-F238E27FC236}">
                <a16:creationId xmlns:a16="http://schemas.microsoft.com/office/drawing/2014/main" id="{AA2C0EBC-759C-8451-FE94-F49FE89D384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0086"/>
    </mc:Choice>
    <mc:Fallback xmlns="">
      <p:transition spd="slow" advTm="200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7DCFC412-DA07-45B6-BEC3-DC71F11A1BE5}"/>
              </a:ext>
            </a:extLst>
          </p:cNvPr>
          <p:cNvSpPr>
            <a:spLocks noGrp="1" noChangeArrowheads="1"/>
          </p:cNvSpPr>
          <p:nvPr>
            <p:ph type="title"/>
          </p:nvPr>
        </p:nvSpPr>
        <p:spPr>
          <a:xfrm>
            <a:off x="457200" y="228600"/>
            <a:ext cx="8229600" cy="804863"/>
          </a:xfrm>
        </p:spPr>
        <p:txBody>
          <a:bodyPr/>
          <a:lstStyle/>
          <a:p>
            <a:pPr eaLnBrk="1" hangingPunct="1"/>
            <a:r>
              <a:rPr lang="en-US" altLang="en-US"/>
              <a:t>Transfer to PORS service</a:t>
            </a:r>
          </a:p>
        </p:txBody>
      </p:sp>
      <p:sp>
        <p:nvSpPr>
          <p:cNvPr id="31747" name="Content Placeholder 2">
            <a:extLst>
              <a:ext uri="{FF2B5EF4-FFF2-40B4-BE49-F238E27FC236}">
                <a16:creationId xmlns:a16="http://schemas.microsoft.com/office/drawing/2014/main" id="{0E09F754-CD9D-4082-BC5E-B31485DD8BC8}"/>
              </a:ext>
            </a:extLst>
          </p:cNvPr>
          <p:cNvSpPr>
            <a:spLocks noGrp="1" noChangeArrowheads="1"/>
          </p:cNvSpPr>
          <p:nvPr>
            <p:ph idx="1"/>
          </p:nvPr>
        </p:nvSpPr>
        <p:spPr>
          <a:xfrm>
            <a:off x="457200" y="1262063"/>
            <a:ext cx="8229600" cy="5029200"/>
          </a:xfrm>
        </p:spPr>
        <p:txBody>
          <a:bodyPr/>
          <a:lstStyle/>
          <a:p>
            <a:pPr eaLnBrk="1" hangingPunct="1"/>
            <a:r>
              <a:rPr lang="en-US" altLang="en-US" dirty="0"/>
              <a:t>Member must have:</a:t>
            </a:r>
          </a:p>
          <a:p>
            <a:pPr lvl="1" eaLnBrk="1" hangingPunct="1"/>
            <a:r>
              <a:rPr lang="en-US" altLang="en-US" dirty="0"/>
              <a:t>Active PORS account; and</a:t>
            </a:r>
          </a:p>
          <a:p>
            <a:pPr lvl="1" eaLnBrk="1" hangingPunct="1"/>
            <a:r>
              <a:rPr lang="en-US" altLang="en-US" dirty="0"/>
              <a:t>Non-concurrent SCRS service, meaning the SCRS service is for a period of time not already covered by PORS service.</a:t>
            </a:r>
          </a:p>
          <a:p>
            <a:pPr eaLnBrk="1" hangingPunct="1"/>
            <a:r>
              <a:rPr lang="en-US" altLang="en-US" dirty="0"/>
              <a:t>Cost based </a:t>
            </a:r>
            <a:r>
              <a:rPr lang="en-US" altLang="en-US"/>
              <a:t>on 5% of </a:t>
            </a:r>
            <a:r>
              <a:rPr lang="en-US" altLang="en-US" dirty="0"/>
              <a:t>current earnable compensation for each year transferred.</a:t>
            </a:r>
          </a:p>
        </p:txBody>
      </p:sp>
      <p:sp>
        <p:nvSpPr>
          <p:cNvPr id="31748" name="Slide Number Placeholder 3">
            <a:extLst>
              <a:ext uri="{FF2B5EF4-FFF2-40B4-BE49-F238E27FC236}">
                <a16:creationId xmlns:a16="http://schemas.microsoft.com/office/drawing/2014/main" id="{9FB2F5E1-58FB-474D-AC00-FE1DB81CBB46}"/>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0B64B1FB-472D-421E-B1E1-DE7499CFEAD1}"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10</a:t>
            </a:fld>
            <a:endParaRPr lang="en-US" altLang="en-US" sz="1400">
              <a:solidFill>
                <a:schemeClr val="bg1"/>
              </a:solidFill>
              <a:latin typeface="Times New Roman" panose="02020603050405020304" pitchFamily="18" charset="0"/>
            </a:endParaRPr>
          </a:p>
        </p:txBody>
      </p:sp>
      <p:pic>
        <p:nvPicPr>
          <p:cNvPr id="4" name="Audio 3">
            <a:hlinkClick r:id="" action="ppaction://media"/>
            <a:extLst>
              <a:ext uri="{FF2B5EF4-FFF2-40B4-BE49-F238E27FC236}">
                <a16:creationId xmlns:a16="http://schemas.microsoft.com/office/drawing/2014/main" id="{E3310C40-A94F-6370-6E69-87ED5102D4E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9629"/>
    </mc:Choice>
    <mc:Fallback xmlns="">
      <p:transition spd="slow" advTm="296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1">
            <a:extLst>
              <a:ext uri="{FF2B5EF4-FFF2-40B4-BE49-F238E27FC236}">
                <a16:creationId xmlns:a16="http://schemas.microsoft.com/office/drawing/2014/main" id="{704A1D96-48B6-4C14-89A7-548AD19091B8}"/>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C24E9EF7-8BCC-4C93-871A-C2717E9E292C}"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11</a:t>
            </a:fld>
            <a:endParaRPr lang="en-US" altLang="en-US" sz="1400">
              <a:solidFill>
                <a:schemeClr val="bg1"/>
              </a:solidFill>
              <a:latin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6368"/>
    </mc:Choice>
    <mc:Fallback xmlns="">
      <p:transition spd="slow" advTm="636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D02B053A-9676-45E6-8A8C-FE773D4BEF23}"/>
              </a:ext>
            </a:extLst>
          </p:cNvPr>
          <p:cNvSpPr>
            <a:spLocks noGrp="1" noChangeArrowheads="1"/>
          </p:cNvSpPr>
          <p:nvPr>
            <p:ph type="title"/>
          </p:nvPr>
        </p:nvSpPr>
        <p:spPr>
          <a:xfrm>
            <a:off x="457200" y="228600"/>
            <a:ext cx="8229600" cy="804863"/>
          </a:xfrm>
        </p:spPr>
        <p:txBody>
          <a:bodyPr/>
          <a:lstStyle/>
          <a:p>
            <a:pPr eaLnBrk="1" hangingPunct="1"/>
            <a:r>
              <a:rPr lang="en-US" altLang="en-US"/>
              <a:t>Public service</a:t>
            </a:r>
          </a:p>
        </p:txBody>
      </p:sp>
      <p:sp>
        <p:nvSpPr>
          <p:cNvPr id="23555" name="Content Placeholder 2">
            <a:extLst>
              <a:ext uri="{FF2B5EF4-FFF2-40B4-BE49-F238E27FC236}">
                <a16:creationId xmlns:a16="http://schemas.microsoft.com/office/drawing/2014/main" id="{30643828-CB75-4D51-86BB-0ACDBA7A944C}"/>
              </a:ext>
            </a:extLst>
          </p:cNvPr>
          <p:cNvSpPr>
            <a:spLocks noGrp="1" noChangeArrowheads="1"/>
          </p:cNvSpPr>
          <p:nvPr>
            <p:ph idx="1"/>
          </p:nvPr>
        </p:nvSpPr>
        <p:spPr>
          <a:xfrm>
            <a:off x="457200" y="1262063"/>
            <a:ext cx="8229600" cy="5029200"/>
          </a:xfrm>
        </p:spPr>
        <p:txBody>
          <a:bodyPr/>
          <a:lstStyle/>
          <a:p>
            <a:pPr eaLnBrk="1" hangingPunct="1"/>
            <a:r>
              <a:rPr lang="en-US" altLang="en-US" dirty="0"/>
              <a:t>Public service for paid service as employee of:</a:t>
            </a:r>
          </a:p>
          <a:p>
            <a:pPr lvl="1" eaLnBrk="1" hangingPunct="1"/>
            <a:r>
              <a:rPr lang="en-US" altLang="en-US" dirty="0"/>
              <a:t>U.S. government;</a:t>
            </a:r>
          </a:p>
          <a:p>
            <a:pPr lvl="1" eaLnBrk="1" hangingPunct="1"/>
            <a:r>
              <a:rPr lang="en-US" altLang="en-US" dirty="0"/>
              <a:t>Any state government; or</a:t>
            </a:r>
          </a:p>
          <a:p>
            <a:pPr lvl="1" eaLnBrk="1" hangingPunct="1"/>
            <a:r>
              <a:rPr lang="en-US" altLang="en-US" dirty="0"/>
              <a:t>Any political subdivision in the U.S. </a:t>
            </a:r>
          </a:p>
          <a:p>
            <a:pPr eaLnBrk="1" hangingPunct="1"/>
            <a:r>
              <a:rPr lang="en-US" altLang="en-US" dirty="0"/>
              <a:t>Actuarially neutral payment based partially on:</a:t>
            </a:r>
          </a:p>
          <a:p>
            <a:pPr lvl="1" eaLnBrk="1" hangingPunct="1"/>
            <a:r>
              <a:rPr lang="en-US" altLang="en-US" dirty="0"/>
              <a:t>Member’s age;</a:t>
            </a:r>
          </a:p>
          <a:p>
            <a:pPr lvl="1" eaLnBrk="1" hangingPunct="1"/>
            <a:r>
              <a:rPr lang="en-US" altLang="en-US" dirty="0"/>
              <a:t>Credited service;</a:t>
            </a:r>
          </a:p>
          <a:p>
            <a:pPr lvl="1" eaLnBrk="1" hangingPunct="1"/>
            <a:r>
              <a:rPr lang="en-US" altLang="en-US" dirty="0"/>
              <a:t>Current or career-highest salaries, or average final compensation; and</a:t>
            </a:r>
          </a:p>
          <a:p>
            <a:pPr lvl="1" eaLnBrk="1" hangingPunct="1"/>
            <a:r>
              <a:rPr lang="en-US" altLang="en-US" dirty="0"/>
              <a:t>Amount of service purchased.</a:t>
            </a:r>
          </a:p>
          <a:p>
            <a:pPr eaLnBrk="1" hangingPunct="1"/>
            <a:r>
              <a:rPr lang="en-US" altLang="en-US" dirty="0"/>
              <a:t>Each year purchased cannot cost less than 16% of career-highest salary.</a:t>
            </a:r>
          </a:p>
          <a:p>
            <a:pPr eaLnBrk="1" hangingPunct="1"/>
            <a:endParaRPr lang="en-US" altLang="en-US" dirty="0"/>
          </a:p>
        </p:txBody>
      </p:sp>
      <p:sp>
        <p:nvSpPr>
          <p:cNvPr id="23556" name="Slide Number Placeholder 3">
            <a:extLst>
              <a:ext uri="{FF2B5EF4-FFF2-40B4-BE49-F238E27FC236}">
                <a16:creationId xmlns:a16="http://schemas.microsoft.com/office/drawing/2014/main" id="{C6B61507-0F80-456C-9BB4-0772CB586475}"/>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C0F64FEB-96B6-4874-BE75-3AB70B813B21}"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2</a:t>
            </a:fld>
            <a:endParaRPr lang="en-US" altLang="en-US" sz="1400">
              <a:solidFill>
                <a:schemeClr val="bg1"/>
              </a:solidFill>
              <a:latin typeface="Times New Roman" panose="02020603050405020304" pitchFamily="18" charset="0"/>
            </a:endParaRPr>
          </a:p>
        </p:txBody>
      </p:sp>
      <p:pic>
        <p:nvPicPr>
          <p:cNvPr id="2" name="Audio 1">
            <a:hlinkClick r:id="" action="ppaction://media"/>
            <a:extLst>
              <a:ext uri="{FF2B5EF4-FFF2-40B4-BE49-F238E27FC236}">
                <a16:creationId xmlns:a16="http://schemas.microsoft.com/office/drawing/2014/main" id="{F3BFFE05-7AE2-EF48-158D-064B42057E5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59459"/>
    </mc:Choice>
    <mc:Fallback xmlns="">
      <p:transition spd="slow" advTm="594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6">
            <a:extLst>
              <a:ext uri="{FF2B5EF4-FFF2-40B4-BE49-F238E27FC236}">
                <a16:creationId xmlns:a16="http://schemas.microsoft.com/office/drawing/2014/main" id="{7C4583CE-55CD-42FF-93BF-6F6E70C938BE}"/>
              </a:ext>
            </a:extLst>
          </p:cNvPr>
          <p:cNvSpPr>
            <a:spLocks noGrp="1" noChangeArrowheads="1"/>
          </p:cNvSpPr>
          <p:nvPr>
            <p:ph type="title"/>
          </p:nvPr>
        </p:nvSpPr>
        <p:spPr>
          <a:xfrm>
            <a:off x="457200" y="228600"/>
            <a:ext cx="8229600" cy="804863"/>
          </a:xfrm>
        </p:spPr>
        <p:txBody>
          <a:bodyPr/>
          <a:lstStyle/>
          <a:p>
            <a:pPr eaLnBrk="1" hangingPunct="1"/>
            <a:r>
              <a:rPr lang="en-US" altLang="en-US"/>
              <a:t>Educational service (K-12)</a:t>
            </a:r>
          </a:p>
        </p:txBody>
      </p:sp>
      <p:sp>
        <p:nvSpPr>
          <p:cNvPr id="24579" name="Content Placeholder 2">
            <a:extLst>
              <a:ext uri="{FF2B5EF4-FFF2-40B4-BE49-F238E27FC236}">
                <a16:creationId xmlns:a16="http://schemas.microsoft.com/office/drawing/2014/main" id="{22139B35-50A2-4641-A064-DDB0BFC55D25}"/>
              </a:ext>
            </a:extLst>
          </p:cNvPr>
          <p:cNvSpPr>
            <a:spLocks noGrp="1" noChangeArrowheads="1"/>
          </p:cNvSpPr>
          <p:nvPr>
            <p:ph idx="1"/>
          </p:nvPr>
        </p:nvSpPr>
        <p:spPr>
          <a:xfrm>
            <a:off x="457200" y="1262063"/>
            <a:ext cx="8229600" cy="5029200"/>
          </a:xfrm>
        </p:spPr>
        <p:txBody>
          <a:bodyPr/>
          <a:lstStyle/>
          <a:p>
            <a:pPr eaLnBrk="1" hangingPunct="1"/>
            <a:r>
              <a:rPr lang="en-US" altLang="en-US" dirty="0"/>
              <a:t>Educational service for any period of paid classroom teaching:</a:t>
            </a:r>
          </a:p>
          <a:p>
            <a:pPr lvl="1" eaLnBrk="1" hangingPunct="1"/>
            <a:r>
              <a:rPr lang="en-US" altLang="en-US" dirty="0"/>
              <a:t>In grades K-12; and</a:t>
            </a:r>
          </a:p>
          <a:p>
            <a:pPr lvl="1" eaLnBrk="1" hangingPunct="1"/>
            <a:r>
              <a:rPr lang="en-US" altLang="en-US" dirty="0"/>
              <a:t>At either a public or private school.</a:t>
            </a:r>
          </a:p>
          <a:p>
            <a:pPr eaLnBrk="1" hangingPunct="1"/>
            <a:r>
              <a:rPr lang="en-US" altLang="en-US" dirty="0"/>
              <a:t>Actuarially neutral payment based partially on:</a:t>
            </a:r>
          </a:p>
          <a:p>
            <a:pPr lvl="1" eaLnBrk="1" hangingPunct="1"/>
            <a:r>
              <a:rPr lang="en-US" altLang="en-US" dirty="0"/>
              <a:t>Member’s age;</a:t>
            </a:r>
          </a:p>
          <a:p>
            <a:pPr lvl="1" eaLnBrk="1" hangingPunct="1"/>
            <a:r>
              <a:rPr lang="en-US" altLang="en-US" dirty="0"/>
              <a:t>Credited service;</a:t>
            </a:r>
          </a:p>
          <a:p>
            <a:pPr lvl="1" eaLnBrk="1" hangingPunct="1"/>
            <a:r>
              <a:rPr lang="en-US" altLang="en-US" dirty="0"/>
              <a:t>Current or career-highest salaries, or average final compensation; and</a:t>
            </a:r>
          </a:p>
          <a:p>
            <a:pPr lvl="1" eaLnBrk="1" hangingPunct="1"/>
            <a:r>
              <a:rPr lang="en-US" altLang="en-US" dirty="0"/>
              <a:t>Amount of service purchased.</a:t>
            </a:r>
          </a:p>
          <a:p>
            <a:pPr eaLnBrk="1" hangingPunct="1"/>
            <a:r>
              <a:rPr lang="en-US" altLang="en-US" dirty="0"/>
              <a:t>Each year purchased cannot cost less than 16% of career-highest salary.</a:t>
            </a:r>
          </a:p>
        </p:txBody>
      </p:sp>
      <p:sp>
        <p:nvSpPr>
          <p:cNvPr id="24580" name="Slide Number Placeholder 3">
            <a:extLst>
              <a:ext uri="{FF2B5EF4-FFF2-40B4-BE49-F238E27FC236}">
                <a16:creationId xmlns:a16="http://schemas.microsoft.com/office/drawing/2014/main" id="{F06CB126-C0D8-4948-8614-3C9B3C3350BD}"/>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C01DD7A4-B04B-4CDC-BF6E-D1E0CC4472F2}"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3</a:t>
            </a:fld>
            <a:endParaRPr lang="en-US" altLang="en-US" sz="1400">
              <a:solidFill>
                <a:schemeClr val="bg1"/>
              </a:solidFill>
              <a:latin typeface="Times New Roman" panose="02020603050405020304" pitchFamily="18" charset="0"/>
            </a:endParaRPr>
          </a:p>
        </p:txBody>
      </p:sp>
      <p:pic>
        <p:nvPicPr>
          <p:cNvPr id="3" name="Audio 2">
            <a:hlinkClick r:id="" action="ppaction://media"/>
            <a:extLst>
              <a:ext uri="{FF2B5EF4-FFF2-40B4-BE49-F238E27FC236}">
                <a16:creationId xmlns:a16="http://schemas.microsoft.com/office/drawing/2014/main" id="{7C38CE04-7126-1E71-8B24-CC68628FAAF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8656"/>
    </mc:Choice>
    <mc:Fallback xmlns="">
      <p:transition spd="slow" advTm="286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6">
            <a:extLst>
              <a:ext uri="{FF2B5EF4-FFF2-40B4-BE49-F238E27FC236}">
                <a16:creationId xmlns:a16="http://schemas.microsoft.com/office/drawing/2014/main" id="{780400C7-0DE2-4D4C-A73F-18D24580A701}"/>
              </a:ext>
            </a:extLst>
          </p:cNvPr>
          <p:cNvSpPr>
            <a:spLocks noGrp="1" noChangeArrowheads="1"/>
          </p:cNvSpPr>
          <p:nvPr>
            <p:ph type="title"/>
          </p:nvPr>
        </p:nvSpPr>
        <p:spPr>
          <a:xfrm>
            <a:off x="457200" y="228600"/>
            <a:ext cx="8229600" cy="804863"/>
          </a:xfrm>
        </p:spPr>
        <p:txBody>
          <a:bodyPr/>
          <a:lstStyle/>
          <a:p>
            <a:pPr eaLnBrk="1" hangingPunct="1"/>
            <a:r>
              <a:rPr lang="en-US" altLang="en-US"/>
              <a:t>Military service</a:t>
            </a:r>
          </a:p>
        </p:txBody>
      </p:sp>
      <p:sp>
        <p:nvSpPr>
          <p:cNvPr id="25603" name="Content Placeholder 2">
            <a:extLst>
              <a:ext uri="{FF2B5EF4-FFF2-40B4-BE49-F238E27FC236}">
                <a16:creationId xmlns:a16="http://schemas.microsoft.com/office/drawing/2014/main" id="{BF55C3E1-55EB-42BE-B6D7-1737143CCDD2}"/>
              </a:ext>
            </a:extLst>
          </p:cNvPr>
          <p:cNvSpPr>
            <a:spLocks noGrp="1" noChangeArrowheads="1"/>
          </p:cNvSpPr>
          <p:nvPr>
            <p:ph idx="1"/>
          </p:nvPr>
        </p:nvSpPr>
        <p:spPr>
          <a:xfrm>
            <a:off x="457200" y="1262063"/>
            <a:ext cx="8229600" cy="5029200"/>
          </a:xfrm>
        </p:spPr>
        <p:txBody>
          <a:bodyPr/>
          <a:lstStyle/>
          <a:p>
            <a:pPr eaLnBrk="1" hangingPunct="1"/>
            <a:r>
              <a:rPr lang="en-US" altLang="en-US" dirty="0"/>
              <a:t>Service performed in U.S. Army, U.S. Navy, U.S. Marine Corps, U.S. Coast Guard, U.S. Select Reserves, U.S. Army National Guard or Air National Guard.</a:t>
            </a:r>
          </a:p>
          <a:p>
            <a:pPr eaLnBrk="1" hangingPunct="1"/>
            <a:r>
              <a:rPr lang="en-US" altLang="en-US" dirty="0"/>
              <a:t>Can purchase maximum of six years of military service.</a:t>
            </a:r>
          </a:p>
          <a:p>
            <a:pPr eaLnBrk="1" hangingPunct="1"/>
            <a:r>
              <a:rPr lang="en-US" altLang="en-US" dirty="0"/>
              <a:t>Cannot purchase if member has dishonorable discharge.</a:t>
            </a:r>
          </a:p>
          <a:p>
            <a:pPr eaLnBrk="1" hangingPunct="1"/>
            <a:r>
              <a:rPr lang="en-US" altLang="en-US" dirty="0"/>
              <a:t>Cannot purchase if still serving. Must have been discharged.</a:t>
            </a:r>
          </a:p>
          <a:p>
            <a:pPr eaLnBrk="1" hangingPunct="1"/>
            <a:r>
              <a:rPr lang="en-US" altLang="en-US" dirty="0"/>
              <a:t>Actuarially neutral payment based partially on:</a:t>
            </a:r>
          </a:p>
          <a:p>
            <a:pPr lvl="1" eaLnBrk="1" hangingPunct="1"/>
            <a:r>
              <a:rPr lang="en-US" altLang="en-US" dirty="0"/>
              <a:t>Member’s age;</a:t>
            </a:r>
          </a:p>
          <a:p>
            <a:pPr lvl="1" eaLnBrk="1" hangingPunct="1"/>
            <a:r>
              <a:rPr lang="en-US" altLang="en-US" dirty="0"/>
              <a:t>Credited service;</a:t>
            </a:r>
          </a:p>
          <a:p>
            <a:pPr lvl="1" eaLnBrk="1" hangingPunct="1"/>
            <a:r>
              <a:rPr lang="en-US" altLang="en-US" dirty="0"/>
              <a:t>Current or career-highest salaries, or average final compensation; and</a:t>
            </a:r>
          </a:p>
          <a:p>
            <a:pPr lvl="1" eaLnBrk="1" hangingPunct="1"/>
            <a:r>
              <a:rPr lang="en-US" altLang="en-US" dirty="0"/>
              <a:t>Amount of service purchased.</a:t>
            </a:r>
          </a:p>
          <a:p>
            <a:pPr eaLnBrk="1" hangingPunct="1"/>
            <a:r>
              <a:rPr lang="en-US" altLang="en-US" dirty="0"/>
              <a:t>Each year purchased cannot cost less than 16% of career-highest salary.</a:t>
            </a:r>
          </a:p>
        </p:txBody>
      </p:sp>
      <p:sp>
        <p:nvSpPr>
          <p:cNvPr id="25604" name="Slide Number Placeholder 3">
            <a:extLst>
              <a:ext uri="{FF2B5EF4-FFF2-40B4-BE49-F238E27FC236}">
                <a16:creationId xmlns:a16="http://schemas.microsoft.com/office/drawing/2014/main" id="{74DD1DA4-A76C-4457-B796-F6A2FC67AF4B}"/>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28CC3839-9CBD-4081-AE36-D660AC8358B1}"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4</a:t>
            </a:fld>
            <a:endParaRPr lang="en-US" altLang="en-US" sz="1400">
              <a:solidFill>
                <a:schemeClr val="bg1"/>
              </a:solidFill>
              <a:latin typeface="Times New Roman" panose="02020603050405020304" pitchFamily="18" charset="0"/>
            </a:endParaRPr>
          </a:p>
        </p:txBody>
      </p:sp>
      <p:pic>
        <p:nvPicPr>
          <p:cNvPr id="4" name="Audio 3">
            <a:hlinkClick r:id="" action="ppaction://media"/>
            <a:extLst>
              <a:ext uri="{FF2B5EF4-FFF2-40B4-BE49-F238E27FC236}">
                <a16:creationId xmlns:a16="http://schemas.microsoft.com/office/drawing/2014/main" id="{3C820573-764F-0B80-1CC0-FA08849EDDE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7978"/>
    </mc:Choice>
    <mc:Fallback xmlns="">
      <p:transition spd="slow" advTm="479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48C786EC-811E-4FAB-8C78-91EEDD2E79E0}"/>
              </a:ext>
            </a:extLst>
          </p:cNvPr>
          <p:cNvSpPr>
            <a:spLocks noGrp="1" noChangeArrowheads="1"/>
          </p:cNvSpPr>
          <p:nvPr>
            <p:ph type="title"/>
          </p:nvPr>
        </p:nvSpPr>
        <p:spPr>
          <a:xfrm>
            <a:off x="457200" y="228600"/>
            <a:ext cx="8229600" cy="804863"/>
          </a:xfrm>
        </p:spPr>
        <p:txBody>
          <a:bodyPr/>
          <a:lstStyle/>
          <a:p>
            <a:pPr eaLnBrk="1" hangingPunct="1"/>
            <a:r>
              <a:rPr lang="en-US" altLang="en-US"/>
              <a:t>Leave of absence</a:t>
            </a:r>
          </a:p>
        </p:txBody>
      </p:sp>
      <p:sp>
        <p:nvSpPr>
          <p:cNvPr id="26627" name="Content Placeholder 2">
            <a:extLst>
              <a:ext uri="{FF2B5EF4-FFF2-40B4-BE49-F238E27FC236}">
                <a16:creationId xmlns:a16="http://schemas.microsoft.com/office/drawing/2014/main" id="{E852E075-559F-4EE9-AF98-6E10317182CD}"/>
              </a:ext>
            </a:extLst>
          </p:cNvPr>
          <p:cNvSpPr>
            <a:spLocks noGrp="1" noChangeArrowheads="1"/>
          </p:cNvSpPr>
          <p:nvPr>
            <p:ph idx="1"/>
          </p:nvPr>
        </p:nvSpPr>
        <p:spPr>
          <a:xfrm>
            <a:off x="457200" y="1262063"/>
            <a:ext cx="8229600" cy="5029200"/>
          </a:xfrm>
        </p:spPr>
        <p:txBody>
          <a:bodyPr/>
          <a:lstStyle/>
          <a:p>
            <a:pPr eaLnBrk="1" hangingPunct="1"/>
            <a:r>
              <a:rPr lang="en-US" altLang="en-US" dirty="0"/>
              <a:t>Employer-approved leaves of absence:</a:t>
            </a:r>
          </a:p>
          <a:p>
            <a:pPr lvl="1" eaLnBrk="1" hangingPunct="1"/>
            <a:r>
              <a:rPr lang="en-US" altLang="en-US" dirty="0"/>
              <a:t>Up to two years for each leave period.</a:t>
            </a:r>
          </a:p>
          <a:p>
            <a:pPr lvl="1" eaLnBrk="1" hangingPunct="1"/>
            <a:r>
              <a:rPr lang="en-US" altLang="en-US" dirty="0"/>
              <a:t>Must have returned to covered employment within four years.</a:t>
            </a:r>
          </a:p>
          <a:p>
            <a:pPr eaLnBrk="1" hangingPunct="1"/>
            <a:r>
              <a:rPr lang="en-US" altLang="en-US" dirty="0"/>
              <a:t>Actuarially neutral payment based partially on:</a:t>
            </a:r>
          </a:p>
          <a:p>
            <a:pPr lvl="1" eaLnBrk="1" hangingPunct="1"/>
            <a:r>
              <a:rPr lang="en-US" altLang="en-US" dirty="0"/>
              <a:t>Member’s age;</a:t>
            </a:r>
          </a:p>
          <a:p>
            <a:pPr lvl="1" eaLnBrk="1" hangingPunct="1"/>
            <a:r>
              <a:rPr lang="en-US" altLang="en-US" dirty="0"/>
              <a:t>Credited service;</a:t>
            </a:r>
          </a:p>
          <a:p>
            <a:pPr lvl="1" eaLnBrk="1" hangingPunct="1"/>
            <a:r>
              <a:rPr lang="en-US" altLang="en-US" dirty="0"/>
              <a:t>Current or career-highest salaries, or average final compensation; and</a:t>
            </a:r>
          </a:p>
          <a:p>
            <a:pPr lvl="1" eaLnBrk="1" hangingPunct="1"/>
            <a:r>
              <a:rPr lang="en-US" altLang="en-US" dirty="0"/>
              <a:t>Amount of service purchased.</a:t>
            </a:r>
          </a:p>
          <a:p>
            <a:pPr eaLnBrk="1" hangingPunct="1"/>
            <a:r>
              <a:rPr lang="en-US" altLang="en-US" dirty="0"/>
              <a:t>Each year purchased cannot cost less than 16% of career-highest salary.</a:t>
            </a:r>
          </a:p>
        </p:txBody>
      </p:sp>
      <p:sp>
        <p:nvSpPr>
          <p:cNvPr id="26628" name="Slide Number Placeholder 3">
            <a:extLst>
              <a:ext uri="{FF2B5EF4-FFF2-40B4-BE49-F238E27FC236}">
                <a16:creationId xmlns:a16="http://schemas.microsoft.com/office/drawing/2014/main" id="{D006AB5E-E181-4D2C-B985-16A1070F1AA2}"/>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BC9EEF34-0491-4121-B580-040724F3E584}"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5</a:t>
            </a:fld>
            <a:endParaRPr lang="en-US" altLang="en-US" sz="1400">
              <a:solidFill>
                <a:schemeClr val="bg1"/>
              </a:solidFill>
              <a:latin typeface="Times New Roman" panose="02020603050405020304" pitchFamily="18" charset="0"/>
            </a:endParaRPr>
          </a:p>
        </p:txBody>
      </p:sp>
      <p:pic>
        <p:nvPicPr>
          <p:cNvPr id="2" name="Audio 1">
            <a:hlinkClick r:id="" action="ppaction://media"/>
            <a:extLst>
              <a:ext uri="{FF2B5EF4-FFF2-40B4-BE49-F238E27FC236}">
                <a16:creationId xmlns:a16="http://schemas.microsoft.com/office/drawing/2014/main" id="{573427F4-8F30-4457-9DFD-1413B525278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229"/>
    </mc:Choice>
    <mc:Fallback xmlns="">
      <p:transition spd="slow" advTm="22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13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6E59B68D-1AC2-4CAC-8D0C-77B7238A32E3}"/>
              </a:ext>
            </a:extLst>
          </p:cNvPr>
          <p:cNvSpPr>
            <a:spLocks noGrp="1" noChangeArrowheads="1"/>
          </p:cNvSpPr>
          <p:nvPr>
            <p:ph type="title"/>
          </p:nvPr>
        </p:nvSpPr>
        <p:spPr>
          <a:xfrm>
            <a:off x="457200" y="228600"/>
            <a:ext cx="8229600" cy="804863"/>
          </a:xfrm>
        </p:spPr>
        <p:txBody>
          <a:bodyPr/>
          <a:lstStyle/>
          <a:p>
            <a:pPr eaLnBrk="1" hangingPunct="1"/>
            <a:r>
              <a:rPr lang="en-US" altLang="en-US"/>
              <a:t>Workers’ compensation</a:t>
            </a:r>
          </a:p>
        </p:txBody>
      </p:sp>
      <p:sp>
        <p:nvSpPr>
          <p:cNvPr id="27651" name="Content Placeholder 2">
            <a:extLst>
              <a:ext uri="{FF2B5EF4-FFF2-40B4-BE49-F238E27FC236}">
                <a16:creationId xmlns:a16="http://schemas.microsoft.com/office/drawing/2014/main" id="{D874BC83-ECF5-470C-B4C1-E732D62FB619}"/>
              </a:ext>
            </a:extLst>
          </p:cNvPr>
          <p:cNvSpPr>
            <a:spLocks noGrp="1" noChangeArrowheads="1"/>
          </p:cNvSpPr>
          <p:nvPr>
            <p:ph idx="1"/>
          </p:nvPr>
        </p:nvSpPr>
        <p:spPr>
          <a:xfrm>
            <a:off x="457200" y="1262063"/>
            <a:ext cx="8229600" cy="5029200"/>
          </a:xfrm>
        </p:spPr>
        <p:txBody>
          <a:bodyPr/>
          <a:lstStyle/>
          <a:p>
            <a:pPr eaLnBrk="1" hangingPunct="1"/>
            <a:r>
              <a:rPr lang="en-US" altLang="en-US"/>
              <a:t>Workers’ compensation service purchase available for periods of leave without pay:</a:t>
            </a:r>
          </a:p>
          <a:p>
            <a:pPr lvl="1" eaLnBrk="1" hangingPunct="1"/>
            <a:r>
              <a:rPr lang="en-US" altLang="en-US"/>
              <a:t>Caused by on-the-job injury; and </a:t>
            </a:r>
          </a:p>
          <a:p>
            <a:pPr lvl="1" eaLnBrk="1" hangingPunct="1"/>
            <a:r>
              <a:rPr lang="en-US" altLang="en-US"/>
              <a:t>During which workers’ compensation benefits were received.</a:t>
            </a:r>
          </a:p>
          <a:p>
            <a:pPr eaLnBrk="1" hangingPunct="1"/>
            <a:r>
              <a:rPr lang="en-US" altLang="en-US"/>
              <a:t>Cost based on:</a:t>
            </a:r>
          </a:p>
          <a:p>
            <a:pPr lvl="1" eaLnBrk="1" hangingPunct="1"/>
            <a:r>
              <a:rPr lang="en-US" altLang="en-US"/>
              <a:t>Contributions plus interest; and</a:t>
            </a:r>
          </a:p>
          <a:p>
            <a:pPr lvl="1" eaLnBrk="1" hangingPunct="1"/>
            <a:r>
              <a:rPr lang="en-US" altLang="en-US"/>
              <a:t>Earnable compensation at time of injury.</a:t>
            </a:r>
          </a:p>
          <a:p>
            <a:pPr eaLnBrk="1" hangingPunct="1"/>
            <a:r>
              <a:rPr lang="en-US" altLang="en-US"/>
              <a:t>May arrange in advance with employer to continue making contributions through a supplemental report.</a:t>
            </a:r>
          </a:p>
          <a:p>
            <a:pPr eaLnBrk="1" hangingPunct="1"/>
            <a:r>
              <a:rPr lang="en-US" altLang="en-US"/>
              <a:t>Supplemental service reports must be made during the time in which benefits are received.</a:t>
            </a:r>
          </a:p>
          <a:p>
            <a:pPr eaLnBrk="1" hangingPunct="1"/>
            <a:endParaRPr lang="en-US" altLang="en-US"/>
          </a:p>
        </p:txBody>
      </p:sp>
      <p:sp>
        <p:nvSpPr>
          <p:cNvPr id="27652" name="Slide Number Placeholder 3">
            <a:extLst>
              <a:ext uri="{FF2B5EF4-FFF2-40B4-BE49-F238E27FC236}">
                <a16:creationId xmlns:a16="http://schemas.microsoft.com/office/drawing/2014/main" id="{F8431E37-E5C2-419F-BCBD-AA39CC87FBE2}"/>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BFAC42ED-1695-43C5-A6B2-0F5A858BFAFB}"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6</a:t>
            </a:fld>
            <a:endParaRPr lang="en-US" altLang="en-US" sz="1400">
              <a:solidFill>
                <a:schemeClr val="bg1"/>
              </a:solidFill>
              <a:latin typeface="Times New Roman" panose="02020603050405020304" pitchFamily="18" charset="0"/>
            </a:endParaRPr>
          </a:p>
        </p:txBody>
      </p:sp>
      <p:pic>
        <p:nvPicPr>
          <p:cNvPr id="2" name="Audio 1">
            <a:hlinkClick r:id="" action="ppaction://media"/>
            <a:extLst>
              <a:ext uri="{FF2B5EF4-FFF2-40B4-BE49-F238E27FC236}">
                <a16:creationId xmlns:a16="http://schemas.microsoft.com/office/drawing/2014/main" id="{B18B70CC-0424-190D-519E-F13F20677C1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50251"/>
    </mc:Choice>
    <mc:Fallback xmlns="">
      <p:transition spd="slow" advTm="502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61D104C0-19DF-466A-8A48-A9CE800AFA52}"/>
              </a:ext>
            </a:extLst>
          </p:cNvPr>
          <p:cNvSpPr>
            <a:spLocks noGrp="1" noChangeArrowheads="1"/>
          </p:cNvSpPr>
          <p:nvPr>
            <p:ph type="title"/>
          </p:nvPr>
        </p:nvSpPr>
        <p:spPr>
          <a:xfrm>
            <a:off x="457200" y="228600"/>
            <a:ext cx="8229600" cy="804863"/>
          </a:xfrm>
        </p:spPr>
        <p:txBody>
          <a:bodyPr/>
          <a:lstStyle/>
          <a:p>
            <a:pPr eaLnBrk="1" hangingPunct="1"/>
            <a:r>
              <a:rPr lang="en-US" altLang="en-US"/>
              <a:t>Previously withdrawn service</a:t>
            </a:r>
          </a:p>
        </p:txBody>
      </p:sp>
      <p:sp>
        <p:nvSpPr>
          <p:cNvPr id="28675" name="Content Placeholder 2">
            <a:extLst>
              <a:ext uri="{FF2B5EF4-FFF2-40B4-BE49-F238E27FC236}">
                <a16:creationId xmlns:a16="http://schemas.microsoft.com/office/drawing/2014/main" id="{C5FFFDCC-8CD0-4E63-9D8B-49435C95361F}"/>
              </a:ext>
            </a:extLst>
          </p:cNvPr>
          <p:cNvSpPr>
            <a:spLocks noGrp="1" noChangeArrowheads="1"/>
          </p:cNvSpPr>
          <p:nvPr>
            <p:ph idx="1"/>
          </p:nvPr>
        </p:nvSpPr>
        <p:spPr>
          <a:xfrm>
            <a:off x="457200" y="1262063"/>
            <a:ext cx="8229600" cy="5029200"/>
          </a:xfrm>
        </p:spPr>
        <p:txBody>
          <a:bodyPr/>
          <a:lstStyle/>
          <a:p>
            <a:pPr eaLnBrk="1" hangingPunct="1"/>
            <a:r>
              <a:rPr lang="en-US" altLang="en-US"/>
              <a:t>Previously withdrawn service applies to members who ended covered employment and took account balance refund. </a:t>
            </a:r>
          </a:p>
          <a:p>
            <a:pPr eaLnBrk="1" hangingPunct="1"/>
            <a:r>
              <a:rPr lang="en-US" altLang="en-US"/>
              <a:t>Purchase cost includes:</a:t>
            </a:r>
          </a:p>
          <a:p>
            <a:pPr lvl="1" eaLnBrk="1" hangingPunct="1"/>
            <a:r>
              <a:rPr lang="en-US" altLang="en-US"/>
              <a:t>Amount of refund; and</a:t>
            </a:r>
          </a:p>
          <a:p>
            <a:pPr lvl="1" eaLnBrk="1" hangingPunct="1"/>
            <a:r>
              <a:rPr lang="en-US" altLang="en-US"/>
              <a:t>Interest on refund amount from time of refund to date PEBA receives purchase request.</a:t>
            </a:r>
          </a:p>
          <a:p>
            <a:pPr eaLnBrk="1" hangingPunct="1"/>
            <a:r>
              <a:rPr lang="en-US" altLang="en-US"/>
              <a:t>Purchase may affect whether member is Class Two or Class Three.</a:t>
            </a:r>
          </a:p>
        </p:txBody>
      </p:sp>
      <p:sp>
        <p:nvSpPr>
          <p:cNvPr id="28676" name="Slide Number Placeholder 3">
            <a:extLst>
              <a:ext uri="{FF2B5EF4-FFF2-40B4-BE49-F238E27FC236}">
                <a16:creationId xmlns:a16="http://schemas.microsoft.com/office/drawing/2014/main" id="{5E9B6FFB-AF12-4438-B93B-F2F0C4DE59D3}"/>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42EC3BEE-1400-4887-96CC-F3E1F8AB3803}"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7</a:t>
            </a:fld>
            <a:endParaRPr lang="en-US" altLang="en-US" sz="1400">
              <a:solidFill>
                <a:schemeClr val="bg1"/>
              </a:solidFill>
              <a:latin typeface="Times New Roman" panose="02020603050405020304" pitchFamily="18" charset="0"/>
            </a:endParaRPr>
          </a:p>
        </p:txBody>
      </p:sp>
      <p:pic>
        <p:nvPicPr>
          <p:cNvPr id="5" name="Audio 4">
            <a:hlinkClick r:id="" action="ppaction://media"/>
            <a:extLst>
              <a:ext uri="{FF2B5EF4-FFF2-40B4-BE49-F238E27FC236}">
                <a16:creationId xmlns:a16="http://schemas.microsoft.com/office/drawing/2014/main" id="{3B9B3CBB-7095-015D-FC7E-0FF54261B9F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9504"/>
    </mc:Choice>
    <mc:Fallback xmlns="">
      <p:transition spd="slow" advTm="495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9EEB7F2E-4324-4276-B9B5-BAF7E9BC65F2}"/>
              </a:ext>
            </a:extLst>
          </p:cNvPr>
          <p:cNvSpPr>
            <a:spLocks noGrp="1" noChangeArrowheads="1"/>
          </p:cNvSpPr>
          <p:nvPr>
            <p:ph type="title"/>
          </p:nvPr>
        </p:nvSpPr>
        <p:spPr>
          <a:xfrm>
            <a:off x="457200" y="228600"/>
            <a:ext cx="8229600" cy="804863"/>
          </a:xfrm>
        </p:spPr>
        <p:txBody>
          <a:bodyPr/>
          <a:lstStyle/>
          <a:p>
            <a:pPr eaLnBrk="1" hangingPunct="1"/>
            <a:r>
              <a:rPr lang="en-US" altLang="en-US"/>
              <a:t>Non-qualified service</a:t>
            </a:r>
          </a:p>
        </p:txBody>
      </p:sp>
      <p:sp>
        <p:nvSpPr>
          <p:cNvPr id="29699" name="Content Placeholder 2">
            <a:extLst>
              <a:ext uri="{FF2B5EF4-FFF2-40B4-BE49-F238E27FC236}">
                <a16:creationId xmlns:a16="http://schemas.microsoft.com/office/drawing/2014/main" id="{061AE2CF-2DF9-403C-AFC0-F298765320A5}"/>
              </a:ext>
            </a:extLst>
          </p:cNvPr>
          <p:cNvSpPr>
            <a:spLocks noGrp="1" noChangeArrowheads="1"/>
          </p:cNvSpPr>
          <p:nvPr>
            <p:ph idx="1"/>
          </p:nvPr>
        </p:nvSpPr>
        <p:spPr>
          <a:xfrm>
            <a:off x="457200" y="1262063"/>
            <a:ext cx="8229600" cy="5029200"/>
          </a:xfrm>
        </p:spPr>
        <p:txBody>
          <a:bodyPr/>
          <a:lstStyle/>
          <a:p>
            <a:pPr eaLnBrk="1" hangingPunct="1"/>
            <a:r>
              <a:rPr lang="en-US" altLang="en-US" dirty="0"/>
              <a:t>Member must have five years earned service.</a:t>
            </a:r>
          </a:p>
          <a:p>
            <a:pPr eaLnBrk="1" hangingPunct="1"/>
            <a:r>
              <a:rPr lang="en-US" altLang="en-US" dirty="0"/>
              <a:t>Can purchase up to five years non-qualified service.</a:t>
            </a:r>
          </a:p>
          <a:p>
            <a:pPr eaLnBrk="1" hangingPunct="1"/>
            <a:r>
              <a:rPr lang="en-US" altLang="en-US" dirty="0"/>
              <a:t>Actuarially neutral for system, based in part on:</a:t>
            </a:r>
          </a:p>
          <a:p>
            <a:pPr lvl="1" eaLnBrk="1" hangingPunct="1"/>
            <a:r>
              <a:rPr lang="en-US" altLang="en-US" dirty="0"/>
              <a:t>Member’s age;</a:t>
            </a:r>
          </a:p>
          <a:p>
            <a:pPr lvl="1" eaLnBrk="1" hangingPunct="1"/>
            <a:r>
              <a:rPr lang="en-US" altLang="en-US" dirty="0"/>
              <a:t>Credited service;</a:t>
            </a:r>
          </a:p>
          <a:p>
            <a:pPr lvl="1" eaLnBrk="1" hangingPunct="1"/>
            <a:r>
              <a:rPr lang="en-US" altLang="en-US" dirty="0"/>
              <a:t>Current or career-highest salaries, or average final compensation; and</a:t>
            </a:r>
          </a:p>
          <a:p>
            <a:pPr lvl="1" eaLnBrk="1" hangingPunct="1"/>
            <a:r>
              <a:rPr lang="en-US" altLang="en-US" dirty="0"/>
              <a:t>Amount of service purchased.</a:t>
            </a:r>
          </a:p>
          <a:p>
            <a:pPr eaLnBrk="1" hangingPunct="1"/>
            <a:r>
              <a:rPr lang="en-US" altLang="en-US" dirty="0"/>
              <a:t>Each year purchased cannot cost less than 35% of career-highest salary.</a:t>
            </a:r>
          </a:p>
        </p:txBody>
      </p:sp>
      <p:sp>
        <p:nvSpPr>
          <p:cNvPr id="29700" name="Slide Number Placeholder 3">
            <a:extLst>
              <a:ext uri="{FF2B5EF4-FFF2-40B4-BE49-F238E27FC236}">
                <a16:creationId xmlns:a16="http://schemas.microsoft.com/office/drawing/2014/main" id="{B2A16A6F-0972-409E-B2C0-8DF224ADFAA7}"/>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04173449-51A1-48E4-98C1-D27C3155EFF0}"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8</a:t>
            </a:fld>
            <a:endParaRPr lang="en-US" altLang="en-US" sz="1400">
              <a:solidFill>
                <a:schemeClr val="bg1"/>
              </a:solidFill>
              <a:latin typeface="Times New Roman" panose="02020603050405020304" pitchFamily="18" charset="0"/>
            </a:endParaRPr>
          </a:p>
        </p:txBody>
      </p:sp>
      <p:pic>
        <p:nvPicPr>
          <p:cNvPr id="2" name="Audio 2">
            <a:hlinkClick r:id="" action="ppaction://media"/>
            <a:extLst>
              <a:ext uri="{FF2B5EF4-FFF2-40B4-BE49-F238E27FC236}">
                <a16:creationId xmlns:a16="http://schemas.microsoft.com/office/drawing/2014/main" id="{C026DEEE-28ED-04A8-88B4-968C8C49345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418"/>
    </mc:Choice>
    <mc:Fallback xmlns="">
      <p:transition spd="slow" advTm="44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97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C292FCC4-5A44-4E97-B4A9-EF37DE66AD60}"/>
              </a:ext>
            </a:extLst>
          </p:cNvPr>
          <p:cNvSpPr>
            <a:spLocks noGrp="1" noChangeArrowheads="1"/>
          </p:cNvSpPr>
          <p:nvPr>
            <p:ph type="title"/>
          </p:nvPr>
        </p:nvSpPr>
        <p:spPr>
          <a:xfrm>
            <a:off x="457200" y="228600"/>
            <a:ext cx="8229600" cy="804863"/>
          </a:xfrm>
        </p:spPr>
        <p:txBody>
          <a:bodyPr/>
          <a:lstStyle/>
          <a:p>
            <a:pPr eaLnBrk="1" hangingPunct="1"/>
            <a:r>
              <a:rPr lang="en-US" altLang="en-US"/>
              <a:t>State ORP service</a:t>
            </a:r>
          </a:p>
        </p:txBody>
      </p:sp>
      <p:sp>
        <p:nvSpPr>
          <p:cNvPr id="30723" name="Content Placeholder 2">
            <a:extLst>
              <a:ext uri="{FF2B5EF4-FFF2-40B4-BE49-F238E27FC236}">
                <a16:creationId xmlns:a16="http://schemas.microsoft.com/office/drawing/2014/main" id="{C2F4D1A8-9A24-453E-BB8B-1BC4A21A47C5}"/>
              </a:ext>
            </a:extLst>
          </p:cNvPr>
          <p:cNvSpPr>
            <a:spLocks noGrp="1" noChangeArrowheads="1"/>
          </p:cNvSpPr>
          <p:nvPr>
            <p:ph idx="1"/>
          </p:nvPr>
        </p:nvSpPr>
        <p:spPr>
          <a:xfrm>
            <a:off x="457200" y="1262063"/>
            <a:ext cx="8229600" cy="5029200"/>
          </a:xfrm>
        </p:spPr>
        <p:txBody>
          <a:bodyPr/>
          <a:lstStyle/>
          <a:p>
            <a:pPr eaLnBrk="1" hangingPunct="1"/>
            <a:r>
              <a:rPr lang="en-US" altLang="en-US" dirty="0"/>
              <a:t>Paid service while participating in State ORP.</a:t>
            </a:r>
          </a:p>
          <a:p>
            <a:pPr eaLnBrk="1" hangingPunct="1"/>
            <a:r>
              <a:rPr lang="en-US" altLang="en-US" dirty="0"/>
              <a:t>Actuarially neutral payment based partially on:</a:t>
            </a:r>
          </a:p>
          <a:p>
            <a:pPr lvl="1" eaLnBrk="1" hangingPunct="1"/>
            <a:r>
              <a:rPr lang="en-US" altLang="en-US" dirty="0"/>
              <a:t>Member’s age;</a:t>
            </a:r>
          </a:p>
          <a:p>
            <a:pPr lvl="1" eaLnBrk="1" hangingPunct="1"/>
            <a:r>
              <a:rPr lang="en-US" altLang="en-US" dirty="0"/>
              <a:t>Credited service;</a:t>
            </a:r>
          </a:p>
          <a:p>
            <a:pPr lvl="1" eaLnBrk="1" hangingPunct="1"/>
            <a:r>
              <a:rPr lang="en-US" altLang="en-US" dirty="0"/>
              <a:t>Current or career-highest salaries, or average final compensation; and</a:t>
            </a:r>
          </a:p>
          <a:p>
            <a:pPr lvl="1" eaLnBrk="1" hangingPunct="1"/>
            <a:r>
              <a:rPr lang="en-US" altLang="en-US" dirty="0"/>
              <a:t>Amount of service purchased.</a:t>
            </a:r>
          </a:p>
          <a:p>
            <a:pPr eaLnBrk="1" hangingPunct="1"/>
            <a:r>
              <a:rPr lang="en-US" altLang="en-US" dirty="0"/>
              <a:t>Each year purchased cannot cost less than 16% of career-highest salary.</a:t>
            </a:r>
          </a:p>
        </p:txBody>
      </p:sp>
      <p:sp>
        <p:nvSpPr>
          <p:cNvPr id="30724" name="Slide Number Placeholder 3">
            <a:extLst>
              <a:ext uri="{FF2B5EF4-FFF2-40B4-BE49-F238E27FC236}">
                <a16:creationId xmlns:a16="http://schemas.microsoft.com/office/drawing/2014/main" id="{70F13F95-F901-4930-B97C-1793731C0B57}"/>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46A71ECA-1246-45C2-9FF4-3CCE8140C7D7}"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9</a:t>
            </a:fld>
            <a:endParaRPr lang="en-US" altLang="en-US" sz="1400">
              <a:solidFill>
                <a:schemeClr val="bg1"/>
              </a:solidFill>
              <a:latin typeface="Times New Roman" panose="02020603050405020304" pitchFamily="18" charset="0"/>
            </a:endParaRPr>
          </a:p>
        </p:txBody>
      </p:sp>
      <p:pic>
        <p:nvPicPr>
          <p:cNvPr id="2" name="Audio 1">
            <a:hlinkClick r:id="" action="ppaction://media"/>
            <a:extLst>
              <a:ext uri="{FF2B5EF4-FFF2-40B4-BE49-F238E27FC236}">
                <a16:creationId xmlns:a16="http://schemas.microsoft.com/office/drawing/2014/main" id="{AF96204A-F42A-C515-FC64-EEE3589FA61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036"/>
    </mc:Choice>
    <mc:Fallback xmlns="">
      <p:transition spd="slow" advTm="20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39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PEBA 2020 - white">
      <a:dk1>
        <a:srgbClr val="1260A7"/>
      </a:dk1>
      <a:lt1>
        <a:srgbClr val="FFFFFF"/>
      </a:lt1>
      <a:dk2>
        <a:srgbClr val="063A68"/>
      </a:dk2>
      <a:lt2>
        <a:srgbClr val="B2B2B2"/>
      </a:lt2>
      <a:accent1>
        <a:srgbClr val="568EC1"/>
      </a:accent1>
      <a:accent2>
        <a:srgbClr val="412049"/>
      </a:accent2>
      <a:accent3>
        <a:srgbClr val="8D1F4A"/>
      </a:accent3>
      <a:accent4>
        <a:srgbClr val="0087B0"/>
      </a:accent4>
      <a:accent5>
        <a:srgbClr val="007A77"/>
      </a:accent5>
      <a:accent6>
        <a:srgbClr val="A50000"/>
      </a:accent6>
      <a:hlink>
        <a:srgbClr val="568EC1"/>
      </a:hlink>
      <a:folHlink>
        <a:srgbClr val="568EC1"/>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D9960687-C75A-420D-8DDD-D4595019A51F}" vid="{44207126-CA13-42C3-9B79-86376552E6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PEBA Academy Presentation Template</Template>
  <TotalTime>587</TotalTime>
  <Words>651</Words>
  <Application>Microsoft Office PowerPoint</Application>
  <PresentationFormat>On-screen Show (4:3)</PresentationFormat>
  <Paragraphs>93</Paragraphs>
  <Slides>11</Slides>
  <Notes>1</Notes>
  <HiddenSlides>0</HiddenSlides>
  <MMClips>10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Times New Roman</vt:lpstr>
      <vt:lpstr>Tw Cen MT Condensed</vt:lpstr>
      <vt:lpstr>Office Theme</vt:lpstr>
      <vt:lpstr>Service purchase: types</vt:lpstr>
      <vt:lpstr>Public service</vt:lpstr>
      <vt:lpstr>Educational service (K-12)</vt:lpstr>
      <vt:lpstr>Military service</vt:lpstr>
      <vt:lpstr>Leave of absence</vt:lpstr>
      <vt:lpstr>Workers’ compensation</vt:lpstr>
      <vt:lpstr>Previously withdrawn service</vt:lpstr>
      <vt:lpstr>Non-qualified service</vt:lpstr>
      <vt:lpstr>State ORP service</vt:lpstr>
      <vt:lpstr>Transfer to PORS service</vt:lpstr>
      <vt:lpstr>PowerPoint Presentation</vt:lpstr>
    </vt:vector>
  </TitlesOfParts>
  <Company>PEBA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H. Young</dc:creator>
  <cp:lastModifiedBy>Katie Simmons</cp:lastModifiedBy>
  <cp:revision>45</cp:revision>
  <cp:lastPrinted>2019-12-11T18:59:44Z</cp:lastPrinted>
  <dcterms:created xsi:type="dcterms:W3CDTF">2020-03-31T13:24:57Z</dcterms:created>
  <dcterms:modified xsi:type="dcterms:W3CDTF">2023-06-23T17:12:57Z</dcterms:modified>
</cp:coreProperties>
</file>