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69" r:id="rId3"/>
    <p:sldId id="258" r:id="rId4"/>
    <p:sldId id="262" r:id="rId5"/>
    <p:sldId id="267" r:id="rId6"/>
    <p:sldId id="270" r:id="rId7"/>
    <p:sldId id="271" r:id="rId8"/>
    <p:sldId id="401" r:id="rId9"/>
    <p:sldId id="408" r:id="rId10"/>
    <p:sldId id="410" r:id="rId11"/>
    <p:sldId id="409" r:id="rId12"/>
    <p:sldId id="404" r:id="rId13"/>
    <p:sldId id="405" r:id="rId14"/>
    <p:sldId id="406" r:id="rId15"/>
    <p:sldId id="411" r:id="rId16"/>
    <p:sldId id="412" r:id="rId17"/>
    <p:sldId id="415" r:id="rId18"/>
    <p:sldId id="416" r:id="rId19"/>
    <p:sldId id="384" r:id="rId20"/>
    <p:sldId id="290" r:id="rId21"/>
    <p:sldId id="457" r:id="rId22"/>
    <p:sldId id="446" r:id="rId23"/>
    <p:sldId id="449" r:id="rId24"/>
    <p:sldId id="451" r:id="rId25"/>
    <p:sldId id="456" r:id="rId26"/>
    <p:sldId id="452" r:id="rId27"/>
    <p:sldId id="453" r:id="rId28"/>
    <p:sldId id="455" r:id="rId29"/>
    <p:sldId id="458" r:id="rId30"/>
    <p:sldId id="263"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3" clrIdx="0">
    <p:extLst>
      <p:ext uri="{19B8F6BF-5375-455C-9EA6-DF929625EA0E}">
        <p15:presenceInfo xmlns:p15="http://schemas.microsoft.com/office/powerpoint/2012/main" userId="S::ryounh@peba.sc.gov::9a85b619-8fd1-4dec-b439-2514df7fe89a" providerId="AD"/>
      </p:ext>
    </p:extLst>
  </p:cmAuthor>
  <p:cmAuthor id="2" name="Lori A. Black" initials="LAB" lastIdx="16" clrIdx="1">
    <p:extLst>
      <p:ext uri="{19B8F6BF-5375-455C-9EA6-DF929625EA0E}">
        <p15:presenceInfo xmlns:p15="http://schemas.microsoft.com/office/powerpoint/2012/main" userId="S::rblacl@peba.sc.gov::ce3d0310-1744-48c0-ba53-89825765248b" providerId="AD"/>
      </p:ext>
    </p:extLst>
  </p:cmAuthor>
  <p:cmAuthor id="3" name="Jessica Moak" initials="JM" lastIdx="11" clrIdx="2">
    <p:extLst>
      <p:ext uri="{19B8F6BF-5375-455C-9EA6-DF929625EA0E}">
        <p15:presenceInfo xmlns:p15="http://schemas.microsoft.com/office/powerpoint/2012/main" userId="S::rmoakj@peba.sc.gov::aefcb452-2607-4fbc-8c60-dfa075c160aa" providerId="AD"/>
      </p:ext>
    </p:extLst>
  </p:cmAuthor>
  <p:cmAuthor id="4" name="Jennifer S. Dolder" initials="JSD" lastIdx="32"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peba.sc.gov/publications" TargetMode="External"/><Relationship Id="rId2" Type="http://schemas.openxmlformats.org/officeDocument/2006/relationships/hyperlink" Target="https://peba.sc.gov/forms" TargetMode="External"/><Relationship Id="rId1" Type="http://schemas.openxmlformats.org/officeDocument/2006/relationships/slideLayout" Target="../slideLayouts/slideLayout3.xml"/><Relationship Id="rId5" Type="http://schemas.openxmlformats.org/officeDocument/2006/relationships/hyperlink" Target="https://peba.sc.gov/sites/default/files/retiree_noe.pdf" TargetMode="External"/><Relationship Id="rId4" Type="http://schemas.openxmlformats.org/officeDocument/2006/relationships/hyperlink" Target="https://peba.sc.gov/sites/default/files/medicare_handbook.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eba.sc.gov/sites/default/files/tobacco_use.pdf" TargetMode="External"/><Relationship Id="rId2" Type="http://schemas.openxmlformats.org/officeDocument/2006/relationships/hyperlink" Target="https://peba.sc.gov/sites/default/files/retiree_noe.pdf"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28.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returning_to_work_ins.pdf"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peba.sc.gov/nyb"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peba.sc.gov/sites/default/files/employment_verification.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Retirement</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Retirement, Disability and Death</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604"/>
    </mc:Choice>
    <mc:Fallback xmlns="">
      <p:transition spd="slow" advTm="960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EC19A-68E3-463D-B257-CB456D05BC53}"/>
              </a:ext>
            </a:extLst>
          </p:cNvPr>
          <p:cNvSpPr>
            <a:spLocks noGrp="1"/>
          </p:cNvSpPr>
          <p:nvPr>
            <p:ph type="title"/>
          </p:nvPr>
        </p:nvSpPr>
        <p:spPr/>
        <p:txBody>
          <a:bodyPr/>
          <a:lstStyle/>
          <a:p>
            <a:r>
              <a:rPr lang="en-US" dirty="0"/>
              <a:t>2024 Medicare benefits</a:t>
            </a:r>
          </a:p>
        </p:txBody>
      </p:sp>
      <p:sp>
        <p:nvSpPr>
          <p:cNvPr id="3" name="Content Placeholder 2">
            <a:extLst>
              <a:ext uri="{FF2B5EF4-FFF2-40B4-BE49-F238E27FC236}">
                <a16:creationId xmlns:a16="http://schemas.microsoft.com/office/drawing/2014/main" id="{98C8B865-22C6-42B8-970C-A4BE6E748899}"/>
              </a:ext>
            </a:extLst>
          </p:cNvPr>
          <p:cNvSpPr>
            <a:spLocks noGrp="1"/>
          </p:cNvSpPr>
          <p:nvPr>
            <p:ph idx="1"/>
          </p:nvPr>
        </p:nvSpPr>
        <p:spPr/>
        <p:txBody>
          <a:bodyPr/>
          <a:lstStyle/>
          <a:p>
            <a:pPr marL="0" indent="0">
              <a:buNone/>
            </a:pPr>
            <a:r>
              <a:rPr lang="en-US" dirty="0"/>
              <a:t>There is no Medicare or Medicare Supplemental Plan coverage outside the U.S. and U.S. territories.</a:t>
            </a:r>
          </a:p>
        </p:txBody>
      </p:sp>
      <p:sp>
        <p:nvSpPr>
          <p:cNvPr id="4" name="Slide Number Placeholder 3">
            <a:extLst>
              <a:ext uri="{FF2B5EF4-FFF2-40B4-BE49-F238E27FC236}">
                <a16:creationId xmlns:a16="http://schemas.microsoft.com/office/drawing/2014/main" id="{C5B7C493-44E3-480E-9160-1FCC7C567DA4}"/>
              </a:ext>
            </a:extLst>
          </p:cNvPr>
          <p:cNvSpPr>
            <a:spLocks noGrp="1"/>
          </p:cNvSpPr>
          <p:nvPr>
            <p:ph type="sldNum" sz="quarter" idx="12"/>
          </p:nvPr>
        </p:nvSpPr>
        <p:spPr/>
        <p:txBody>
          <a:bodyPr/>
          <a:lstStyle/>
          <a:p>
            <a:fld id="{28024367-D536-4F59-B2ED-0E7825EDA9AF}" type="slidenum">
              <a:rPr lang="en-US" smtClean="0"/>
              <a:pPr/>
              <a:t>10</a:t>
            </a:fld>
            <a:endParaRPr lang="en-US" dirty="0"/>
          </a:p>
        </p:txBody>
      </p:sp>
      <p:graphicFrame>
        <p:nvGraphicFramePr>
          <p:cNvPr id="5" name="Content Placeholder 5">
            <a:extLst>
              <a:ext uri="{FF2B5EF4-FFF2-40B4-BE49-F238E27FC236}">
                <a16:creationId xmlns:a16="http://schemas.microsoft.com/office/drawing/2014/main" id="{DE134844-1A09-40ED-B252-1738E482982E}"/>
              </a:ext>
            </a:extLst>
          </p:cNvPr>
          <p:cNvGraphicFramePr>
            <a:graphicFrameLocks/>
          </p:cNvGraphicFramePr>
          <p:nvPr>
            <p:extLst>
              <p:ext uri="{D42A27DB-BD31-4B8C-83A1-F6EECF244321}">
                <p14:modId xmlns:p14="http://schemas.microsoft.com/office/powerpoint/2010/main" val="4251405605"/>
              </p:ext>
            </p:extLst>
          </p:nvPr>
        </p:nvGraphicFramePr>
        <p:xfrm>
          <a:off x="457197" y="2055976"/>
          <a:ext cx="8229600" cy="1601624"/>
        </p:xfrm>
        <a:graphic>
          <a:graphicData uri="http://schemas.openxmlformats.org/drawingml/2006/table">
            <a:tbl>
              <a:tblPr firstRow="1" bandRow="1">
                <a:tableStyleId>{073A0DAA-6AF3-43AB-8588-CEC1D06C72B9}</a:tableStyleId>
              </a:tblPr>
              <a:tblGrid>
                <a:gridCol w="4112579">
                  <a:extLst>
                    <a:ext uri="{9D8B030D-6E8A-4147-A177-3AD203B41FA5}">
                      <a16:colId xmlns:a16="http://schemas.microsoft.com/office/drawing/2014/main" val="20000"/>
                    </a:ext>
                  </a:extLst>
                </a:gridCol>
                <a:gridCol w="4117021">
                  <a:extLst>
                    <a:ext uri="{9D8B030D-6E8A-4147-A177-3AD203B41FA5}">
                      <a16:colId xmlns:a16="http://schemas.microsoft.com/office/drawing/2014/main" val="20001"/>
                    </a:ext>
                  </a:extLst>
                </a:gridCol>
              </a:tblGrid>
              <a:tr h="365773">
                <a:tc>
                  <a:txBody>
                    <a:bodyPr/>
                    <a:lstStyle/>
                    <a:p>
                      <a:pPr algn="ctr"/>
                      <a:r>
                        <a:rPr lang="en-US" sz="1800" dirty="0">
                          <a:solidFill>
                            <a:schemeClr val="tx2"/>
                          </a:solidFill>
                        </a:rPr>
                        <a:t>Part A (hospital</a:t>
                      </a:r>
                      <a:r>
                        <a:rPr lang="en-US" sz="1800" baseline="0" dirty="0">
                          <a:solidFill>
                            <a:schemeClr val="tx2"/>
                          </a:solidFill>
                        </a:rPr>
                        <a:t> benefits)</a:t>
                      </a:r>
                      <a:endParaRPr lang="en-US" sz="1800" dirty="0">
                        <a:solidFill>
                          <a:schemeClr val="tx2"/>
                        </a:solidFill>
                      </a:endParaRPr>
                    </a:p>
                  </a:txBody>
                  <a:tcPr marL="91429" marR="91429" marT="45730" marB="4573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tc>
                  <a:txBody>
                    <a:bodyPr/>
                    <a:lstStyle/>
                    <a:p>
                      <a:pPr algn="ctr"/>
                      <a:r>
                        <a:rPr lang="en-US" sz="1800" dirty="0">
                          <a:solidFill>
                            <a:schemeClr val="tx2"/>
                          </a:solidFill>
                        </a:rPr>
                        <a:t>Part B (medical</a:t>
                      </a:r>
                      <a:r>
                        <a:rPr lang="en-US" sz="1800" baseline="0" dirty="0">
                          <a:solidFill>
                            <a:schemeClr val="tx2"/>
                          </a:solidFill>
                        </a:rPr>
                        <a:t> benefits)</a:t>
                      </a:r>
                      <a:endParaRPr lang="en-US" sz="1800" dirty="0">
                        <a:solidFill>
                          <a:schemeClr val="tx2"/>
                        </a:solidFill>
                      </a:endParaRPr>
                    </a:p>
                  </a:txBody>
                  <a:tcPr marL="91429" marR="91429" marT="45730" marB="4573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1235844">
                <a:tc>
                  <a:txBody>
                    <a:bodyPr/>
                    <a:lstStyle/>
                    <a:p>
                      <a:pPr marL="285750" indent="-285750">
                        <a:buFont typeface="Arial" panose="020B0604020202020204" pitchFamily="34" charset="0"/>
                        <a:buChar char="•"/>
                      </a:pPr>
                      <a:r>
                        <a:rPr lang="en-US" sz="1800" dirty="0">
                          <a:solidFill>
                            <a:schemeClr val="tx2"/>
                          </a:solidFill>
                        </a:rPr>
                        <a:t>$1,632 deductible per benefit period.</a:t>
                      </a:r>
                      <a:r>
                        <a:rPr lang="en-US" sz="1800" baseline="30000" dirty="0">
                          <a:solidFill>
                            <a:schemeClr val="tx2"/>
                          </a:solidFill>
                        </a:rPr>
                        <a:t>1</a:t>
                      </a:r>
                    </a:p>
                    <a:p>
                      <a:pPr marL="285750" indent="-285750">
                        <a:buFont typeface="Arial" panose="020B0604020202020204" pitchFamily="34" charset="0"/>
                        <a:buChar char="•"/>
                      </a:pPr>
                      <a:r>
                        <a:rPr lang="en-US" sz="1800" dirty="0">
                          <a:solidFill>
                            <a:schemeClr val="tx2"/>
                          </a:solidFill>
                        </a:rPr>
                        <a:t>No monthly premium if enough work</a:t>
                      </a:r>
                      <a:r>
                        <a:rPr lang="en-US" sz="1800" baseline="0" dirty="0">
                          <a:solidFill>
                            <a:schemeClr val="tx2"/>
                          </a:solidFill>
                        </a:rPr>
                        <a:t> </a:t>
                      </a:r>
                      <a:br>
                        <a:rPr lang="en-US" sz="1800" baseline="0" dirty="0">
                          <a:solidFill>
                            <a:schemeClr val="tx2"/>
                          </a:solidFill>
                        </a:rPr>
                      </a:br>
                      <a:r>
                        <a:rPr lang="en-US" sz="1800" baseline="0" dirty="0">
                          <a:solidFill>
                            <a:schemeClr val="tx2"/>
                          </a:solidFill>
                        </a:rPr>
                        <a:t>credits established.</a:t>
                      </a:r>
                      <a:endParaRPr lang="en-US" sz="1800" dirty="0">
                        <a:solidFill>
                          <a:schemeClr val="tx2"/>
                        </a:solidFill>
                      </a:endParaRPr>
                    </a:p>
                  </a:txBody>
                  <a:tcPr marL="91429" marR="91429" marT="45730" marB="45730">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dirty="0">
                          <a:solidFill>
                            <a:schemeClr val="tx2"/>
                          </a:solidFill>
                        </a:rPr>
                        <a:t>$240 annual deductible.</a:t>
                      </a:r>
                      <a:r>
                        <a:rPr lang="en-US" sz="1800" baseline="30000" dirty="0">
                          <a:solidFill>
                            <a:schemeClr val="tx2"/>
                          </a:solidFill>
                        </a:rPr>
                        <a:t>1</a:t>
                      </a:r>
                    </a:p>
                    <a:p>
                      <a:pPr marL="285750" indent="-285750">
                        <a:buFont typeface="Arial" panose="020B0604020202020204" pitchFamily="34" charset="0"/>
                        <a:buChar char="•"/>
                      </a:pPr>
                      <a:r>
                        <a:rPr lang="en-US" sz="1800" dirty="0">
                          <a:solidFill>
                            <a:schemeClr val="tx2"/>
                          </a:solidFill>
                        </a:rPr>
                        <a:t>$174.70 (standard monthly premium</a:t>
                      </a:r>
                      <a:r>
                        <a:rPr lang="en-US" sz="1800" baseline="0" dirty="0">
                          <a:solidFill>
                            <a:schemeClr val="tx2"/>
                          </a:solidFill>
                        </a:rPr>
                        <a:t> </a:t>
                      </a:r>
                      <a:r>
                        <a:rPr lang="en-US" sz="1800" dirty="0">
                          <a:solidFill>
                            <a:schemeClr val="tx2"/>
                          </a:solidFill>
                        </a:rPr>
                        <a:t>as determined by Medicare).</a:t>
                      </a:r>
                    </a:p>
                    <a:p>
                      <a:pPr marL="285750" indent="-285750">
                        <a:buFont typeface="Arial" panose="020B0604020202020204" pitchFamily="34" charset="0"/>
                        <a:buChar char="•"/>
                      </a:pPr>
                      <a:r>
                        <a:rPr lang="en-US" sz="1800" dirty="0">
                          <a:solidFill>
                            <a:schemeClr val="tx2"/>
                          </a:solidFill>
                        </a:rPr>
                        <a:t>Plan pays 80% of approved charges.</a:t>
                      </a:r>
                    </a:p>
                  </a:txBody>
                  <a:tcPr marL="91429" marR="91429" marT="45730" marB="45730">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BF22CD0D-92AF-44B1-BF64-38C71647B6B1}"/>
              </a:ext>
            </a:extLst>
          </p:cNvPr>
          <p:cNvSpPr txBox="1">
            <a:spLocks noChangeArrowheads="1"/>
          </p:cNvSpPr>
          <p:nvPr/>
        </p:nvSpPr>
        <p:spPr bwMode="auto">
          <a:xfrm>
            <a:off x="457197" y="6045010"/>
            <a:ext cx="2533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spTree>
    <p:extLst>
      <p:ext uri="{BB962C8B-B14F-4D97-AF65-F5344CB8AC3E}">
        <p14:creationId xmlns:p14="http://schemas.microsoft.com/office/powerpoint/2010/main" val="1879733703"/>
      </p:ext>
    </p:extLst>
  </p:cSld>
  <p:clrMapOvr>
    <a:masterClrMapping/>
  </p:clrMapOvr>
  <mc:AlternateContent xmlns:mc="http://schemas.openxmlformats.org/markup-compatibility/2006" xmlns:p14="http://schemas.microsoft.com/office/powerpoint/2010/main">
    <mc:Choice Requires="p14">
      <p:transition spd="slow" p14:dur="2000" advTm="52603"/>
    </mc:Choice>
    <mc:Fallback xmlns="">
      <p:transition spd="slow" advTm="5260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017318E-B8B9-42BC-AAD0-4E5E152C28E2}"/>
              </a:ext>
            </a:extLst>
          </p:cNvPr>
          <p:cNvSpPr>
            <a:spLocks noGrp="1"/>
          </p:cNvSpPr>
          <p:nvPr>
            <p:ph sz="half" idx="1"/>
          </p:nvPr>
        </p:nvSpPr>
        <p:spPr/>
        <p:txBody>
          <a:bodyPr/>
          <a:lstStyle/>
          <a:p>
            <a:r>
              <a:rPr lang="en-US" dirty="0"/>
              <a:t>Subscribers must notify PEBA and provide a copy of Medicare card.</a:t>
            </a:r>
          </a:p>
          <a:p>
            <a:r>
              <a:rPr lang="en-US" dirty="0"/>
              <a:t>Subscribers can change health plans within 31 days of Medicare Part A eligibility.</a:t>
            </a:r>
          </a:p>
          <a:p>
            <a:endParaRPr lang="en-US" dirty="0"/>
          </a:p>
        </p:txBody>
      </p:sp>
      <p:sp>
        <p:nvSpPr>
          <p:cNvPr id="4" name="Slide Number Placeholder 3">
            <a:extLst>
              <a:ext uri="{FF2B5EF4-FFF2-40B4-BE49-F238E27FC236}">
                <a16:creationId xmlns:a16="http://schemas.microsoft.com/office/drawing/2014/main" id="{CF50EB0D-93D8-4CCF-AF91-991A67DFB32B}"/>
              </a:ext>
            </a:extLst>
          </p:cNvPr>
          <p:cNvSpPr>
            <a:spLocks noGrp="1"/>
          </p:cNvSpPr>
          <p:nvPr>
            <p:ph type="sldNum" sz="quarter" idx="12"/>
          </p:nvPr>
        </p:nvSpPr>
        <p:spPr/>
        <p:txBody>
          <a:bodyPr/>
          <a:lstStyle/>
          <a:p>
            <a:fld id="{28024367-D536-4F59-B2ED-0E7825EDA9AF}" type="slidenum">
              <a:rPr lang="en-US" smtClean="0"/>
              <a:pPr/>
              <a:t>11</a:t>
            </a:fld>
            <a:endParaRPr lang="en-US" dirty="0"/>
          </a:p>
        </p:txBody>
      </p:sp>
      <p:sp>
        <p:nvSpPr>
          <p:cNvPr id="2" name="Title 1">
            <a:extLst>
              <a:ext uri="{FF2B5EF4-FFF2-40B4-BE49-F238E27FC236}">
                <a16:creationId xmlns:a16="http://schemas.microsoft.com/office/drawing/2014/main" id="{2C372F07-87DC-47A8-824F-7640FAE5E259}"/>
              </a:ext>
            </a:extLst>
          </p:cNvPr>
          <p:cNvSpPr>
            <a:spLocks noGrp="1"/>
          </p:cNvSpPr>
          <p:nvPr>
            <p:ph type="title"/>
          </p:nvPr>
        </p:nvSpPr>
        <p:spPr/>
        <p:txBody>
          <a:bodyPr/>
          <a:lstStyle/>
          <a:p>
            <a:r>
              <a:rPr lang="en-US" dirty="0"/>
              <a:t>Becoming Medicare-eligible before age 65</a:t>
            </a:r>
          </a:p>
        </p:txBody>
      </p:sp>
      <p:pic>
        <p:nvPicPr>
          <p:cNvPr id="7" name="Picture 6">
            <a:extLst>
              <a:ext uri="{FF2B5EF4-FFF2-40B4-BE49-F238E27FC236}">
                <a16:creationId xmlns:a16="http://schemas.microsoft.com/office/drawing/2014/main" id="{89E65694-B85B-497A-BDFD-C7C762826D80}"/>
              </a:ext>
            </a:extLst>
          </p:cNvPr>
          <p:cNvPicPr>
            <a:picLocks noChangeAspect="1"/>
          </p:cNvPicPr>
          <p:nvPr/>
        </p:nvPicPr>
        <p:blipFill>
          <a:blip r:embed="rId2"/>
          <a:stretch>
            <a:fillRect/>
          </a:stretch>
        </p:blipFill>
        <p:spPr>
          <a:xfrm>
            <a:off x="4800600" y="1261872"/>
            <a:ext cx="3095625" cy="1949450"/>
          </a:xfrm>
          <a:prstGeom prst="rect">
            <a:avLst/>
          </a:prstGeom>
          <a:ln>
            <a:solidFill>
              <a:schemeClr val="bg2"/>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41335045"/>
      </p:ext>
    </p:extLst>
  </p:cSld>
  <p:clrMapOvr>
    <a:masterClrMapping/>
  </p:clrMapOvr>
  <mc:AlternateContent xmlns:mc="http://schemas.openxmlformats.org/markup-compatibility/2006" xmlns:p14="http://schemas.microsoft.com/office/powerpoint/2010/main">
    <mc:Choice Requires="p14">
      <p:transition spd="slow" p14:dur="2000" advTm="24970"/>
    </mc:Choice>
    <mc:Fallback xmlns="">
      <p:transition spd="slow" advTm="2497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0BF-6435-4902-AD0B-1C2F30F91AD5}"/>
              </a:ext>
            </a:extLst>
          </p:cNvPr>
          <p:cNvSpPr>
            <a:spLocks noGrp="1"/>
          </p:cNvSpPr>
          <p:nvPr>
            <p:ph type="title"/>
          </p:nvPr>
        </p:nvSpPr>
        <p:spPr/>
        <p:txBody>
          <a:bodyPr>
            <a:normAutofit/>
          </a:bodyPr>
          <a:lstStyle/>
          <a:p>
            <a:r>
              <a:rPr lang="en-US" dirty="0"/>
              <a:t>Medicare-eligible health plan choices in retirement</a:t>
            </a:r>
          </a:p>
        </p:txBody>
      </p:sp>
      <p:sp>
        <p:nvSpPr>
          <p:cNvPr id="3" name="Content Placeholder 2">
            <a:extLst>
              <a:ext uri="{FF2B5EF4-FFF2-40B4-BE49-F238E27FC236}">
                <a16:creationId xmlns:a16="http://schemas.microsoft.com/office/drawing/2014/main" id="{CBC4BBB3-D0AC-4C6E-955A-CA03CCD39617}"/>
              </a:ext>
            </a:extLst>
          </p:cNvPr>
          <p:cNvSpPr>
            <a:spLocks noGrp="1"/>
          </p:cNvSpPr>
          <p:nvPr>
            <p:ph idx="1"/>
          </p:nvPr>
        </p:nvSpPr>
        <p:spPr/>
        <p:txBody>
          <a:bodyPr/>
          <a:lstStyle/>
          <a:p>
            <a:r>
              <a:rPr lang="en-US" dirty="0"/>
              <a:t>State Health Plan, which includes prescription benefits.</a:t>
            </a:r>
          </a:p>
          <a:p>
            <a:pPr lvl="1"/>
            <a:r>
              <a:rPr lang="en-US" dirty="0"/>
              <a:t>Medicare Supplemental Plan.</a:t>
            </a:r>
          </a:p>
          <a:p>
            <a:pPr lvl="1"/>
            <a:r>
              <a:rPr lang="en-US" dirty="0"/>
              <a:t>Carve-out Plan.</a:t>
            </a:r>
          </a:p>
          <a:p>
            <a:r>
              <a:rPr lang="en-US" dirty="0"/>
              <a:t>See </a:t>
            </a:r>
            <a:r>
              <a:rPr lang="en-US" i="1" dirty="0">
                <a:hlinkClick r:id="rId2"/>
              </a:rPr>
              <a:t>Insurance Coverage for the Medicare-eligible Member</a:t>
            </a:r>
            <a:r>
              <a:rPr lang="en-US" i="1" dirty="0"/>
              <a:t> </a:t>
            </a:r>
            <a:r>
              <a:rPr lang="en-US" dirty="0"/>
              <a:t>handbook for detailed information.</a:t>
            </a:r>
          </a:p>
          <a:p>
            <a:r>
              <a:rPr lang="en-US" dirty="0"/>
              <a:t>If enrolled in the TRICARE Supplement Plan, can cancel or switch health coverage once reaching Medicare Part A eligibility.</a:t>
            </a:r>
          </a:p>
          <a:p>
            <a:pPr lvl="1"/>
            <a:r>
              <a:rPr lang="en-US" dirty="0"/>
              <a:t>TRICARE becomes TRICARE for Life, a Medicare supplement.</a:t>
            </a:r>
          </a:p>
          <a:p>
            <a:endParaRPr lang="en-US" dirty="0"/>
          </a:p>
          <a:p>
            <a:endParaRPr lang="en-US" dirty="0"/>
          </a:p>
        </p:txBody>
      </p:sp>
      <p:sp>
        <p:nvSpPr>
          <p:cNvPr id="4" name="Slide Number Placeholder 3">
            <a:extLst>
              <a:ext uri="{FF2B5EF4-FFF2-40B4-BE49-F238E27FC236}">
                <a16:creationId xmlns:a16="http://schemas.microsoft.com/office/drawing/2014/main" id="{A6B0D903-64DF-47A3-B5B1-750AB7E02DCF}"/>
              </a:ext>
            </a:extLst>
          </p:cNvPr>
          <p:cNvSpPr>
            <a:spLocks noGrp="1"/>
          </p:cNvSpPr>
          <p:nvPr>
            <p:ph type="sldNum" sz="quarter" idx="12"/>
          </p:nvPr>
        </p:nvSpPr>
        <p:spPr/>
        <p:txBody>
          <a:bodyPr/>
          <a:lstStyle/>
          <a:p>
            <a:fld id="{28024367-D536-4F59-B2ED-0E7825EDA9AF}" type="slidenum">
              <a:rPr lang="en-US" smtClean="0"/>
              <a:pPr/>
              <a:t>12</a:t>
            </a:fld>
            <a:endParaRPr lang="en-US" dirty="0"/>
          </a:p>
        </p:txBody>
      </p:sp>
    </p:spTree>
    <p:extLst>
      <p:ext uri="{BB962C8B-B14F-4D97-AF65-F5344CB8AC3E}">
        <p14:creationId xmlns:p14="http://schemas.microsoft.com/office/powerpoint/2010/main" val="2777941943"/>
      </p:ext>
    </p:extLst>
  </p:cSld>
  <p:clrMapOvr>
    <a:masterClrMapping/>
  </p:clrMapOvr>
  <mc:AlternateContent xmlns:mc="http://schemas.openxmlformats.org/markup-compatibility/2006" xmlns:p14="http://schemas.microsoft.com/office/powerpoint/2010/main">
    <mc:Choice Requires="p14">
      <p:transition spd="slow" p14:dur="2000" advTm="49635"/>
    </mc:Choice>
    <mc:Fallback xmlns="">
      <p:transition spd="slow" advTm="496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3A76-9121-4ABA-9F25-B7FCB9E381CC}"/>
              </a:ext>
            </a:extLst>
          </p:cNvPr>
          <p:cNvSpPr>
            <a:spLocks noGrp="1"/>
          </p:cNvSpPr>
          <p:nvPr>
            <p:ph type="title"/>
          </p:nvPr>
        </p:nvSpPr>
        <p:spPr/>
        <p:txBody>
          <a:bodyPr/>
          <a:lstStyle/>
          <a:p>
            <a:r>
              <a:rPr lang="en-US" dirty="0"/>
              <a:t>2024 Medicare Supplemental Plan</a:t>
            </a:r>
          </a:p>
        </p:txBody>
      </p:sp>
      <p:sp>
        <p:nvSpPr>
          <p:cNvPr id="3" name="Content Placeholder 2">
            <a:extLst>
              <a:ext uri="{FF2B5EF4-FFF2-40B4-BE49-F238E27FC236}">
                <a16:creationId xmlns:a16="http://schemas.microsoft.com/office/drawing/2014/main" id="{4DD56034-746A-450B-BAFA-8E37B29463FD}"/>
              </a:ext>
            </a:extLst>
          </p:cNvPr>
          <p:cNvSpPr>
            <a:spLocks noGrp="1"/>
          </p:cNvSpPr>
          <p:nvPr>
            <p:ph idx="1"/>
          </p:nvPr>
        </p:nvSpPr>
        <p:spPr/>
        <p:txBody>
          <a:bodyPr/>
          <a:lstStyle/>
          <a:p>
            <a:r>
              <a:rPr lang="en-US" dirty="0"/>
              <a:t>Pays Medicare Part A deductible ($1,632).</a:t>
            </a:r>
            <a:r>
              <a:rPr lang="en-US" baseline="30000" dirty="0"/>
              <a:t>1</a:t>
            </a:r>
          </a:p>
          <a:p>
            <a:r>
              <a:rPr lang="en-US" dirty="0"/>
              <a:t>Pays Medicare Part B deductible ($240).</a:t>
            </a:r>
            <a:r>
              <a:rPr lang="en-US" baseline="30000" dirty="0"/>
              <a:t> 1</a:t>
            </a:r>
            <a:endParaRPr lang="en-US" dirty="0"/>
          </a:p>
          <a:p>
            <a:r>
              <a:rPr lang="en-US" dirty="0"/>
              <a:t>Pays Medicare coinsurance, up to 100% of Medicare-approved charges.</a:t>
            </a:r>
          </a:p>
          <a:p>
            <a:r>
              <a:rPr lang="en-US" dirty="0"/>
              <a:t>Offers no coverage outside the U.S.</a:t>
            </a:r>
          </a:p>
          <a:p>
            <a:r>
              <a:rPr lang="en-US" dirty="0"/>
              <a:t>Includes prescription drug benefit.</a:t>
            </a:r>
          </a:p>
          <a:p>
            <a:r>
              <a:rPr lang="en-US" dirty="0"/>
              <a:t>Claims for non-Medicare subscribers are processed under the Standard Plan.</a:t>
            </a:r>
          </a:p>
        </p:txBody>
      </p:sp>
      <p:sp>
        <p:nvSpPr>
          <p:cNvPr id="4" name="Slide Number Placeholder 3">
            <a:extLst>
              <a:ext uri="{FF2B5EF4-FFF2-40B4-BE49-F238E27FC236}">
                <a16:creationId xmlns:a16="http://schemas.microsoft.com/office/drawing/2014/main" id="{A5FCAC90-68E7-4113-A1CE-92E1D41C293F}"/>
              </a:ext>
            </a:extLst>
          </p:cNvPr>
          <p:cNvSpPr>
            <a:spLocks noGrp="1"/>
          </p:cNvSpPr>
          <p:nvPr>
            <p:ph type="sldNum" sz="quarter" idx="12"/>
          </p:nvPr>
        </p:nvSpPr>
        <p:spPr/>
        <p:txBody>
          <a:bodyPr/>
          <a:lstStyle/>
          <a:p>
            <a:fld id="{28024367-D536-4F59-B2ED-0E7825EDA9AF}" type="slidenum">
              <a:rPr lang="en-US" smtClean="0"/>
              <a:pPr/>
              <a:t>13</a:t>
            </a:fld>
            <a:endParaRPr lang="en-US" dirty="0"/>
          </a:p>
        </p:txBody>
      </p:sp>
      <p:sp>
        <p:nvSpPr>
          <p:cNvPr id="5" name="TextBox 4">
            <a:extLst>
              <a:ext uri="{FF2B5EF4-FFF2-40B4-BE49-F238E27FC236}">
                <a16:creationId xmlns:a16="http://schemas.microsoft.com/office/drawing/2014/main" id="{33F02C43-0025-4C01-894D-E2F0D4A19563}"/>
              </a:ext>
            </a:extLst>
          </p:cNvPr>
          <p:cNvSpPr txBox="1">
            <a:spLocks noChangeArrowheads="1"/>
          </p:cNvSpPr>
          <p:nvPr/>
        </p:nvSpPr>
        <p:spPr bwMode="auto">
          <a:xfrm>
            <a:off x="457198" y="6045010"/>
            <a:ext cx="25527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spTree>
    <p:extLst>
      <p:ext uri="{BB962C8B-B14F-4D97-AF65-F5344CB8AC3E}">
        <p14:creationId xmlns:p14="http://schemas.microsoft.com/office/powerpoint/2010/main" val="699233600"/>
      </p:ext>
    </p:extLst>
  </p:cSld>
  <p:clrMapOvr>
    <a:masterClrMapping/>
  </p:clrMapOvr>
  <mc:AlternateContent xmlns:mc="http://schemas.openxmlformats.org/markup-compatibility/2006" xmlns:p14="http://schemas.microsoft.com/office/powerpoint/2010/main">
    <mc:Choice Requires="p14">
      <p:transition spd="slow" p14:dur="2000" advTm="28699"/>
    </mc:Choice>
    <mc:Fallback xmlns="">
      <p:transition spd="slow" advTm="2869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A5B7B-1712-4A9C-82C8-07173F218C60}"/>
              </a:ext>
            </a:extLst>
          </p:cNvPr>
          <p:cNvSpPr>
            <a:spLocks noGrp="1"/>
          </p:cNvSpPr>
          <p:nvPr>
            <p:ph type="title"/>
          </p:nvPr>
        </p:nvSpPr>
        <p:spPr/>
        <p:txBody>
          <a:bodyPr>
            <a:normAutofit fontScale="90000"/>
          </a:bodyPr>
          <a:lstStyle/>
          <a:p>
            <a:r>
              <a:rPr lang="en-US" dirty="0"/>
              <a:t>Automatic enrollment in the Medicare Supplemental Plan</a:t>
            </a:r>
          </a:p>
        </p:txBody>
      </p:sp>
      <p:sp>
        <p:nvSpPr>
          <p:cNvPr id="3" name="Content Placeholder 2">
            <a:extLst>
              <a:ext uri="{FF2B5EF4-FFF2-40B4-BE49-F238E27FC236}">
                <a16:creationId xmlns:a16="http://schemas.microsoft.com/office/drawing/2014/main" id="{A22CB4AA-38F2-4688-A979-00C45C38AE22}"/>
              </a:ext>
            </a:extLst>
          </p:cNvPr>
          <p:cNvSpPr>
            <a:spLocks noGrp="1"/>
          </p:cNvSpPr>
          <p:nvPr>
            <p:ph idx="1"/>
          </p:nvPr>
        </p:nvSpPr>
        <p:spPr/>
        <p:txBody>
          <a:bodyPr/>
          <a:lstStyle/>
          <a:p>
            <a:r>
              <a:rPr lang="en-US" dirty="0"/>
              <a:t>Automatic enrollment for retirees and dependents who reach age 65 and participate in the State Health Plan.</a:t>
            </a:r>
          </a:p>
          <a:p>
            <a:r>
              <a:rPr lang="en-US" dirty="0"/>
              <a:t>PEBA sends a notification to subscriber three months before 65</a:t>
            </a:r>
            <a:r>
              <a:rPr lang="en-US" baseline="30000" dirty="0"/>
              <a:t>th</a:t>
            </a:r>
            <a:r>
              <a:rPr lang="en-US" dirty="0"/>
              <a:t> birthday. </a:t>
            </a:r>
          </a:p>
          <a:p>
            <a:r>
              <a:rPr lang="en-US" dirty="0"/>
              <a:t>Can choose to opt out of the Medicare Supplemental Plan and be covered under the Carve-out Plan. </a:t>
            </a:r>
          </a:p>
          <a:p>
            <a:r>
              <a:rPr lang="en-US" dirty="0"/>
              <a:t>Medicare will be primary whether the retiree opts out, provided they did not return to work in an insurance-eligible position on active coverage.</a:t>
            </a:r>
          </a:p>
          <a:p>
            <a:pPr lvl="1"/>
            <a:r>
              <a:rPr lang="en-US" dirty="0"/>
              <a:t>If subscribers enroll in the Carve-out Plan in retirement, Medicare will still pay first toward their expenses. </a:t>
            </a:r>
          </a:p>
          <a:p>
            <a:endParaRPr lang="en-US" dirty="0"/>
          </a:p>
        </p:txBody>
      </p:sp>
      <p:sp>
        <p:nvSpPr>
          <p:cNvPr id="4" name="Slide Number Placeholder 3">
            <a:extLst>
              <a:ext uri="{FF2B5EF4-FFF2-40B4-BE49-F238E27FC236}">
                <a16:creationId xmlns:a16="http://schemas.microsoft.com/office/drawing/2014/main" id="{66CF6081-FAD6-4957-8206-A51C53FC2DBE}"/>
              </a:ext>
            </a:extLst>
          </p:cNvPr>
          <p:cNvSpPr>
            <a:spLocks noGrp="1"/>
          </p:cNvSpPr>
          <p:nvPr>
            <p:ph type="sldNum" sz="quarter" idx="12"/>
          </p:nvPr>
        </p:nvSpPr>
        <p:spPr/>
        <p:txBody>
          <a:bodyPr/>
          <a:lstStyle/>
          <a:p>
            <a:fld id="{28024367-D536-4F59-B2ED-0E7825EDA9AF}" type="slidenum">
              <a:rPr lang="en-US" smtClean="0"/>
              <a:pPr/>
              <a:t>14</a:t>
            </a:fld>
            <a:endParaRPr lang="en-US" dirty="0"/>
          </a:p>
        </p:txBody>
      </p:sp>
    </p:spTree>
    <p:extLst>
      <p:ext uri="{BB962C8B-B14F-4D97-AF65-F5344CB8AC3E}">
        <p14:creationId xmlns:p14="http://schemas.microsoft.com/office/powerpoint/2010/main" val="4167149306"/>
      </p:ext>
    </p:extLst>
  </p:cSld>
  <p:clrMapOvr>
    <a:masterClrMapping/>
  </p:clrMapOvr>
  <mc:AlternateContent xmlns:mc="http://schemas.openxmlformats.org/markup-compatibility/2006" xmlns:p14="http://schemas.microsoft.com/office/powerpoint/2010/main">
    <mc:Choice Requires="p14">
      <p:transition spd="slow" p14:dur="2000" advTm="55892"/>
    </mc:Choice>
    <mc:Fallback xmlns="">
      <p:transition spd="slow" advTm="5589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02A042-AA9D-4C33-ADD7-6D0BEF4C092B}"/>
              </a:ext>
            </a:extLst>
          </p:cNvPr>
          <p:cNvSpPr>
            <a:spLocks noGrp="1"/>
          </p:cNvSpPr>
          <p:nvPr>
            <p:ph type="sldNum" sz="quarter" idx="12"/>
          </p:nvPr>
        </p:nvSpPr>
        <p:spPr/>
        <p:txBody>
          <a:bodyPr/>
          <a:lstStyle/>
          <a:p>
            <a:fld id="{28024367-D536-4F59-B2ED-0E7825EDA9AF}" type="slidenum">
              <a:rPr lang="en-US" smtClean="0"/>
              <a:pPr/>
              <a:t>15</a:t>
            </a:fld>
            <a:endParaRPr lang="en-US" dirty="0"/>
          </a:p>
        </p:txBody>
      </p:sp>
      <p:sp>
        <p:nvSpPr>
          <p:cNvPr id="2" name="Title 1">
            <a:extLst>
              <a:ext uri="{FF2B5EF4-FFF2-40B4-BE49-F238E27FC236}">
                <a16:creationId xmlns:a16="http://schemas.microsoft.com/office/drawing/2014/main" id="{5DBC1FAF-B04D-4F09-8DB2-8714697F3FEC}"/>
              </a:ext>
            </a:extLst>
          </p:cNvPr>
          <p:cNvSpPr>
            <a:spLocks noGrp="1"/>
          </p:cNvSpPr>
          <p:nvPr>
            <p:ph type="title"/>
          </p:nvPr>
        </p:nvSpPr>
        <p:spPr/>
        <p:txBody>
          <a:bodyPr/>
          <a:lstStyle/>
          <a:p>
            <a:r>
              <a:rPr lang="en-US" dirty="0"/>
              <a:t>2024 Medicare Supplemental Plan benefits example</a:t>
            </a:r>
          </a:p>
        </p:txBody>
      </p:sp>
      <p:graphicFrame>
        <p:nvGraphicFramePr>
          <p:cNvPr id="8" name="Content Placeholder 5">
            <a:extLst>
              <a:ext uri="{FF2B5EF4-FFF2-40B4-BE49-F238E27FC236}">
                <a16:creationId xmlns:a16="http://schemas.microsoft.com/office/drawing/2014/main" id="{9FE0D406-D41D-4239-9F13-15E6C313829F}"/>
              </a:ext>
            </a:extLst>
          </p:cNvPr>
          <p:cNvGraphicFramePr>
            <a:graphicFrameLocks noGrp="1"/>
          </p:cNvGraphicFramePr>
          <p:nvPr>
            <p:ph sz="half" idx="2"/>
            <p:extLst>
              <p:ext uri="{D42A27DB-BD31-4B8C-83A1-F6EECF244321}">
                <p14:modId xmlns:p14="http://schemas.microsoft.com/office/powerpoint/2010/main" val="1838911023"/>
              </p:ext>
            </p:extLst>
          </p:nvPr>
        </p:nvGraphicFramePr>
        <p:xfrm>
          <a:off x="4800600" y="1262063"/>
          <a:ext cx="3886200" cy="1889170"/>
        </p:xfrm>
        <a:graphic>
          <a:graphicData uri="http://schemas.openxmlformats.org/drawingml/2006/table">
            <a:tbl>
              <a:tblPr firstRow="1" bandRow="1">
                <a:tableStyleId>{5940675A-B579-460E-94D1-54222C63F5DA}</a:tableStyleId>
              </a:tblPr>
              <a:tblGrid>
                <a:gridCol w="3055385">
                  <a:extLst>
                    <a:ext uri="{9D8B030D-6E8A-4147-A177-3AD203B41FA5}">
                      <a16:colId xmlns:a16="http://schemas.microsoft.com/office/drawing/2014/main" val="20000"/>
                    </a:ext>
                  </a:extLst>
                </a:gridCol>
                <a:gridCol w="830815">
                  <a:extLst>
                    <a:ext uri="{9D8B030D-6E8A-4147-A177-3AD203B41FA5}">
                      <a16:colId xmlns:a16="http://schemas.microsoft.com/office/drawing/2014/main" val="20001"/>
                    </a:ext>
                  </a:extLst>
                </a:gridCol>
              </a:tblGrid>
              <a:tr h="579039">
                <a:tc gridSpan="2">
                  <a:txBody>
                    <a:bodyPr/>
                    <a:lstStyle/>
                    <a:p>
                      <a:pPr algn="l"/>
                      <a:r>
                        <a:rPr lang="en-US" sz="1600" b="1" dirty="0">
                          <a:solidFill>
                            <a:schemeClr val="accent2"/>
                          </a:solidFill>
                        </a:rPr>
                        <a:t>Next, the Medicare Supplemental Plan benefits are applied:</a:t>
                      </a:r>
                    </a:p>
                  </a:txBody>
                  <a:tcPr marL="95481" marR="95481" marT="45691" marB="456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523">
                <a:tc>
                  <a:txBody>
                    <a:bodyPr/>
                    <a:lstStyle/>
                    <a:p>
                      <a:r>
                        <a:rPr lang="en-US" sz="1600" dirty="0">
                          <a:solidFill>
                            <a:schemeClr val="tx2"/>
                          </a:solidFill>
                        </a:rPr>
                        <a:t>Remaining</a:t>
                      </a:r>
                      <a:r>
                        <a:rPr lang="en-US" sz="1600" baseline="0" dirty="0">
                          <a:solidFill>
                            <a:schemeClr val="tx2"/>
                          </a:solidFill>
                        </a:rPr>
                        <a:t> bill</a:t>
                      </a:r>
                      <a:endParaRPr lang="en-US" sz="1600" dirty="0">
                        <a:solidFill>
                          <a:schemeClr val="tx2"/>
                        </a:solidFill>
                      </a:endParaRP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$1,632</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9039">
                <a:tc>
                  <a:txBody>
                    <a:bodyPr/>
                    <a:lstStyle/>
                    <a:p>
                      <a:r>
                        <a:rPr lang="en-US" sz="1600" dirty="0">
                          <a:solidFill>
                            <a:schemeClr val="tx2"/>
                          </a:solidFill>
                        </a:rPr>
                        <a:t>Medicare Supplemental Plan pays Medicare Part A deductible</a:t>
                      </a:r>
                    </a:p>
                  </a:txBody>
                  <a:tcPr marL="95481" marR="95481" marT="45691" marB="4569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a:solidFill>
                            <a:schemeClr val="tx2"/>
                          </a:solidFill>
                        </a:rPr>
                        <a:t>$1,632</a:t>
                      </a:r>
                      <a:endParaRPr lang="en-US" sz="1600" baseline="30000" dirty="0">
                        <a:solidFill>
                          <a:schemeClr val="tx2"/>
                        </a:solidFill>
                      </a:endParaRPr>
                    </a:p>
                  </a:txBody>
                  <a:tcPr marL="95481" marR="95481" marT="45691" marB="4569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523">
                <a:tc>
                  <a:txBody>
                    <a:bodyPr/>
                    <a:lstStyle/>
                    <a:p>
                      <a:r>
                        <a:rPr lang="en-US" sz="1600" b="1" dirty="0">
                          <a:solidFill>
                            <a:schemeClr val="tx2"/>
                          </a:solidFill>
                        </a:rPr>
                        <a:t>Total payment</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r>
                        <a:rPr lang="en-US" sz="1600" b="1" dirty="0">
                          <a:solidFill>
                            <a:schemeClr val="tx2"/>
                          </a:solidFill>
                        </a:rPr>
                        <a:t>$0</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9" name="TextBox 4">
            <a:extLst>
              <a:ext uri="{FF2B5EF4-FFF2-40B4-BE49-F238E27FC236}">
                <a16:creationId xmlns:a16="http://schemas.microsoft.com/office/drawing/2014/main" id="{238AAAFE-D1A1-4B69-AF51-BB0CBC76DA39}"/>
              </a:ext>
            </a:extLst>
          </p:cNvPr>
          <p:cNvSpPr txBox="1">
            <a:spLocks noChangeArrowheads="1"/>
          </p:cNvSpPr>
          <p:nvPr/>
        </p:nvSpPr>
        <p:spPr bwMode="auto">
          <a:xfrm>
            <a:off x="457198" y="6045010"/>
            <a:ext cx="2533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graphicFrame>
        <p:nvGraphicFramePr>
          <p:cNvPr id="12" name="Content Placeholder 5">
            <a:extLst>
              <a:ext uri="{FF2B5EF4-FFF2-40B4-BE49-F238E27FC236}">
                <a16:creationId xmlns:a16="http://schemas.microsoft.com/office/drawing/2014/main" id="{D38BAEC4-E3AE-4165-9C10-A655AF3E2613}"/>
              </a:ext>
            </a:extLst>
          </p:cNvPr>
          <p:cNvGraphicFramePr>
            <a:graphicFrameLocks noGrp="1"/>
          </p:cNvGraphicFramePr>
          <p:nvPr>
            <p:ph sz="half" idx="1"/>
            <p:extLst>
              <p:ext uri="{D42A27DB-BD31-4B8C-83A1-F6EECF244321}">
                <p14:modId xmlns:p14="http://schemas.microsoft.com/office/powerpoint/2010/main" val="660168575"/>
              </p:ext>
            </p:extLst>
          </p:nvPr>
        </p:nvGraphicFramePr>
        <p:xfrm>
          <a:off x="457200" y="1262063"/>
          <a:ext cx="3886200" cy="2286000"/>
        </p:xfrm>
        <a:graphic>
          <a:graphicData uri="http://schemas.openxmlformats.org/drawingml/2006/table">
            <a:tbl>
              <a:tblPr firstRow="1" bandRow="1">
                <a:tableStyleId>{5940675A-B579-460E-94D1-54222C63F5DA}</a:tableStyleId>
              </a:tblPr>
              <a:tblGrid>
                <a:gridCol w="2898396">
                  <a:extLst>
                    <a:ext uri="{9D8B030D-6E8A-4147-A177-3AD203B41FA5}">
                      <a16:colId xmlns:a16="http://schemas.microsoft.com/office/drawing/2014/main" val="20000"/>
                    </a:ext>
                  </a:extLst>
                </a:gridCol>
                <a:gridCol w="987804">
                  <a:extLst>
                    <a:ext uri="{9D8B030D-6E8A-4147-A177-3AD203B41FA5}">
                      <a16:colId xmlns:a16="http://schemas.microsoft.com/office/drawing/2014/main" val="20001"/>
                    </a:ext>
                  </a:extLst>
                </a:gridCol>
              </a:tblGrid>
              <a:tr h="0">
                <a:tc gridSpan="2">
                  <a:txBody>
                    <a:bodyPr/>
                    <a:lstStyle/>
                    <a:p>
                      <a:pPr algn="l"/>
                      <a:r>
                        <a:rPr lang="en-US" sz="1600" b="1" dirty="0">
                          <a:solidFill>
                            <a:schemeClr val="accent2"/>
                          </a:solidFill>
                        </a:rPr>
                        <a:t>If covered by the Medicare and Medicare</a:t>
                      </a:r>
                      <a:r>
                        <a:rPr lang="en-US" sz="1600" b="1" baseline="0" dirty="0">
                          <a:solidFill>
                            <a:schemeClr val="accent2"/>
                          </a:solidFill>
                        </a:rPr>
                        <a:t> Supplemental Plan, the claim will be processed like this:</a:t>
                      </a:r>
                      <a:endParaRPr lang="en-US" sz="1600" b="1" dirty="0">
                        <a:solidFill>
                          <a:schemeClr val="accent2"/>
                        </a:solidFill>
                      </a:endParaRPr>
                    </a:p>
                  </a:txBody>
                  <a:tcPr marL="95481" marR="9548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760">
                <a:tc>
                  <a:txBody>
                    <a:bodyPr/>
                    <a:lstStyle/>
                    <a:p>
                      <a:r>
                        <a:rPr lang="en-US" sz="1600" dirty="0">
                          <a:solidFill>
                            <a:schemeClr val="tx2"/>
                          </a:solidFill>
                        </a:rPr>
                        <a:t>Medicare-approved amount</a:t>
                      </a:r>
                    </a:p>
                  </a:txBody>
                  <a:tcPr marL="95481" marR="9548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$7,500</a:t>
                      </a:r>
                    </a:p>
                  </a:txBody>
                  <a:tcPr marL="95481" marR="9548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760">
                <a:tc>
                  <a:txBody>
                    <a:bodyPr/>
                    <a:lstStyle/>
                    <a:p>
                      <a:r>
                        <a:rPr lang="en-US" sz="1600" dirty="0">
                          <a:solidFill>
                            <a:schemeClr val="tx2"/>
                          </a:solidFill>
                        </a:rPr>
                        <a:t>Medicare Part A deductible</a:t>
                      </a:r>
                      <a:r>
                        <a:rPr lang="en-US" sz="1600" baseline="30000" dirty="0">
                          <a:solidFill>
                            <a:schemeClr val="tx2"/>
                          </a:solidFill>
                        </a:rPr>
                        <a:t>1</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$1,632</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760">
                <a:tc>
                  <a:txBody>
                    <a:bodyPr/>
                    <a:lstStyle/>
                    <a:p>
                      <a:r>
                        <a:rPr lang="en-US" sz="1600" dirty="0">
                          <a:solidFill>
                            <a:schemeClr val="tx2"/>
                          </a:solidFill>
                        </a:rPr>
                        <a:t>Medicare payment</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$5,868</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5760">
                <a:tc>
                  <a:txBody>
                    <a:bodyPr/>
                    <a:lstStyle/>
                    <a:p>
                      <a:r>
                        <a:rPr lang="en-US" sz="1600" dirty="0">
                          <a:solidFill>
                            <a:schemeClr val="tx2"/>
                          </a:solidFill>
                        </a:rPr>
                        <a:t>Remaining</a:t>
                      </a:r>
                      <a:r>
                        <a:rPr lang="en-US" sz="1600" baseline="0" dirty="0">
                          <a:solidFill>
                            <a:schemeClr val="tx2"/>
                          </a:solidFill>
                        </a:rPr>
                        <a:t> bill</a:t>
                      </a:r>
                      <a:endParaRPr lang="en-US" sz="1600" dirty="0">
                        <a:solidFill>
                          <a:schemeClr val="tx2"/>
                        </a:solidFill>
                      </a:endParaRPr>
                    </a:p>
                  </a:txBody>
                  <a:tcPr marL="95481" marR="9548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a:solidFill>
                            <a:schemeClr val="tx2"/>
                          </a:solidFill>
                        </a:rPr>
                        <a:t>$1,632</a:t>
                      </a:r>
                    </a:p>
                  </a:txBody>
                  <a:tcPr marL="95481" marR="9548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78710803"/>
      </p:ext>
    </p:extLst>
  </p:cSld>
  <p:clrMapOvr>
    <a:masterClrMapping/>
  </p:clrMapOvr>
  <mc:AlternateContent xmlns:mc="http://schemas.openxmlformats.org/markup-compatibility/2006" xmlns:p14="http://schemas.microsoft.com/office/powerpoint/2010/main">
    <mc:Choice Requires="p14">
      <p:transition spd="slow" p14:dur="2000" advTm="34371"/>
    </mc:Choice>
    <mc:Fallback xmlns="">
      <p:transition spd="slow" advTm="3437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3AB1-4EA3-4361-9279-4479684C265E}"/>
              </a:ext>
            </a:extLst>
          </p:cNvPr>
          <p:cNvSpPr>
            <a:spLocks noGrp="1"/>
          </p:cNvSpPr>
          <p:nvPr>
            <p:ph type="title"/>
          </p:nvPr>
        </p:nvSpPr>
        <p:spPr/>
        <p:txBody>
          <a:bodyPr/>
          <a:lstStyle/>
          <a:p>
            <a:r>
              <a:rPr lang="en-US" dirty="0"/>
              <a:t>Carve-out Plan with Medicare</a:t>
            </a:r>
          </a:p>
        </p:txBody>
      </p:sp>
      <p:sp>
        <p:nvSpPr>
          <p:cNvPr id="3" name="Content Placeholder 2">
            <a:extLst>
              <a:ext uri="{FF2B5EF4-FFF2-40B4-BE49-F238E27FC236}">
                <a16:creationId xmlns:a16="http://schemas.microsoft.com/office/drawing/2014/main" id="{F65406E0-5B3B-4B5F-B8AF-2F4C8E1D90D9}"/>
              </a:ext>
            </a:extLst>
          </p:cNvPr>
          <p:cNvSpPr>
            <a:spLocks noGrp="1"/>
          </p:cNvSpPr>
          <p:nvPr>
            <p:ph idx="1"/>
          </p:nvPr>
        </p:nvSpPr>
        <p:spPr/>
        <p:txBody>
          <a:bodyPr/>
          <a:lstStyle/>
          <a:p>
            <a:r>
              <a:rPr lang="en-US" dirty="0"/>
              <a:t>If provider accepts amount Medicare allows as payment in full, the Carve-out Plan will pay the lesser of:</a:t>
            </a:r>
          </a:p>
          <a:p>
            <a:pPr lvl="1"/>
            <a:r>
              <a:rPr lang="en-US" dirty="0"/>
              <a:t>The amount Medicare allows, minus what Medicare reported paying; or</a:t>
            </a:r>
          </a:p>
          <a:p>
            <a:pPr lvl="1"/>
            <a:r>
              <a:rPr lang="en-US" dirty="0"/>
              <a:t>The amount the State Health Plan would pay in the absence of Medicare, minus what Medicare reported paying.</a:t>
            </a:r>
          </a:p>
          <a:p>
            <a:r>
              <a:rPr lang="en-US" dirty="0"/>
              <a:t>Pays primary if outside the U.S. and U.S. territories, where Medicare does not cover.</a:t>
            </a:r>
          </a:p>
          <a:p>
            <a:r>
              <a:rPr lang="en-US" dirty="0"/>
              <a:t>Learn more in the </a:t>
            </a:r>
            <a:r>
              <a:rPr lang="en-US" i="1" dirty="0">
                <a:hlinkClick r:id="rId2"/>
              </a:rPr>
              <a:t>Insurance Coverage for the Medicare-eligible Member</a:t>
            </a:r>
            <a:r>
              <a:rPr lang="en-US" dirty="0"/>
              <a:t> handbook.</a:t>
            </a:r>
          </a:p>
          <a:p>
            <a:endParaRPr lang="en-US" dirty="0"/>
          </a:p>
        </p:txBody>
      </p:sp>
      <p:sp>
        <p:nvSpPr>
          <p:cNvPr id="4" name="Slide Number Placeholder 3">
            <a:extLst>
              <a:ext uri="{FF2B5EF4-FFF2-40B4-BE49-F238E27FC236}">
                <a16:creationId xmlns:a16="http://schemas.microsoft.com/office/drawing/2014/main" id="{BBE15577-0D69-4A3E-9782-A7D195953BBE}"/>
              </a:ext>
            </a:extLst>
          </p:cNvPr>
          <p:cNvSpPr>
            <a:spLocks noGrp="1"/>
          </p:cNvSpPr>
          <p:nvPr>
            <p:ph type="sldNum" sz="quarter" idx="12"/>
          </p:nvPr>
        </p:nvSpPr>
        <p:spPr/>
        <p:txBody>
          <a:bodyPr/>
          <a:lstStyle/>
          <a:p>
            <a:fld id="{28024367-D536-4F59-B2ED-0E7825EDA9AF}" type="slidenum">
              <a:rPr lang="en-US" smtClean="0"/>
              <a:pPr/>
              <a:t>16</a:t>
            </a:fld>
            <a:endParaRPr lang="en-US" dirty="0"/>
          </a:p>
        </p:txBody>
      </p:sp>
    </p:spTree>
    <p:extLst>
      <p:ext uri="{BB962C8B-B14F-4D97-AF65-F5344CB8AC3E}">
        <p14:creationId xmlns:p14="http://schemas.microsoft.com/office/powerpoint/2010/main" val="3917621417"/>
      </p:ext>
    </p:extLst>
  </p:cSld>
  <p:clrMapOvr>
    <a:masterClrMapping/>
  </p:clrMapOvr>
  <mc:AlternateContent xmlns:mc="http://schemas.openxmlformats.org/markup-compatibility/2006" xmlns:p14="http://schemas.microsoft.com/office/powerpoint/2010/main">
    <mc:Choice Requires="p14">
      <p:transition spd="slow" p14:dur="2000" advTm="43913"/>
    </mc:Choice>
    <mc:Fallback xmlns="">
      <p:transition spd="slow" advTm="4391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706A-1C42-428A-A0C4-9797943114F2}"/>
              </a:ext>
            </a:extLst>
          </p:cNvPr>
          <p:cNvSpPr>
            <a:spLocks noGrp="1"/>
          </p:cNvSpPr>
          <p:nvPr>
            <p:ph type="title"/>
          </p:nvPr>
        </p:nvSpPr>
        <p:spPr/>
        <p:txBody>
          <a:bodyPr/>
          <a:lstStyle/>
          <a:p>
            <a:r>
              <a:rPr lang="en-US" dirty="0"/>
              <a:t>Medicare Part D drug program</a:t>
            </a:r>
          </a:p>
        </p:txBody>
      </p:sp>
      <p:sp>
        <p:nvSpPr>
          <p:cNvPr id="3" name="Content Placeholder 2">
            <a:extLst>
              <a:ext uri="{FF2B5EF4-FFF2-40B4-BE49-F238E27FC236}">
                <a16:creationId xmlns:a16="http://schemas.microsoft.com/office/drawing/2014/main" id="{88DFB6B5-C950-479F-9283-1D8FF25A868B}"/>
              </a:ext>
            </a:extLst>
          </p:cNvPr>
          <p:cNvSpPr>
            <a:spLocks noGrp="1"/>
          </p:cNvSpPr>
          <p:nvPr>
            <p:ph idx="1"/>
          </p:nvPr>
        </p:nvSpPr>
        <p:spPr/>
        <p:txBody>
          <a:bodyPr>
            <a:normAutofit/>
          </a:bodyPr>
          <a:lstStyle/>
          <a:p>
            <a:r>
              <a:rPr lang="en-US" dirty="0"/>
              <a:t>Most subscribers covered by PEBA should remain enrolled in Express Scripts Medicare, the State Health Plan’s Medicare Part D drug program.</a:t>
            </a:r>
          </a:p>
          <a:p>
            <a:pPr lvl="1"/>
            <a:r>
              <a:rPr lang="en-US" dirty="0"/>
              <a:t>Express Scripts will send a letter about how to opt out and remain covered by the State Health Plan Prescription Drug Program. </a:t>
            </a:r>
          </a:p>
          <a:p>
            <a:pPr lvl="1"/>
            <a:r>
              <a:rPr lang="en-US" dirty="0"/>
              <a:t>Subscribers have 21 days to opt out.</a:t>
            </a:r>
          </a:p>
          <a:p>
            <a:r>
              <a:rPr lang="en-US" dirty="0"/>
              <a:t>Subscribers can have only one Part D plan.</a:t>
            </a:r>
          </a:p>
          <a:p>
            <a:r>
              <a:rPr lang="en-US" dirty="0"/>
              <a:t>If they enroll in a separate Part D program, subscribers lose PEBA prescription benefits but do not have a reduction in premiums.</a:t>
            </a:r>
          </a:p>
          <a:p>
            <a:r>
              <a:rPr lang="en-US" dirty="0"/>
              <a:t>Learn more in the </a:t>
            </a:r>
            <a:r>
              <a:rPr lang="en-US" i="1" dirty="0">
                <a:hlinkClick r:id="rId2"/>
              </a:rPr>
              <a:t>Insurance Benefits Guide</a:t>
            </a:r>
            <a:r>
              <a:rPr lang="en-US" dirty="0"/>
              <a:t> or contact Express Scripts, the pharmacy benefits manager.</a:t>
            </a:r>
          </a:p>
          <a:p>
            <a:endParaRPr lang="en-US" dirty="0"/>
          </a:p>
        </p:txBody>
      </p:sp>
      <p:sp>
        <p:nvSpPr>
          <p:cNvPr id="4" name="Slide Number Placeholder 3">
            <a:extLst>
              <a:ext uri="{FF2B5EF4-FFF2-40B4-BE49-F238E27FC236}">
                <a16:creationId xmlns:a16="http://schemas.microsoft.com/office/drawing/2014/main" id="{A6282B5C-F0A7-4211-B86C-7CFBE2E61753}"/>
              </a:ext>
            </a:extLst>
          </p:cNvPr>
          <p:cNvSpPr>
            <a:spLocks noGrp="1"/>
          </p:cNvSpPr>
          <p:nvPr>
            <p:ph type="sldNum" sz="quarter" idx="12"/>
          </p:nvPr>
        </p:nvSpPr>
        <p:spPr/>
        <p:txBody>
          <a:bodyPr/>
          <a:lstStyle/>
          <a:p>
            <a:fld id="{28024367-D536-4F59-B2ED-0E7825EDA9AF}" type="slidenum">
              <a:rPr lang="en-US" smtClean="0"/>
              <a:pPr/>
              <a:t>17</a:t>
            </a:fld>
            <a:endParaRPr lang="en-US" dirty="0"/>
          </a:p>
        </p:txBody>
      </p:sp>
    </p:spTree>
    <p:extLst>
      <p:ext uri="{BB962C8B-B14F-4D97-AF65-F5344CB8AC3E}">
        <p14:creationId xmlns:p14="http://schemas.microsoft.com/office/powerpoint/2010/main" val="1577752558"/>
      </p:ext>
    </p:extLst>
  </p:cSld>
  <p:clrMapOvr>
    <a:masterClrMapping/>
  </p:clrMapOvr>
  <mc:AlternateContent xmlns:mc="http://schemas.openxmlformats.org/markup-compatibility/2006" xmlns:p14="http://schemas.microsoft.com/office/powerpoint/2010/main">
    <mc:Choice Requires="p14">
      <p:transition spd="slow" p14:dur="2000" advTm="37340"/>
    </mc:Choice>
    <mc:Fallback xmlns="">
      <p:transition spd="slow" advTm="3734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C9EBD-6750-4367-9E29-D700BEEE5F7D}"/>
              </a:ext>
            </a:extLst>
          </p:cNvPr>
          <p:cNvSpPr>
            <a:spLocks noGrp="1"/>
          </p:cNvSpPr>
          <p:nvPr>
            <p:ph type="title"/>
          </p:nvPr>
        </p:nvSpPr>
        <p:spPr/>
        <p:txBody>
          <a:bodyPr>
            <a:normAutofit fontScale="90000"/>
          </a:bodyPr>
          <a:lstStyle/>
          <a:p>
            <a:r>
              <a:rPr lang="en-US" dirty="0"/>
              <a:t>Medicare Supplemental Plan and Carve-out Plan prescription benefits</a:t>
            </a:r>
          </a:p>
        </p:txBody>
      </p:sp>
      <p:graphicFrame>
        <p:nvGraphicFramePr>
          <p:cNvPr id="7" name="Content Placeholder 5">
            <a:extLst>
              <a:ext uri="{FF2B5EF4-FFF2-40B4-BE49-F238E27FC236}">
                <a16:creationId xmlns:a16="http://schemas.microsoft.com/office/drawing/2014/main" id="{05E64A40-63DD-442B-A52F-AF9E9A0EC71E}"/>
              </a:ext>
            </a:extLst>
          </p:cNvPr>
          <p:cNvGraphicFramePr>
            <a:graphicFrameLocks noGrp="1"/>
          </p:cNvGraphicFramePr>
          <p:nvPr>
            <p:ph idx="1"/>
            <p:extLst>
              <p:ext uri="{D42A27DB-BD31-4B8C-83A1-F6EECF244321}">
                <p14:modId xmlns:p14="http://schemas.microsoft.com/office/powerpoint/2010/main" val="1399277390"/>
              </p:ext>
            </p:extLst>
          </p:nvPr>
        </p:nvGraphicFramePr>
        <p:xfrm>
          <a:off x="457200" y="1262063"/>
          <a:ext cx="8229600" cy="2103438"/>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0188">
                <a:tc>
                  <a:txBody>
                    <a:bodyPr/>
                    <a:lstStyle/>
                    <a:p>
                      <a:pPr algn="ctr"/>
                      <a:r>
                        <a:rPr lang="en-US" sz="1800" dirty="0">
                          <a:solidFill>
                            <a:schemeClr val="tx2"/>
                          </a:solidFill>
                        </a:rPr>
                        <a:t>30-day supply</a:t>
                      </a:r>
                      <a:r>
                        <a:rPr lang="en-US" sz="1800" baseline="0" dirty="0">
                          <a:solidFill>
                            <a:schemeClr val="tx2"/>
                          </a:solidFill>
                        </a:rPr>
                        <a:t> at network pharmacy</a:t>
                      </a:r>
                      <a:endParaRPr lang="en-US" sz="1800" dirty="0">
                        <a:solidFill>
                          <a:schemeClr val="tx2"/>
                        </a:solidFill>
                      </a:endParaRPr>
                    </a:p>
                  </a:txBody>
                  <a:tcPr marL="91429" marR="91429" marT="45740" marB="45740"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tc>
                  <a:txBody>
                    <a:bodyPr/>
                    <a:lstStyle/>
                    <a:p>
                      <a:pPr algn="ctr"/>
                      <a:r>
                        <a:rPr lang="en-US" sz="1800" dirty="0">
                          <a:solidFill>
                            <a:schemeClr val="tx2"/>
                          </a:solidFill>
                        </a:rPr>
                        <a:t>90-day supply</a:t>
                      </a:r>
                      <a:r>
                        <a:rPr lang="en-US" sz="1800" baseline="0" dirty="0">
                          <a:solidFill>
                            <a:schemeClr val="tx2"/>
                          </a:solidFill>
                        </a:rPr>
                        <a:t> at network pharmacy or mail-order pharmacy</a:t>
                      </a:r>
                      <a:endParaRPr lang="en-US" sz="1800" dirty="0">
                        <a:solidFill>
                          <a:schemeClr val="tx2"/>
                        </a:solidFill>
                      </a:endParaRPr>
                    </a:p>
                  </a:txBody>
                  <a:tcPr marL="91429" marR="91429" marT="45740" marB="45740"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1463250">
                <a:tc>
                  <a:txBody>
                    <a:bodyPr/>
                    <a:lstStyle/>
                    <a:p>
                      <a:pPr marL="0" indent="0">
                        <a:buFont typeface="Arial" panose="020B0604020202020204" pitchFamily="34" charset="0"/>
                        <a:buNone/>
                      </a:pPr>
                      <a:r>
                        <a:rPr lang="en-US" sz="1800" dirty="0">
                          <a:solidFill>
                            <a:schemeClr val="tx2"/>
                          </a:solidFill>
                        </a:rPr>
                        <a:t>Tier 1 (generic): </a:t>
                      </a:r>
                      <a:r>
                        <a:rPr lang="en-US" sz="1800" b="1" dirty="0">
                          <a:solidFill>
                            <a:schemeClr val="tx2"/>
                          </a:solidFill>
                        </a:rPr>
                        <a:t>$13</a:t>
                      </a: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2</a:t>
                      </a:r>
                      <a:r>
                        <a:rPr lang="en-US" sz="1800" baseline="0" dirty="0">
                          <a:solidFill>
                            <a:schemeClr val="tx2"/>
                          </a:solidFill>
                        </a:rPr>
                        <a:t> (preferred </a:t>
                      </a:r>
                      <a:r>
                        <a:rPr lang="en-US" sz="1800" dirty="0">
                          <a:solidFill>
                            <a:schemeClr val="tx2"/>
                          </a:solidFill>
                        </a:rPr>
                        <a:t>brand):</a:t>
                      </a:r>
                      <a:r>
                        <a:rPr lang="en-US" sz="1800" baseline="0" dirty="0">
                          <a:solidFill>
                            <a:schemeClr val="tx2"/>
                          </a:solidFill>
                        </a:rPr>
                        <a:t> </a:t>
                      </a:r>
                      <a:r>
                        <a:rPr lang="en-US" sz="1800" b="1" baseline="0" dirty="0">
                          <a:solidFill>
                            <a:schemeClr val="tx2"/>
                          </a:solidFill>
                        </a:rPr>
                        <a:t>$46</a:t>
                      </a:r>
                      <a:endParaRPr lang="en-US" sz="1800" b="1" dirty="0">
                        <a:solidFill>
                          <a:schemeClr val="tx2"/>
                        </a:solidFill>
                      </a:endParaRP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3 (non-preferred brand): </a:t>
                      </a:r>
                      <a:r>
                        <a:rPr lang="en-US" sz="1800" b="1" dirty="0">
                          <a:solidFill>
                            <a:schemeClr val="tx2"/>
                          </a:solidFill>
                        </a:rPr>
                        <a:t>$77</a:t>
                      </a:r>
                    </a:p>
                  </a:txBody>
                  <a:tcPr marL="91429" marR="91429" marT="45740" marB="45740">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indent="0">
                        <a:buFont typeface="Arial" panose="020B0604020202020204" pitchFamily="34" charset="0"/>
                        <a:buNone/>
                      </a:pPr>
                      <a:r>
                        <a:rPr lang="en-US" sz="1800" dirty="0">
                          <a:solidFill>
                            <a:schemeClr val="tx2"/>
                          </a:solidFill>
                        </a:rPr>
                        <a:t>Tier 1 (generic): </a:t>
                      </a:r>
                      <a:r>
                        <a:rPr lang="en-US" sz="1800" b="1" dirty="0">
                          <a:solidFill>
                            <a:schemeClr val="tx2"/>
                          </a:solidFill>
                        </a:rPr>
                        <a:t>$32</a:t>
                      </a:r>
                      <a:endParaRPr lang="en-US" sz="1800" b="1" baseline="0" dirty="0">
                        <a:solidFill>
                          <a:schemeClr val="tx2"/>
                        </a:solidFill>
                      </a:endParaRP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2 (preferred brand): </a:t>
                      </a:r>
                      <a:r>
                        <a:rPr lang="en-US" sz="1800" b="1" dirty="0">
                          <a:solidFill>
                            <a:schemeClr val="tx2"/>
                          </a:solidFill>
                        </a:rPr>
                        <a:t>$115</a:t>
                      </a:r>
                      <a:endParaRPr lang="en-US" sz="1800" b="1" baseline="0" dirty="0">
                        <a:solidFill>
                          <a:schemeClr val="tx2"/>
                        </a:solidFill>
                      </a:endParaRPr>
                    </a:p>
                    <a:p>
                      <a:pPr marL="0" indent="0">
                        <a:buFont typeface="Arial" panose="020B0604020202020204" pitchFamily="34" charset="0"/>
                        <a:buNone/>
                      </a:pPr>
                      <a:endParaRPr lang="en-US" sz="1800" baseline="0" dirty="0">
                        <a:solidFill>
                          <a:schemeClr val="tx2"/>
                        </a:solidFill>
                      </a:endParaRPr>
                    </a:p>
                    <a:p>
                      <a:pPr marL="0" indent="0">
                        <a:buFont typeface="Arial" panose="020B0604020202020204" pitchFamily="34" charset="0"/>
                        <a:buNone/>
                      </a:pPr>
                      <a:r>
                        <a:rPr lang="en-US" sz="1800" baseline="0" dirty="0">
                          <a:solidFill>
                            <a:schemeClr val="tx2"/>
                          </a:solidFill>
                        </a:rPr>
                        <a:t>Tier 3 (non-preferred brand): </a:t>
                      </a:r>
                      <a:r>
                        <a:rPr lang="en-US" sz="1800" b="1" baseline="0" dirty="0">
                          <a:solidFill>
                            <a:schemeClr val="tx2"/>
                          </a:solidFill>
                        </a:rPr>
                        <a:t>$192</a:t>
                      </a:r>
                      <a:endParaRPr lang="en-US" sz="1800" b="1" dirty="0">
                        <a:solidFill>
                          <a:schemeClr val="tx2"/>
                        </a:solidFill>
                      </a:endParaRPr>
                    </a:p>
                  </a:txBody>
                  <a:tcPr marL="91429" marR="91429" marT="45740" marB="45740">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 name="Slide Number Placeholder 3">
            <a:extLst>
              <a:ext uri="{FF2B5EF4-FFF2-40B4-BE49-F238E27FC236}">
                <a16:creationId xmlns:a16="http://schemas.microsoft.com/office/drawing/2014/main" id="{BA9C3313-D1EE-45EB-93E5-17018690A04D}"/>
              </a:ext>
            </a:extLst>
          </p:cNvPr>
          <p:cNvSpPr>
            <a:spLocks noGrp="1"/>
          </p:cNvSpPr>
          <p:nvPr>
            <p:ph type="sldNum" sz="quarter" idx="12"/>
          </p:nvPr>
        </p:nvSpPr>
        <p:spPr/>
        <p:txBody>
          <a:bodyPr/>
          <a:lstStyle/>
          <a:p>
            <a:fld id="{28024367-D536-4F59-B2ED-0E7825EDA9AF}" type="slidenum">
              <a:rPr lang="en-US" smtClean="0"/>
              <a:pPr/>
              <a:t>18</a:t>
            </a:fld>
            <a:endParaRPr lang="en-US" dirty="0"/>
          </a:p>
        </p:txBody>
      </p:sp>
      <p:sp>
        <p:nvSpPr>
          <p:cNvPr id="6" name="Rectangle 5">
            <a:extLst>
              <a:ext uri="{FF2B5EF4-FFF2-40B4-BE49-F238E27FC236}">
                <a16:creationId xmlns:a16="http://schemas.microsoft.com/office/drawing/2014/main" id="{D09BBDC4-92A6-443A-8C72-2BEF9DE83CA9}"/>
              </a:ext>
            </a:extLst>
          </p:cNvPr>
          <p:cNvSpPr/>
          <p:nvPr/>
        </p:nvSpPr>
        <p:spPr>
          <a:xfrm>
            <a:off x="457197" y="3365501"/>
            <a:ext cx="8229599" cy="923330"/>
          </a:xfrm>
          <a:prstGeom prst="rect">
            <a:avLst/>
          </a:prstGeom>
        </p:spPr>
        <p:txBody>
          <a:bodyPr wrap="square">
            <a:spAutoFit/>
          </a:bodyPr>
          <a:lstStyle/>
          <a:p>
            <a:endParaRPr lang="en-US" dirty="0">
              <a:solidFill>
                <a:schemeClr val="tx2"/>
              </a:solidFill>
            </a:endParaRPr>
          </a:p>
          <a:p>
            <a:r>
              <a:rPr lang="en-US" dirty="0">
                <a:solidFill>
                  <a:schemeClr val="tx2"/>
                </a:solidFill>
              </a:rPr>
              <a:t>Subscribers pay up to $3,000 per person in prescription drug copayments. Then, they pay nothing.</a:t>
            </a:r>
          </a:p>
        </p:txBody>
      </p:sp>
    </p:spTree>
    <p:extLst>
      <p:ext uri="{BB962C8B-B14F-4D97-AF65-F5344CB8AC3E}">
        <p14:creationId xmlns:p14="http://schemas.microsoft.com/office/powerpoint/2010/main" val="1409011755"/>
      </p:ext>
    </p:extLst>
  </p:cSld>
  <p:clrMapOvr>
    <a:masterClrMapping/>
  </p:clrMapOvr>
  <mc:AlternateContent xmlns:mc="http://schemas.openxmlformats.org/markup-compatibility/2006" xmlns:p14="http://schemas.microsoft.com/office/powerpoint/2010/main">
    <mc:Choice Requires="p14">
      <p:transition spd="slow" p14:dur="2000" advTm="51883"/>
    </mc:Choice>
    <mc:Fallback xmlns="">
      <p:transition spd="slow" advTm="5188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8" y="228600"/>
            <a:ext cx="8229599" cy="804672"/>
          </a:xfrm>
        </p:spPr>
        <p:txBody>
          <a:bodyPr/>
          <a:lstStyle/>
          <a:p>
            <a:r>
              <a:rPr lang="en-US" dirty="0"/>
              <a:t>Dental Plus and Basic Dental</a:t>
            </a:r>
          </a:p>
        </p:txBody>
      </p:sp>
      <p:sp>
        <p:nvSpPr>
          <p:cNvPr id="3" name="Content Placeholder 2"/>
          <p:cNvSpPr>
            <a:spLocks noGrp="1"/>
          </p:cNvSpPr>
          <p:nvPr>
            <p:ph idx="1"/>
            <p:custDataLst>
              <p:tags r:id="rId2"/>
            </p:custDataLst>
          </p:nvPr>
        </p:nvSpPr>
        <p:spPr>
          <a:xfrm>
            <a:off x="457200" y="1261872"/>
            <a:ext cx="8229600" cy="5029200"/>
          </a:xfrm>
        </p:spPr>
        <p:txBody>
          <a:bodyPr>
            <a:normAutofit/>
          </a:bodyPr>
          <a:lstStyle/>
          <a:p>
            <a:r>
              <a:rPr lang="en-US" dirty="0"/>
              <a:t>Coverage is the same as active subscriber coverage.</a:t>
            </a:r>
          </a:p>
          <a:p>
            <a:pPr lvl="0"/>
            <a:r>
              <a:rPr lang="en-US" dirty="0"/>
              <a:t>Enroll within 31 days of retirement or special eligibility situation.</a:t>
            </a:r>
          </a:p>
          <a:p>
            <a:pPr lvl="0"/>
            <a:r>
              <a:rPr lang="en-US" dirty="0"/>
              <a:t>Enroll during open enrollment in odd-numbered years.</a:t>
            </a:r>
          </a:p>
          <a:p>
            <a:pPr lvl="0"/>
            <a:r>
              <a:rPr lang="en-US" dirty="0"/>
              <a:t>Once enrolled, must remain enrolled until next odd-numbered year open enrollment period or within 31 days of a special eligibility situation.</a:t>
            </a:r>
          </a:p>
        </p:txBody>
      </p:sp>
      <p:sp>
        <p:nvSpPr>
          <p:cNvPr id="4" name="Slide Number Placeholder 3"/>
          <p:cNvSpPr>
            <a:spLocks noGrp="1"/>
          </p:cNvSpPr>
          <p:nvPr>
            <p:ph type="sldNum" sz="quarter" idx="12"/>
            <p:custDataLst>
              <p:tags r:id="rId3"/>
            </p:custDataLst>
          </p:nvPr>
        </p:nvSpPr>
        <p:spPr>
          <a:xfrm>
            <a:off x="8339328" y="6400800"/>
            <a:ext cx="804672" cy="457200"/>
          </a:xfrm>
        </p:spPr>
        <p:txBody>
          <a:bodyPr/>
          <a:lstStyle/>
          <a:p>
            <a:fld id="{28024367-D536-4F59-B2ED-0E7825EDA9AF}" type="slidenum">
              <a:rPr lang="en-US" smtClean="0"/>
              <a:pPr/>
              <a:t>19</a:t>
            </a:fld>
            <a:endParaRPr lang="en-US" dirty="0"/>
          </a:p>
        </p:txBody>
      </p:sp>
    </p:spTree>
    <p:extLst>
      <p:ext uri="{BB962C8B-B14F-4D97-AF65-F5344CB8AC3E}">
        <p14:creationId xmlns:p14="http://schemas.microsoft.com/office/powerpoint/2010/main" val="1650869883"/>
      </p:ext>
    </p:extLst>
  </p:cSld>
  <p:clrMapOvr>
    <a:masterClrMapping/>
  </p:clrMapOvr>
  <mc:AlternateContent xmlns:mc="http://schemas.openxmlformats.org/markup-compatibility/2006" xmlns:p14="http://schemas.microsoft.com/office/powerpoint/2010/main">
    <mc:Choice Requires="p14">
      <p:transition spd="slow" p14:dur="2000" advTm="36926"/>
    </mc:Choice>
    <mc:Fallback xmlns="">
      <p:transition spd="slow" advTm="3692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altLang="en-US" dirty="0"/>
              <a:t>The plan of benefits documents and benefits contracts contain complete descriptions of the health and dental plans and all other insurance benefits. Their terms and conditions govern all health benefits offered by or through PEBA. </a:t>
            </a:r>
          </a:p>
          <a:p>
            <a:endParaRPr lang="en-US" alt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40426"/>
    </mc:Choice>
    <mc:Fallback xmlns="">
      <p:transition spd="slow" advTm="4042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8" y="228600"/>
            <a:ext cx="8229599" cy="804672"/>
          </a:xfrm>
        </p:spPr>
        <p:txBody>
          <a:bodyPr/>
          <a:lstStyle/>
          <a:p>
            <a:r>
              <a:rPr lang="en-US"/>
              <a:t>State Vision Plan</a:t>
            </a:r>
            <a:endParaRPr lang="en-US" dirty="0"/>
          </a:p>
        </p:txBody>
      </p:sp>
      <p:sp>
        <p:nvSpPr>
          <p:cNvPr id="3" name="Content Placeholder 2"/>
          <p:cNvSpPr>
            <a:spLocks noGrp="1"/>
          </p:cNvSpPr>
          <p:nvPr>
            <p:ph idx="1"/>
            <p:custDataLst>
              <p:tags r:id="rId2"/>
            </p:custDataLst>
          </p:nvPr>
        </p:nvSpPr>
        <p:spPr>
          <a:xfrm>
            <a:off x="457200" y="1261872"/>
            <a:ext cx="8229600" cy="5029200"/>
          </a:xfrm>
        </p:spPr>
        <p:txBody>
          <a:bodyPr/>
          <a:lstStyle/>
          <a:p>
            <a:r>
              <a:rPr lang="en-US" dirty="0"/>
              <a:t>Coverage is the same as active subscriber coverage.</a:t>
            </a:r>
          </a:p>
          <a:p>
            <a:pPr lvl="0"/>
            <a:r>
              <a:rPr lang="en-US" dirty="0"/>
              <a:t>Enroll within 31 days of retirement or special eligibility situation or yearly during open enrollment.</a:t>
            </a:r>
          </a:p>
        </p:txBody>
      </p:sp>
      <p:sp>
        <p:nvSpPr>
          <p:cNvPr id="4" name="Slide Number Placeholder 3"/>
          <p:cNvSpPr>
            <a:spLocks noGrp="1"/>
          </p:cNvSpPr>
          <p:nvPr>
            <p:ph type="sldNum" sz="quarter" idx="12"/>
            <p:custDataLst>
              <p:tags r:id="rId3"/>
            </p:custDataLst>
          </p:nvPr>
        </p:nvSpPr>
        <p:spPr>
          <a:xfrm>
            <a:off x="8339328" y="6400800"/>
            <a:ext cx="804672" cy="457200"/>
          </a:xfrm>
        </p:spPr>
        <p:txBody>
          <a:bodyPr/>
          <a:lstStyle/>
          <a:p>
            <a:fld id="{28024367-D536-4F59-B2ED-0E7825EDA9AF}" type="slidenum">
              <a:rPr lang="en-US" smtClean="0"/>
              <a:pPr/>
              <a:t>20</a:t>
            </a:fld>
            <a:endParaRPr lang="en-US" dirty="0"/>
          </a:p>
        </p:txBody>
      </p:sp>
    </p:spTree>
    <p:extLst>
      <p:ext uri="{BB962C8B-B14F-4D97-AF65-F5344CB8AC3E}">
        <p14:creationId xmlns:p14="http://schemas.microsoft.com/office/powerpoint/2010/main" val="1024541677"/>
      </p:ext>
    </p:extLst>
  </p:cSld>
  <p:clrMapOvr>
    <a:masterClrMapping/>
  </p:clrMapOvr>
  <mc:AlternateContent xmlns:mc="http://schemas.openxmlformats.org/markup-compatibility/2006" xmlns:p14="http://schemas.microsoft.com/office/powerpoint/2010/main">
    <mc:Choice Requires="p14">
      <p:transition spd="slow" p14:dur="2000" advTm="22072"/>
    </mc:Choice>
    <mc:Fallback xmlns="">
      <p:transition spd="slow" advTm="2207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B497-269D-4CDA-8AC5-73CFD3BCB69A}"/>
              </a:ext>
            </a:extLst>
          </p:cNvPr>
          <p:cNvSpPr>
            <a:spLocks noGrp="1"/>
          </p:cNvSpPr>
          <p:nvPr>
            <p:ph type="title"/>
          </p:nvPr>
        </p:nvSpPr>
        <p:spPr>
          <a:xfrm>
            <a:off x="457198" y="228600"/>
            <a:ext cx="8229599" cy="804672"/>
          </a:xfrm>
        </p:spPr>
        <p:txBody>
          <a:bodyPr/>
          <a:lstStyle/>
          <a:p>
            <a:r>
              <a:rPr lang="en-US" dirty="0"/>
              <a:t>Life insurance</a:t>
            </a:r>
          </a:p>
        </p:txBody>
      </p:sp>
      <p:sp>
        <p:nvSpPr>
          <p:cNvPr id="3" name="Content Placeholder 2">
            <a:extLst>
              <a:ext uri="{FF2B5EF4-FFF2-40B4-BE49-F238E27FC236}">
                <a16:creationId xmlns:a16="http://schemas.microsoft.com/office/drawing/2014/main" id="{D6EABE85-037B-419F-9A38-43DE720EFDC9}"/>
              </a:ext>
            </a:extLst>
          </p:cNvPr>
          <p:cNvSpPr>
            <a:spLocks noGrp="1"/>
          </p:cNvSpPr>
          <p:nvPr>
            <p:ph idx="1"/>
          </p:nvPr>
        </p:nvSpPr>
        <p:spPr>
          <a:xfrm>
            <a:off x="457200" y="1261872"/>
            <a:ext cx="8229600" cy="5029200"/>
          </a:xfrm>
        </p:spPr>
        <p:txBody>
          <a:bodyPr>
            <a:normAutofit/>
          </a:bodyPr>
          <a:lstStyle/>
          <a:p>
            <a:r>
              <a:rPr lang="en-US" dirty="0"/>
              <a:t>Basic Life insurance</a:t>
            </a:r>
          </a:p>
          <a:p>
            <a:pPr lvl="1"/>
            <a:r>
              <a:rPr lang="en-US" dirty="0"/>
              <a:t>Can convert coverage to a whole life policy within 31 days of retirement if you were enrolled in a health plan offered through PEBA at retirement.</a:t>
            </a:r>
          </a:p>
          <a:p>
            <a:r>
              <a:rPr lang="en-US" dirty="0"/>
              <a:t>Optional Life insurance</a:t>
            </a:r>
          </a:p>
          <a:p>
            <a:pPr lvl="1"/>
            <a:r>
              <a:rPr lang="en-US" dirty="0"/>
              <a:t>Can convert existing coverage to a whole life policy within 31 days of retirement. </a:t>
            </a:r>
          </a:p>
          <a:p>
            <a:pPr lvl="1"/>
            <a:r>
              <a:rPr lang="en-US" dirty="0"/>
              <a:t>Can continue existing coverage within 31 days of retirement. </a:t>
            </a:r>
          </a:p>
          <a:p>
            <a:pPr lvl="2"/>
            <a:r>
              <a:rPr lang="en-US" dirty="0"/>
              <a:t>Continue coverage in $10,000 increments.</a:t>
            </a:r>
          </a:p>
          <a:p>
            <a:pPr lvl="2"/>
            <a:r>
              <a:rPr lang="en-US" dirty="0"/>
              <a:t>Continued coverage will reduce to 65% at age 70.</a:t>
            </a:r>
          </a:p>
          <a:p>
            <a:pPr lvl="2"/>
            <a:r>
              <a:rPr lang="en-US" dirty="0"/>
              <a:t>Retiree coverage ends the January 1 following the retiree’s 75</a:t>
            </a:r>
            <a:r>
              <a:rPr lang="en-US" baseline="30000" dirty="0"/>
              <a:t>th</a:t>
            </a:r>
            <a:r>
              <a:rPr lang="en-US" dirty="0"/>
              <a:t> birthday.</a:t>
            </a:r>
          </a:p>
          <a:p>
            <a:r>
              <a:rPr lang="en-US" dirty="0"/>
              <a:t>Dependent Life insurance</a:t>
            </a:r>
          </a:p>
          <a:p>
            <a:pPr lvl="1"/>
            <a:r>
              <a:rPr lang="en-US" dirty="0"/>
              <a:t>Can convert existing coverage to a whole life policy within 31 days of retirement. </a:t>
            </a:r>
          </a:p>
          <a:p>
            <a:pPr lvl="1"/>
            <a:endParaRPr lang="en-US" dirty="0"/>
          </a:p>
        </p:txBody>
      </p:sp>
      <p:sp>
        <p:nvSpPr>
          <p:cNvPr id="4" name="Slide Number Placeholder 3">
            <a:extLst>
              <a:ext uri="{FF2B5EF4-FFF2-40B4-BE49-F238E27FC236}">
                <a16:creationId xmlns:a16="http://schemas.microsoft.com/office/drawing/2014/main" id="{D4FA2EBD-C32A-444C-B6CA-ED6F17EB723E}"/>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21</a:t>
            </a:fld>
            <a:endParaRPr lang="en-US" dirty="0"/>
          </a:p>
        </p:txBody>
      </p:sp>
    </p:spTree>
    <p:extLst>
      <p:ext uri="{BB962C8B-B14F-4D97-AF65-F5344CB8AC3E}">
        <p14:creationId xmlns:p14="http://schemas.microsoft.com/office/powerpoint/2010/main" val="2291703455"/>
      </p:ext>
    </p:extLst>
  </p:cSld>
  <p:clrMapOvr>
    <a:masterClrMapping/>
  </p:clrMapOvr>
  <mc:AlternateContent xmlns:mc="http://schemas.openxmlformats.org/markup-compatibility/2006" xmlns:p14="http://schemas.microsoft.com/office/powerpoint/2010/main">
    <mc:Choice Requires="p14">
      <p:transition spd="slow" p14:dur="2000" advTm="64326"/>
    </mc:Choice>
    <mc:Fallback xmlns="">
      <p:transition spd="slow" advTm="6432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283D-017E-4FAA-88E0-356B7B863BC2}"/>
              </a:ext>
            </a:extLst>
          </p:cNvPr>
          <p:cNvSpPr>
            <a:spLocks noGrp="1"/>
          </p:cNvSpPr>
          <p:nvPr>
            <p:ph type="title"/>
          </p:nvPr>
        </p:nvSpPr>
        <p:spPr/>
        <p:txBody>
          <a:bodyPr/>
          <a:lstStyle/>
          <a:p>
            <a:r>
              <a:rPr lang="en-US" dirty="0"/>
              <a:t>Life insurance premiums in retirement</a:t>
            </a:r>
          </a:p>
        </p:txBody>
      </p:sp>
      <p:sp>
        <p:nvSpPr>
          <p:cNvPr id="3" name="Content Placeholder 2">
            <a:extLst>
              <a:ext uri="{FF2B5EF4-FFF2-40B4-BE49-F238E27FC236}">
                <a16:creationId xmlns:a16="http://schemas.microsoft.com/office/drawing/2014/main" id="{897A2BB6-7636-462A-AFFE-8A5B67643B57}"/>
              </a:ext>
            </a:extLst>
          </p:cNvPr>
          <p:cNvSpPr>
            <a:spLocks noGrp="1"/>
          </p:cNvSpPr>
          <p:nvPr>
            <p:ph idx="1"/>
          </p:nvPr>
        </p:nvSpPr>
        <p:spPr/>
        <p:txBody>
          <a:bodyPr/>
          <a:lstStyle/>
          <a:p>
            <a:r>
              <a:rPr lang="en-US" dirty="0"/>
              <a:t>Converted policy premiums are underwritten individually by MetLife.</a:t>
            </a:r>
          </a:p>
          <a:p>
            <a:r>
              <a:rPr lang="en-US" dirty="0"/>
              <a:t>Retirees continuing coverage will pay the same premium as active employees.</a:t>
            </a:r>
          </a:p>
          <a:p>
            <a:r>
              <a:rPr lang="en-US" dirty="0"/>
              <a:t>Retirees will receive the continuation and/or conversion forms directly from MetLife.</a:t>
            </a:r>
          </a:p>
          <a:p>
            <a:endParaRPr lang="en-US" dirty="0"/>
          </a:p>
        </p:txBody>
      </p:sp>
      <p:sp>
        <p:nvSpPr>
          <p:cNvPr id="4" name="Slide Number Placeholder 3">
            <a:extLst>
              <a:ext uri="{FF2B5EF4-FFF2-40B4-BE49-F238E27FC236}">
                <a16:creationId xmlns:a16="http://schemas.microsoft.com/office/drawing/2014/main" id="{EC0E6432-C831-496C-A617-1CD093FBB3C6}"/>
              </a:ext>
            </a:extLst>
          </p:cNvPr>
          <p:cNvSpPr>
            <a:spLocks noGrp="1"/>
          </p:cNvSpPr>
          <p:nvPr>
            <p:ph type="sldNum" sz="quarter" idx="12"/>
          </p:nvPr>
        </p:nvSpPr>
        <p:spPr/>
        <p:txBody>
          <a:bodyPr/>
          <a:lstStyle/>
          <a:p>
            <a:fld id="{28024367-D536-4F59-B2ED-0E7825EDA9AF}" type="slidenum">
              <a:rPr lang="en-US" smtClean="0"/>
              <a:pPr/>
              <a:t>22</a:t>
            </a:fld>
            <a:endParaRPr lang="en-US" dirty="0"/>
          </a:p>
        </p:txBody>
      </p:sp>
    </p:spTree>
    <p:extLst>
      <p:ext uri="{BB962C8B-B14F-4D97-AF65-F5344CB8AC3E}">
        <p14:creationId xmlns:p14="http://schemas.microsoft.com/office/powerpoint/2010/main" val="3007720806"/>
      </p:ext>
    </p:extLst>
  </p:cSld>
  <p:clrMapOvr>
    <a:masterClrMapping/>
  </p:clrMapOvr>
  <mc:AlternateContent xmlns:mc="http://schemas.openxmlformats.org/markup-compatibility/2006" xmlns:p14="http://schemas.microsoft.com/office/powerpoint/2010/main">
    <mc:Choice Requires="p14">
      <p:transition spd="slow" p14:dur="2000" advTm="19768"/>
    </mc:Choice>
    <mc:Fallback xmlns="">
      <p:transition spd="slow" advTm="1976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BCE69-93C5-447B-8C53-9C6AEFFB5F25}"/>
              </a:ext>
            </a:extLst>
          </p:cNvPr>
          <p:cNvSpPr>
            <a:spLocks noGrp="1"/>
          </p:cNvSpPr>
          <p:nvPr>
            <p:ph type="title"/>
          </p:nvPr>
        </p:nvSpPr>
        <p:spPr/>
        <p:txBody>
          <a:bodyPr/>
          <a:lstStyle/>
          <a:p>
            <a:r>
              <a:rPr lang="en-US" dirty="0"/>
              <a:t>Long term disability</a:t>
            </a:r>
          </a:p>
        </p:txBody>
      </p:sp>
      <p:sp>
        <p:nvSpPr>
          <p:cNvPr id="3" name="Content Placeholder 2">
            <a:extLst>
              <a:ext uri="{FF2B5EF4-FFF2-40B4-BE49-F238E27FC236}">
                <a16:creationId xmlns:a16="http://schemas.microsoft.com/office/drawing/2014/main" id="{396A0BFC-0B6B-4DB4-91D2-980F8D18E91E}"/>
              </a:ext>
            </a:extLst>
          </p:cNvPr>
          <p:cNvSpPr>
            <a:spLocks noGrp="1"/>
          </p:cNvSpPr>
          <p:nvPr>
            <p:ph idx="1"/>
          </p:nvPr>
        </p:nvSpPr>
        <p:spPr/>
        <p:txBody>
          <a:bodyPr/>
          <a:lstStyle/>
          <a:p>
            <a:r>
              <a:rPr lang="en-US" dirty="0"/>
              <a:t>Basic Long Term Disability:</a:t>
            </a:r>
          </a:p>
          <a:p>
            <a:pPr lvl="1"/>
            <a:r>
              <a:rPr lang="en-US" dirty="0"/>
              <a:t>Available only to active employees enrolled in a health plan. </a:t>
            </a:r>
          </a:p>
          <a:p>
            <a:pPr lvl="1"/>
            <a:r>
              <a:rPr lang="en-US" dirty="0"/>
              <a:t>Ends at retirement.</a:t>
            </a:r>
          </a:p>
          <a:p>
            <a:pPr lvl="1"/>
            <a:r>
              <a:rPr lang="en-US" dirty="0"/>
              <a:t>Cannot be converted to an individual policy.</a:t>
            </a:r>
          </a:p>
          <a:p>
            <a:r>
              <a:rPr lang="en-US" dirty="0"/>
              <a:t>Supplemental Long Term Disability:</a:t>
            </a:r>
          </a:p>
          <a:p>
            <a:pPr lvl="1"/>
            <a:r>
              <a:rPr lang="en-US" dirty="0"/>
              <a:t>Available only to active employees.</a:t>
            </a:r>
          </a:p>
          <a:p>
            <a:pPr lvl="1"/>
            <a:r>
              <a:rPr lang="en-US" dirty="0"/>
              <a:t>Ends at retirement.</a:t>
            </a:r>
          </a:p>
          <a:p>
            <a:pPr lvl="1"/>
            <a:r>
              <a:rPr lang="en-US" dirty="0"/>
              <a:t>Cannot be converted to an individual policy.</a:t>
            </a:r>
          </a:p>
          <a:p>
            <a:endParaRPr lang="en-US" dirty="0"/>
          </a:p>
        </p:txBody>
      </p:sp>
      <p:sp>
        <p:nvSpPr>
          <p:cNvPr id="4" name="Slide Number Placeholder 3">
            <a:extLst>
              <a:ext uri="{FF2B5EF4-FFF2-40B4-BE49-F238E27FC236}">
                <a16:creationId xmlns:a16="http://schemas.microsoft.com/office/drawing/2014/main" id="{19343826-96EC-4E96-A83A-FAEB29992B54}"/>
              </a:ext>
            </a:extLst>
          </p:cNvPr>
          <p:cNvSpPr>
            <a:spLocks noGrp="1"/>
          </p:cNvSpPr>
          <p:nvPr>
            <p:ph type="sldNum" sz="quarter" idx="12"/>
          </p:nvPr>
        </p:nvSpPr>
        <p:spPr/>
        <p:txBody>
          <a:bodyPr/>
          <a:lstStyle/>
          <a:p>
            <a:fld id="{28024367-D536-4F59-B2ED-0E7825EDA9AF}" type="slidenum">
              <a:rPr lang="en-US" smtClean="0"/>
              <a:pPr/>
              <a:t>23</a:t>
            </a:fld>
            <a:endParaRPr lang="en-US" dirty="0"/>
          </a:p>
        </p:txBody>
      </p:sp>
    </p:spTree>
    <p:extLst>
      <p:ext uri="{BB962C8B-B14F-4D97-AF65-F5344CB8AC3E}">
        <p14:creationId xmlns:p14="http://schemas.microsoft.com/office/powerpoint/2010/main" val="1651411467"/>
      </p:ext>
    </p:extLst>
  </p:cSld>
  <p:clrMapOvr>
    <a:masterClrMapping/>
  </p:clrMapOvr>
  <mc:AlternateContent xmlns:mc="http://schemas.openxmlformats.org/markup-compatibility/2006" xmlns:p14="http://schemas.microsoft.com/office/powerpoint/2010/main">
    <mc:Choice Requires="p14">
      <p:transition spd="slow" p14:dur="2000" advTm="16634"/>
    </mc:Choice>
    <mc:Fallback xmlns="">
      <p:transition spd="slow" advTm="1663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9810-92C6-47C8-9E11-1B8D881FC200}"/>
              </a:ext>
            </a:extLst>
          </p:cNvPr>
          <p:cNvSpPr>
            <a:spLocks noGrp="1"/>
          </p:cNvSpPr>
          <p:nvPr>
            <p:ph type="title"/>
          </p:nvPr>
        </p:nvSpPr>
        <p:spPr/>
        <p:txBody>
          <a:bodyPr/>
          <a:lstStyle/>
          <a:p>
            <a:r>
              <a:rPr lang="en-US" dirty="0"/>
              <a:t>MoneyPlus</a:t>
            </a:r>
            <a:r>
              <a:rPr lang="en-US" dirty="0">
                <a:solidFill>
                  <a:srgbClr val="FF0000"/>
                </a:solidFill>
              </a:rPr>
              <a:t> </a:t>
            </a:r>
            <a:r>
              <a:rPr lang="en-US" dirty="0"/>
              <a:t>and Health Savings Accounts</a:t>
            </a:r>
          </a:p>
        </p:txBody>
      </p:sp>
      <p:sp>
        <p:nvSpPr>
          <p:cNvPr id="3" name="Content Placeholder 2">
            <a:extLst>
              <a:ext uri="{FF2B5EF4-FFF2-40B4-BE49-F238E27FC236}">
                <a16:creationId xmlns:a16="http://schemas.microsoft.com/office/drawing/2014/main" id="{AB2029C1-C7E4-47D9-A28C-DCB1FC1C793D}"/>
              </a:ext>
            </a:extLst>
          </p:cNvPr>
          <p:cNvSpPr>
            <a:spLocks noGrp="1"/>
          </p:cNvSpPr>
          <p:nvPr>
            <p:ph idx="1"/>
          </p:nvPr>
        </p:nvSpPr>
        <p:spPr/>
        <p:txBody>
          <a:bodyPr/>
          <a:lstStyle/>
          <a:p>
            <a:r>
              <a:rPr lang="en-US" dirty="0"/>
              <a:t>Available only to active employees.</a:t>
            </a:r>
          </a:p>
          <a:p>
            <a:r>
              <a:rPr lang="en-US" dirty="0"/>
              <a:t>Retirees in the Savings Plan who are not eligible for Medicare may continue Health Savings Account contributions, but not pretax through payroll deduction.</a:t>
            </a:r>
          </a:p>
          <a:p>
            <a:endParaRPr lang="en-US" dirty="0"/>
          </a:p>
        </p:txBody>
      </p:sp>
      <p:sp>
        <p:nvSpPr>
          <p:cNvPr id="4" name="Slide Number Placeholder 3">
            <a:extLst>
              <a:ext uri="{FF2B5EF4-FFF2-40B4-BE49-F238E27FC236}">
                <a16:creationId xmlns:a16="http://schemas.microsoft.com/office/drawing/2014/main" id="{0F75A0C3-24DD-4990-B91A-1F53B02B3B44}"/>
              </a:ext>
            </a:extLst>
          </p:cNvPr>
          <p:cNvSpPr>
            <a:spLocks noGrp="1"/>
          </p:cNvSpPr>
          <p:nvPr>
            <p:ph type="sldNum" sz="quarter" idx="12"/>
          </p:nvPr>
        </p:nvSpPr>
        <p:spPr/>
        <p:txBody>
          <a:bodyPr/>
          <a:lstStyle/>
          <a:p>
            <a:fld id="{28024367-D536-4F59-B2ED-0E7825EDA9AF}" type="slidenum">
              <a:rPr lang="en-US" smtClean="0"/>
              <a:pPr/>
              <a:t>24</a:t>
            </a:fld>
            <a:endParaRPr lang="en-US" dirty="0"/>
          </a:p>
        </p:txBody>
      </p:sp>
    </p:spTree>
    <p:extLst>
      <p:ext uri="{BB962C8B-B14F-4D97-AF65-F5344CB8AC3E}">
        <p14:creationId xmlns:p14="http://schemas.microsoft.com/office/powerpoint/2010/main" val="177169000"/>
      </p:ext>
    </p:extLst>
  </p:cSld>
  <p:clrMapOvr>
    <a:masterClrMapping/>
  </p:clrMapOvr>
  <mc:AlternateContent xmlns:mc="http://schemas.openxmlformats.org/markup-compatibility/2006" xmlns:p14="http://schemas.microsoft.com/office/powerpoint/2010/main">
    <mc:Choice Requires="p14">
      <p:transition spd="slow" p14:dur="2000" advTm="15628"/>
    </mc:Choice>
    <mc:Fallback xmlns="">
      <p:transition spd="slow" advTm="15628"/>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69AA9-5F01-4BF9-A2AD-C6494EB24C8E}"/>
              </a:ext>
            </a:extLst>
          </p:cNvPr>
          <p:cNvSpPr>
            <a:spLocks noGrp="1"/>
          </p:cNvSpPr>
          <p:nvPr>
            <p:ph type="title"/>
          </p:nvPr>
        </p:nvSpPr>
        <p:spPr/>
        <p:txBody>
          <a:bodyPr/>
          <a:lstStyle/>
          <a:p>
            <a:r>
              <a:rPr lang="en-US" dirty="0"/>
              <a:t>Assisting an employee </a:t>
            </a:r>
          </a:p>
        </p:txBody>
      </p:sp>
      <p:sp>
        <p:nvSpPr>
          <p:cNvPr id="3" name="Content Placeholder 2">
            <a:extLst>
              <a:ext uri="{FF2B5EF4-FFF2-40B4-BE49-F238E27FC236}">
                <a16:creationId xmlns:a16="http://schemas.microsoft.com/office/drawing/2014/main" id="{D98DBDAB-1A48-49EB-BEDD-9BAE71222DC1}"/>
              </a:ext>
            </a:extLst>
          </p:cNvPr>
          <p:cNvSpPr>
            <a:spLocks noGrp="1"/>
          </p:cNvSpPr>
          <p:nvPr>
            <p:ph idx="1"/>
          </p:nvPr>
        </p:nvSpPr>
        <p:spPr/>
        <p:txBody>
          <a:bodyPr/>
          <a:lstStyle/>
          <a:p>
            <a:r>
              <a:rPr lang="en-US" dirty="0"/>
              <a:t>The Retiree Packet, available at </a:t>
            </a:r>
            <a:r>
              <a:rPr lang="en-US" dirty="0">
                <a:hlinkClick r:id="rId2"/>
              </a:rPr>
              <a:t>peba.sc.gov/forms</a:t>
            </a:r>
            <a:r>
              <a:rPr lang="en-US" dirty="0"/>
              <a:t>, is a comprehensive packet that includes:</a:t>
            </a:r>
          </a:p>
          <a:p>
            <a:pPr lvl="1"/>
            <a:r>
              <a:rPr lang="en-US" i="1" dirty="0"/>
              <a:t>Retiree Insurance Eligibility, Funding </a:t>
            </a:r>
            <a:r>
              <a:rPr lang="en-US" dirty="0"/>
              <a:t>flyers; </a:t>
            </a:r>
          </a:p>
          <a:p>
            <a:pPr lvl="1"/>
            <a:r>
              <a:rPr lang="en-US" i="1" dirty="0"/>
              <a:t>Employment Verification Record</a:t>
            </a:r>
            <a:r>
              <a:rPr lang="en-US" dirty="0"/>
              <a:t>; </a:t>
            </a:r>
          </a:p>
          <a:p>
            <a:pPr lvl="1"/>
            <a:r>
              <a:rPr lang="en-US" i="1" dirty="0"/>
              <a:t>Certification Regarding Tobacco or E-cigarette Use</a:t>
            </a:r>
            <a:r>
              <a:rPr lang="en-US" dirty="0"/>
              <a:t>; and </a:t>
            </a:r>
          </a:p>
          <a:p>
            <a:pPr lvl="1"/>
            <a:r>
              <a:rPr lang="en-US" dirty="0"/>
              <a:t>Other helpful information. </a:t>
            </a:r>
          </a:p>
          <a:p>
            <a:r>
              <a:rPr lang="en-US" dirty="0"/>
              <a:t>Service and disability retirement life event checklists available at </a:t>
            </a:r>
            <a:r>
              <a:rPr lang="en-US" dirty="0">
                <a:hlinkClick r:id="rId3"/>
              </a:rPr>
              <a:t>peba.sc.gov/publications</a:t>
            </a:r>
            <a:r>
              <a:rPr lang="en-US" dirty="0"/>
              <a:t> for both members and employers.</a:t>
            </a:r>
          </a:p>
          <a:p>
            <a:r>
              <a:rPr lang="en-US" i="1" dirty="0">
                <a:hlinkClick r:id="rId4"/>
              </a:rPr>
              <a:t>Insurance Coverage for the Medicare-eligible Member</a:t>
            </a:r>
            <a:r>
              <a:rPr lang="en-US" dirty="0"/>
              <a:t> handbook.</a:t>
            </a:r>
          </a:p>
          <a:p>
            <a:r>
              <a:rPr lang="en-US" i="1" dirty="0">
                <a:hlinkClick r:id="rId5"/>
              </a:rPr>
              <a:t>Retiree Notice of Election</a:t>
            </a:r>
            <a:r>
              <a:rPr lang="en-US" i="1" dirty="0"/>
              <a:t> </a:t>
            </a:r>
            <a:r>
              <a:rPr lang="en-US" dirty="0"/>
              <a:t>form. </a:t>
            </a:r>
          </a:p>
        </p:txBody>
      </p:sp>
      <p:sp>
        <p:nvSpPr>
          <p:cNvPr id="4" name="Slide Number Placeholder 3">
            <a:extLst>
              <a:ext uri="{FF2B5EF4-FFF2-40B4-BE49-F238E27FC236}">
                <a16:creationId xmlns:a16="http://schemas.microsoft.com/office/drawing/2014/main" id="{7C57F0CF-90AF-4E9D-91C6-FDC80E0558BD}"/>
              </a:ext>
            </a:extLst>
          </p:cNvPr>
          <p:cNvSpPr>
            <a:spLocks noGrp="1"/>
          </p:cNvSpPr>
          <p:nvPr>
            <p:ph type="sldNum" sz="quarter" idx="12"/>
          </p:nvPr>
        </p:nvSpPr>
        <p:spPr/>
        <p:txBody>
          <a:bodyPr/>
          <a:lstStyle/>
          <a:p>
            <a:fld id="{28024367-D536-4F59-B2ED-0E7825EDA9AF}" type="slidenum">
              <a:rPr lang="en-US" smtClean="0"/>
              <a:pPr/>
              <a:t>25</a:t>
            </a:fld>
            <a:endParaRPr lang="en-US" dirty="0"/>
          </a:p>
        </p:txBody>
      </p:sp>
    </p:spTree>
    <p:extLst>
      <p:ext uri="{BB962C8B-B14F-4D97-AF65-F5344CB8AC3E}">
        <p14:creationId xmlns:p14="http://schemas.microsoft.com/office/powerpoint/2010/main" val="1259729683"/>
      </p:ext>
    </p:extLst>
  </p:cSld>
  <p:clrMapOvr>
    <a:masterClrMapping/>
  </p:clrMapOvr>
  <mc:AlternateContent xmlns:mc="http://schemas.openxmlformats.org/markup-compatibility/2006" xmlns:p14="http://schemas.microsoft.com/office/powerpoint/2010/main">
    <mc:Choice Requires="p14">
      <p:transition spd="slow" p14:dur="2000" advTm="30673"/>
    </mc:Choice>
    <mc:Fallback xmlns="">
      <p:transition spd="slow" advTm="3067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98C6-472C-4467-A5C9-64AB1C5D80A2}"/>
              </a:ext>
            </a:extLst>
          </p:cNvPr>
          <p:cNvSpPr>
            <a:spLocks noGrp="1"/>
          </p:cNvSpPr>
          <p:nvPr>
            <p:ph type="title"/>
          </p:nvPr>
        </p:nvSpPr>
        <p:spPr/>
        <p:txBody>
          <a:bodyPr/>
          <a:lstStyle/>
          <a:p>
            <a:r>
              <a:rPr lang="en-US" dirty="0"/>
              <a:t>Enrollment</a:t>
            </a:r>
          </a:p>
        </p:txBody>
      </p:sp>
      <p:sp>
        <p:nvSpPr>
          <p:cNvPr id="3" name="Content Placeholder 2">
            <a:extLst>
              <a:ext uri="{FF2B5EF4-FFF2-40B4-BE49-F238E27FC236}">
                <a16:creationId xmlns:a16="http://schemas.microsoft.com/office/drawing/2014/main" id="{1BCBC647-B328-4710-BFB4-3B37889BC09A}"/>
              </a:ext>
            </a:extLst>
          </p:cNvPr>
          <p:cNvSpPr>
            <a:spLocks noGrp="1"/>
          </p:cNvSpPr>
          <p:nvPr>
            <p:ph idx="1"/>
          </p:nvPr>
        </p:nvSpPr>
        <p:spPr/>
        <p:txBody>
          <a:bodyPr>
            <a:normAutofit/>
          </a:bodyPr>
          <a:lstStyle/>
          <a:p>
            <a:r>
              <a:rPr lang="en-US" dirty="0"/>
              <a:t>If PEBA determines employee is eligible for retiree insurance, employee must complete and submit:</a:t>
            </a:r>
          </a:p>
          <a:p>
            <a:pPr lvl="1"/>
            <a:r>
              <a:rPr lang="en-US" i="1" dirty="0">
                <a:hlinkClick r:id="rId2"/>
              </a:rPr>
              <a:t>Retiree Notice of Election</a:t>
            </a:r>
            <a:r>
              <a:rPr lang="en-US" dirty="0"/>
              <a:t>; and </a:t>
            </a:r>
          </a:p>
          <a:p>
            <a:pPr lvl="1"/>
            <a:r>
              <a:rPr lang="en-US" i="1" dirty="0">
                <a:hlinkClick r:id="rId3"/>
              </a:rPr>
              <a:t>Certification Regarding Tobacco and E-cigarette Use</a:t>
            </a:r>
            <a:r>
              <a:rPr lang="en-US" dirty="0"/>
              <a:t>.</a:t>
            </a:r>
          </a:p>
          <a:p>
            <a:r>
              <a:rPr lang="en-US" dirty="0"/>
              <a:t>PEBA is the benefits administrator for retirees of state agencies, public higher education institutions, public school districts and charter schools that participate in both insurance and retirement.</a:t>
            </a:r>
          </a:p>
          <a:p>
            <a:r>
              <a:rPr lang="en-US" dirty="0"/>
              <a:t>Retirees of participating optional employers and charter schools that participate in insurance only keep the same benefits administrator from their former employer. </a:t>
            </a:r>
          </a:p>
        </p:txBody>
      </p:sp>
      <p:sp>
        <p:nvSpPr>
          <p:cNvPr id="4" name="Slide Number Placeholder 3">
            <a:extLst>
              <a:ext uri="{FF2B5EF4-FFF2-40B4-BE49-F238E27FC236}">
                <a16:creationId xmlns:a16="http://schemas.microsoft.com/office/drawing/2014/main" id="{16B9CA0C-CBC3-4683-8F2D-0324F49C5F6A}"/>
              </a:ext>
            </a:extLst>
          </p:cNvPr>
          <p:cNvSpPr>
            <a:spLocks noGrp="1"/>
          </p:cNvSpPr>
          <p:nvPr>
            <p:ph type="sldNum" sz="quarter" idx="12"/>
          </p:nvPr>
        </p:nvSpPr>
        <p:spPr/>
        <p:txBody>
          <a:bodyPr/>
          <a:lstStyle/>
          <a:p>
            <a:fld id="{28024367-D536-4F59-B2ED-0E7825EDA9AF}" type="slidenum">
              <a:rPr lang="en-US" smtClean="0"/>
              <a:pPr/>
              <a:t>26</a:t>
            </a:fld>
            <a:endParaRPr lang="en-US" dirty="0"/>
          </a:p>
        </p:txBody>
      </p:sp>
    </p:spTree>
    <p:extLst>
      <p:ext uri="{BB962C8B-B14F-4D97-AF65-F5344CB8AC3E}">
        <p14:creationId xmlns:p14="http://schemas.microsoft.com/office/powerpoint/2010/main" val="1473619145"/>
      </p:ext>
    </p:extLst>
  </p:cSld>
  <p:clrMapOvr>
    <a:masterClrMapping/>
  </p:clrMapOvr>
  <mc:AlternateContent xmlns:mc="http://schemas.openxmlformats.org/markup-compatibility/2006" xmlns:p14="http://schemas.microsoft.com/office/powerpoint/2010/main">
    <mc:Choice Requires="p14">
      <p:transition spd="slow" p14:dur="2000" advTm="47312"/>
    </mc:Choice>
    <mc:Fallback xmlns="">
      <p:transition spd="slow" advTm="47312"/>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0431-53BC-401F-8F99-F229B7610215}"/>
              </a:ext>
            </a:extLst>
          </p:cNvPr>
          <p:cNvSpPr>
            <a:spLocks noGrp="1"/>
          </p:cNvSpPr>
          <p:nvPr>
            <p:ph type="title"/>
          </p:nvPr>
        </p:nvSpPr>
        <p:spPr/>
        <p:txBody>
          <a:bodyPr/>
          <a:lstStyle/>
          <a:p>
            <a:r>
              <a:rPr lang="en-US"/>
              <a:t>Premiums and billing</a:t>
            </a:r>
            <a:endParaRPr lang="en-US" dirty="0"/>
          </a:p>
        </p:txBody>
      </p:sp>
      <p:sp>
        <p:nvSpPr>
          <p:cNvPr id="3" name="Content Placeholder 2">
            <a:extLst>
              <a:ext uri="{FF2B5EF4-FFF2-40B4-BE49-F238E27FC236}">
                <a16:creationId xmlns:a16="http://schemas.microsoft.com/office/drawing/2014/main" id="{8BA12263-C3F9-4722-BFD8-EF5ACEA3F6BA}"/>
              </a:ext>
            </a:extLst>
          </p:cNvPr>
          <p:cNvSpPr>
            <a:spLocks noGrp="1"/>
          </p:cNvSpPr>
          <p:nvPr>
            <p:ph idx="1"/>
          </p:nvPr>
        </p:nvSpPr>
        <p:spPr/>
        <p:txBody>
          <a:bodyPr>
            <a:normAutofit lnSpcReduction="10000"/>
          </a:bodyPr>
          <a:lstStyle/>
          <a:p>
            <a:r>
              <a:rPr lang="en-US" dirty="0"/>
              <a:t>Retirees of state agencies, public higher education institutions, public school districts and charter schools that participate in both insurance and retirement:</a:t>
            </a:r>
          </a:p>
          <a:p>
            <a:pPr lvl="1"/>
            <a:r>
              <a:rPr lang="en-US" dirty="0"/>
              <a:t>Premiums are deducted from monthly retirement benefit payments</a:t>
            </a:r>
            <a:r>
              <a:rPr lang="en-US" baseline="30000" dirty="0"/>
              <a:t>1</a:t>
            </a:r>
            <a:r>
              <a:rPr lang="en-US" dirty="0"/>
              <a:t> or through bank draft.</a:t>
            </a:r>
          </a:p>
          <a:p>
            <a:pPr lvl="1"/>
            <a:r>
              <a:rPr lang="en-US" dirty="0"/>
              <a:t>Depending on when retirement paperwork is finalized, more than one month’s premium may be deducted from first benefit payment.</a:t>
            </a:r>
          </a:p>
          <a:p>
            <a:pPr lvl="1"/>
            <a:r>
              <a:rPr lang="en-US" dirty="0"/>
              <a:t>If premiums are due before retirement is finalized, PEBA sends a bill until the benefit payment is processed.</a:t>
            </a:r>
          </a:p>
          <a:p>
            <a:r>
              <a:rPr lang="en-US" dirty="0"/>
              <a:t>Retirees of optional employers and </a:t>
            </a:r>
            <a:r>
              <a:rPr lang="en-US" altLang="en-US" dirty="0"/>
              <a:t>charter schools that participate in insurance only</a:t>
            </a:r>
            <a:r>
              <a:rPr lang="en-US" dirty="0"/>
              <a:t>:</a:t>
            </a:r>
          </a:p>
          <a:p>
            <a:pPr lvl="1"/>
            <a:r>
              <a:rPr lang="en-US" dirty="0"/>
              <a:t>Premiums are billed to the employer who must submit payment in full to PEBA. </a:t>
            </a:r>
          </a:p>
          <a:p>
            <a:pPr lvl="1"/>
            <a:r>
              <a:rPr lang="en-US" dirty="0"/>
              <a:t>Retirees pay premiums directly to employer. </a:t>
            </a:r>
          </a:p>
          <a:p>
            <a:pPr lvl="1"/>
            <a:r>
              <a:rPr lang="en-US" altLang="en-US" dirty="0"/>
              <a:t>Premiums are due by the 10</a:t>
            </a:r>
            <a:r>
              <a:rPr lang="en-US" altLang="en-US" baseline="30000" dirty="0"/>
              <a:t>th</a:t>
            </a:r>
            <a:r>
              <a:rPr lang="en-US" altLang="en-US" dirty="0"/>
              <a:t> of each month.</a:t>
            </a:r>
          </a:p>
          <a:p>
            <a:pPr lvl="1"/>
            <a:r>
              <a:rPr lang="en-US" altLang="en-US" dirty="0"/>
              <a:t>PEBA will cancel coverage if payment not received.</a:t>
            </a:r>
            <a:endParaRPr lang="en-US" dirty="0"/>
          </a:p>
          <a:p>
            <a:endParaRPr lang="en-US" dirty="0"/>
          </a:p>
        </p:txBody>
      </p:sp>
      <p:sp>
        <p:nvSpPr>
          <p:cNvPr id="4" name="Slide Number Placeholder 3">
            <a:extLst>
              <a:ext uri="{FF2B5EF4-FFF2-40B4-BE49-F238E27FC236}">
                <a16:creationId xmlns:a16="http://schemas.microsoft.com/office/drawing/2014/main" id="{01B190D9-23ED-45AF-88BA-9818D69B9738}"/>
              </a:ext>
            </a:extLst>
          </p:cNvPr>
          <p:cNvSpPr>
            <a:spLocks noGrp="1"/>
          </p:cNvSpPr>
          <p:nvPr>
            <p:ph type="sldNum" sz="quarter" idx="12"/>
          </p:nvPr>
        </p:nvSpPr>
        <p:spPr/>
        <p:txBody>
          <a:bodyPr/>
          <a:lstStyle/>
          <a:p>
            <a:fld id="{28024367-D536-4F59-B2ED-0E7825EDA9AF}" type="slidenum">
              <a:rPr lang="en-US" smtClean="0"/>
              <a:pPr/>
              <a:t>27</a:t>
            </a:fld>
            <a:endParaRPr lang="en-US" dirty="0"/>
          </a:p>
        </p:txBody>
      </p:sp>
      <p:sp>
        <p:nvSpPr>
          <p:cNvPr id="8" name="TextBox 7">
            <a:extLst>
              <a:ext uri="{FF2B5EF4-FFF2-40B4-BE49-F238E27FC236}">
                <a16:creationId xmlns:a16="http://schemas.microsoft.com/office/drawing/2014/main" id="{CB1305B8-D064-4A0A-8CBE-50AF4BEA5208}"/>
              </a:ext>
            </a:extLst>
          </p:cNvPr>
          <p:cNvSpPr txBox="1">
            <a:spLocks noChangeArrowheads="1"/>
          </p:cNvSpPr>
          <p:nvPr>
            <p:custDataLst>
              <p:tags r:id="rId1"/>
            </p:custDataLst>
          </p:nvPr>
        </p:nvSpPr>
        <p:spPr bwMode="auto">
          <a:xfrm>
            <a:off x="457198" y="6044851"/>
            <a:ext cx="81137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US" altLang="en-US" sz="1000" kern="0" baseline="30000" dirty="0">
                <a:solidFill>
                  <a:schemeClr val="tx2"/>
                </a:solidFill>
              </a:rPr>
              <a:t>1</a:t>
            </a:r>
            <a:r>
              <a:rPr lang="en-US" altLang="en-US" sz="1000" kern="0" dirty="0">
                <a:solidFill>
                  <a:schemeClr val="tx2"/>
                </a:solidFill>
              </a:rPr>
              <a:t>If total premiums are more than amount of check, PEBA will bill the retiree for the full amount.</a:t>
            </a:r>
          </a:p>
        </p:txBody>
      </p:sp>
    </p:spTree>
    <p:extLst>
      <p:ext uri="{BB962C8B-B14F-4D97-AF65-F5344CB8AC3E}">
        <p14:creationId xmlns:p14="http://schemas.microsoft.com/office/powerpoint/2010/main" val="3573163798"/>
      </p:ext>
    </p:extLst>
  </p:cSld>
  <p:clrMapOvr>
    <a:masterClrMapping/>
  </p:clrMapOvr>
  <mc:AlternateContent xmlns:mc="http://schemas.openxmlformats.org/markup-compatibility/2006" xmlns:p14="http://schemas.microsoft.com/office/powerpoint/2010/main">
    <mc:Choice Requires="p14">
      <p:transition spd="slow" p14:dur="2000" advTm="71807"/>
    </mc:Choice>
    <mc:Fallback xmlns="">
      <p:transition spd="slow" advTm="71807"/>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7307-228A-4F9C-8F2B-080DF7503563}"/>
              </a:ext>
            </a:extLst>
          </p:cNvPr>
          <p:cNvSpPr>
            <a:spLocks noGrp="1"/>
          </p:cNvSpPr>
          <p:nvPr>
            <p:ph type="title"/>
          </p:nvPr>
        </p:nvSpPr>
        <p:spPr/>
        <p:txBody>
          <a:bodyPr>
            <a:normAutofit fontScale="90000"/>
          </a:bodyPr>
          <a:lstStyle/>
          <a:p>
            <a:r>
              <a:rPr lang="en-US" dirty="0"/>
              <a:t>Returning to work for participating employer after retirement</a:t>
            </a:r>
          </a:p>
        </p:txBody>
      </p:sp>
      <p:sp>
        <p:nvSpPr>
          <p:cNvPr id="3" name="Content Placeholder 2">
            <a:extLst>
              <a:ext uri="{FF2B5EF4-FFF2-40B4-BE49-F238E27FC236}">
                <a16:creationId xmlns:a16="http://schemas.microsoft.com/office/drawing/2014/main" id="{65825D96-AA92-4305-824B-05EBA222D6E2}"/>
              </a:ext>
            </a:extLst>
          </p:cNvPr>
          <p:cNvSpPr>
            <a:spLocks noGrp="1"/>
          </p:cNvSpPr>
          <p:nvPr>
            <p:ph idx="1"/>
          </p:nvPr>
        </p:nvSpPr>
        <p:spPr/>
        <p:txBody>
          <a:bodyPr/>
          <a:lstStyle/>
          <a:p>
            <a:r>
              <a:rPr lang="en-US" dirty="0"/>
              <a:t>If retiree returns to active employment in an insurance-eligible position, retiree will no longer be eligible for retiree coverage.</a:t>
            </a:r>
            <a:r>
              <a:rPr lang="en-US" baseline="30000" dirty="0"/>
              <a:t>1</a:t>
            </a:r>
            <a:endParaRPr lang="en-US" dirty="0"/>
          </a:p>
          <a:p>
            <a:pPr lvl="1"/>
            <a:r>
              <a:rPr lang="en-US" dirty="0"/>
              <a:t>Must elect active coverage and may be eligible for additional benefits; or</a:t>
            </a:r>
          </a:p>
          <a:p>
            <a:pPr lvl="1"/>
            <a:r>
              <a:rPr lang="en-US" dirty="0"/>
              <a:t>Refuse all PEBA-sponsored coverage.</a:t>
            </a:r>
          </a:p>
          <a:p>
            <a:r>
              <a:rPr lang="en-US" dirty="0"/>
              <a:t>If hired and not in an insurance-eligible position, retiree may remain on retiree coverage. </a:t>
            </a:r>
          </a:p>
          <a:p>
            <a:r>
              <a:rPr lang="en-US" dirty="0"/>
              <a:t>Once active employment ends, retiree may return to retiree coverage within 31 days. </a:t>
            </a:r>
          </a:p>
          <a:p>
            <a:r>
              <a:rPr lang="en-US" dirty="0"/>
              <a:t>Provide the </a:t>
            </a:r>
            <a:r>
              <a:rPr lang="en-US" i="1" dirty="0">
                <a:hlinkClick r:id="rId2"/>
              </a:rPr>
              <a:t>How Returning to Work Will Impact Your Insurance Benefits</a:t>
            </a:r>
            <a:r>
              <a:rPr lang="en-US" dirty="0"/>
              <a:t> flyer. </a:t>
            </a:r>
          </a:p>
          <a:p>
            <a:r>
              <a:rPr lang="en-US" dirty="0"/>
              <a:t>Learn more in the </a:t>
            </a:r>
            <a:r>
              <a:rPr lang="en-US" i="1" dirty="0">
                <a:hlinkClick r:id="rId3"/>
              </a:rPr>
              <a:t>Insurance Benefits Guide</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A3E15CBE-0867-4636-9493-F7E2C3447096}"/>
              </a:ext>
            </a:extLst>
          </p:cNvPr>
          <p:cNvSpPr>
            <a:spLocks noGrp="1"/>
          </p:cNvSpPr>
          <p:nvPr>
            <p:ph type="sldNum" sz="quarter" idx="12"/>
          </p:nvPr>
        </p:nvSpPr>
        <p:spPr/>
        <p:txBody>
          <a:bodyPr/>
          <a:lstStyle/>
          <a:p>
            <a:fld id="{28024367-D536-4F59-B2ED-0E7825EDA9AF}" type="slidenum">
              <a:rPr lang="en-US" smtClean="0"/>
              <a:pPr/>
              <a:t>28</a:t>
            </a:fld>
            <a:endParaRPr lang="en-US" dirty="0"/>
          </a:p>
        </p:txBody>
      </p:sp>
      <p:sp>
        <p:nvSpPr>
          <p:cNvPr id="5" name="TextBox 4">
            <a:extLst>
              <a:ext uri="{FF2B5EF4-FFF2-40B4-BE49-F238E27FC236}">
                <a16:creationId xmlns:a16="http://schemas.microsoft.com/office/drawing/2014/main" id="{7B6BA078-B303-42AE-8831-8D29E2DE3622}"/>
              </a:ext>
            </a:extLst>
          </p:cNvPr>
          <p:cNvSpPr txBox="1">
            <a:spLocks noChangeArrowheads="1"/>
          </p:cNvSpPr>
          <p:nvPr/>
        </p:nvSpPr>
        <p:spPr bwMode="auto">
          <a:xfrm>
            <a:off x="457198" y="5737074"/>
            <a:ext cx="822959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1000" baseline="30000" dirty="0">
                <a:solidFill>
                  <a:schemeClr val="tx2"/>
                </a:solidFill>
              </a:rPr>
              <a:t>1</a:t>
            </a:r>
            <a:r>
              <a:rPr lang="en-US" altLang="en-US" sz="1000" dirty="0">
                <a:solidFill>
                  <a:schemeClr val="tx2"/>
                </a:solidFill>
              </a:rPr>
              <a:t>Retirees who are not eligible for Medicare and who retired from an employer that does not participate in the state’s Retiree Health Insurance Trust Fund can remain on retiree coverage if they return to work in an insurance-eligible position. Contact your previous employer if you are unsure whether it participates in the Retiree Health Insurance Trust Fund.</a:t>
            </a:r>
          </a:p>
        </p:txBody>
      </p:sp>
    </p:spTree>
    <p:extLst>
      <p:ext uri="{BB962C8B-B14F-4D97-AF65-F5344CB8AC3E}">
        <p14:creationId xmlns:p14="http://schemas.microsoft.com/office/powerpoint/2010/main" val="1557124317"/>
      </p:ext>
    </p:extLst>
  </p:cSld>
  <p:clrMapOvr>
    <a:masterClrMapping/>
  </p:clrMapOvr>
  <mc:AlternateContent xmlns:mc="http://schemas.openxmlformats.org/markup-compatibility/2006" xmlns:p14="http://schemas.microsoft.com/office/powerpoint/2010/main">
    <mc:Choice Requires="p14">
      <p:transition spd="slow" p14:dur="2000" advTm="44354"/>
    </mc:Choice>
    <mc:Fallback xmlns="">
      <p:transition spd="slow" advTm="4435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7307-228A-4F9C-8F2B-080DF7503563}"/>
              </a:ext>
            </a:extLst>
          </p:cNvPr>
          <p:cNvSpPr>
            <a:spLocks noGrp="1"/>
          </p:cNvSpPr>
          <p:nvPr>
            <p:ph type="title"/>
          </p:nvPr>
        </p:nvSpPr>
        <p:spPr/>
        <p:txBody>
          <a:bodyPr>
            <a:normAutofit fontScale="90000"/>
          </a:bodyPr>
          <a:lstStyle/>
          <a:p>
            <a:r>
              <a:rPr lang="en-US" dirty="0"/>
              <a:t>Returning to work for participating employer after retirement (Medicare-eligible)</a:t>
            </a:r>
          </a:p>
        </p:txBody>
      </p:sp>
      <p:sp>
        <p:nvSpPr>
          <p:cNvPr id="3" name="Content Placeholder 2">
            <a:extLst>
              <a:ext uri="{FF2B5EF4-FFF2-40B4-BE49-F238E27FC236}">
                <a16:creationId xmlns:a16="http://schemas.microsoft.com/office/drawing/2014/main" id="{65825D96-AA92-4305-824B-05EBA222D6E2}"/>
              </a:ext>
            </a:extLst>
          </p:cNvPr>
          <p:cNvSpPr>
            <a:spLocks noGrp="1"/>
          </p:cNvSpPr>
          <p:nvPr>
            <p:ph idx="1"/>
          </p:nvPr>
        </p:nvSpPr>
        <p:spPr/>
        <p:txBody>
          <a:bodyPr>
            <a:normAutofit/>
          </a:bodyPr>
          <a:lstStyle/>
          <a:p>
            <a:r>
              <a:rPr lang="en-US" dirty="0"/>
              <a:t>Medicare cannot be primary for retiree or any covered family members while enrolled in coverage as an active employee. </a:t>
            </a:r>
          </a:p>
          <a:p>
            <a:pPr lvl="1"/>
            <a:r>
              <a:rPr lang="en-US" dirty="0"/>
              <a:t>Enroll as an active employee with Medicare as the secondary payer; or</a:t>
            </a:r>
          </a:p>
          <a:p>
            <a:pPr lvl="1"/>
            <a:r>
              <a:rPr lang="en-US" dirty="0"/>
              <a:t>Refuse all PEBA-sponsored health coverage and have Medicare coverage only.</a:t>
            </a:r>
          </a:p>
          <a:p>
            <a:pPr lvl="2"/>
            <a:r>
              <a:rPr lang="en-US" dirty="0"/>
              <a:t>Retirees may keep dental and vision coverage with PEBA.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If enrolled in active coverage, retiree must notify Social Security Administration (SSA). </a:t>
            </a:r>
          </a:p>
          <a:p>
            <a:pPr lvl="1">
              <a:spcBef>
                <a:spcPts val="1000"/>
              </a:spcBef>
              <a:defRPr/>
            </a:pPr>
            <a:r>
              <a:rPr lang="en-US" dirty="0"/>
              <a:t>Learn more in the </a:t>
            </a:r>
            <a:r>
              <a:rPr lang="en-US" i="1" dirty="0">
                <a:hlinkClick r:id="rId2"/>
              </a:rPr>
              <a:t>Insurance Coverage for the Medicare-eligible Member</a:t>
            </a:r>
            <a:r>
              <a:rPr lang="en-US" dirty="0"/>
              <a:t> handbook.</a:t>
            </a:r>
          </a:p>
          <a:p>
            <a:pPr>
              <a:defRPr/>
            </a:pPr>
            <a:r>
              <a:rPr lang="en-US" dirty="0"/>
              <a:t>Once active employment ends, retiree may return to retiree coverage within 31 days, and </a:t>
            </a:r>
            <a:r>
              <a:rPr kumimoji="0" lang="en-US" b="0" i="0" u="none" strike="noStrike" kern="1200" cap="none" spc="0" normalizeH="0" baseline="0" noProof="0" dirty="0">
                <a:ln>
                  <a:noFill/>
                </a:ln>
                <a:effectLst/>
                <a:uLnTx/>
                <a:uFillTx/>
                <a:latin typeface="Calibri" panose="020F0502020204030204"/>
                <a:ea typeface="+mn-ea"/>
                <a:cs typeface="+mn-cs"/>
              </a:rPr>
              <a:t>Medicare will be primary.</a:t>
            </a:r>
          </a:p>
          <a:p>
            <a:pPr lvl="1">
              <a:defRPr/>
            </a:pPr>
            <a:r>
              <a:rPr lang="en-US" dirty="0">
                <a:latin typeface="Calibri" panose="020F0502020204030204"/>
              </a:rPr>
              <a:t>Retiree must also notify the SSA again. </a:t>
            </a:r>
          </a:p>
          <a:p>
            <a:pPr lvl="1">
              <a:defRPr/>
            </a:pPr>
            <a:r>
              <a:rPr kumimoji="0" lang="en-US" b="0" i="0" u="none" strike="noStrike" kern="1200" cap="none" spc="0" normalizeH="0" baseline="0" noProof="0" dirty="0">
                <a:ln>
                  <a:noFill/>
                </a:ln>
                <a:effectLst/>
                <a:uLnTx/>
                <a:uFillTx/>
                <a:latin typeface="Calibri" panose="020F0502020204030204"/>
                <a:ea typeface="+mn-ea"/>
                <a:cs typeface="+mn-cs"/>
              </a:rPr>
              <a:t>Medicare A and B needed for full benefits. </a:t>
            </a:r>
          </a:p>
          <a:p>
            <a:endParaRPr lang="en-US" dirty="0"/>
          </a:p>
        </p:txBody>
      </p:sp>
      <p:sp>
        <p:nvSpPr>
          <p:cNvPr id="4" name="Slide Number Placeholder 3">
            <a:extLst>
              <a:ext uri="{FF2B5EF4-FFF2-40B4-BE49-F238E27FC236}">
                <a16:creationId xmlns:a16="http://schemas.microsoft.com/office/drawing/2014/main" id="{A3E15CBE-0867-4636-9493-F7E2C3447096}"/>
              </a:ext>
            </a:extLst>
          </p:cNvPr>
          <p:cNvSpPr>
            <a:spLocks noGrp="1"/>
          </p:cNvSpPr>
          <p:nvPr>
            <p:ph type="sldNum" sz="quarter" idx="12"/>
          </p:nvPr>
        </p:nvSpPr>
        <p:spPr/>
        <p:txBody>
          <a:bodyPr/>
          <a:lstStyle/>
          <a:p>
            <a:fld id="{28024367-D536-4F59-B2ED-0E7825EDA9AF}" type="slidenum">
              <a:rPr lang="en-US" smtClean="0"/>
              <a:pPr/>
              <a:t>29</a:t>
            </a:fld>
            <a:endParaRPr lang="en-US" dirty="0"/>
          </a:p>
        </p:txBody>
      </p:sp>
    </p:spTree>
    <p:extLst>
      <p:ext uri="{BB962C8B-B14F-4D97-AF65-F5344CB8AC3E}">
        <p14:creationId xmlns:p14="http://schemas.microsoft.com/office/powerpoint/2010/main" val="2049382311"/>
      </p:ext>
    </p:extLst>
  </p:cSld>
  <p:clrMapOvr>
    <a:masterClrMapping/>
  </p:clrMapOvr>
  <mc:AlternateContent xmlns:mc="http://schemas.openxmlformats.org/markup-compatibility/2006" xmlns:p14="http://schemas.microsoft.com/office/powerpoint/2010/main">
    <mc:Choice Requires="p14">
      <p:transition spd="slow" p14:dur="2000" advTm="44354"/>
    </mc:Choice>
    <mc:Fallback xmlns="">
      <p:transition spd="slow" advTm="4435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B800D1-29EC-44D3-9235-03076EE74D3E}"/>
              </a:ext>
            </a:extLst>
          </p:cNvPr>
          <p:cNvSpPr>
            <a:spLocks noGrp="1"/>
          </p:cNvSpPr>
          <p:nvPr>
            <p:ph type="title"/>
          </p:nvPr>
        </p:nvSpPr>
        <p:spPr/>
        <p:txBody>
          <a:bodyPr/>
          <a:lstStyle/>
          <a:p>
            <a:r>
              <a:rPr lang="en-US" dirty="0"/>
              <a:t>Topics</a:t>
            </a:r>
          </a:p>
        </p:txBody>
      </p:sp>
      <p:sp>
        <p:nvSpPr>
          <p:cNvPr id="7" name="Content Placeholder 6">
            <a:extLst>
              <a:ext uri="{FF2B5EF4-FFF2-40B4-BE49-F238E27FC236}">
                <a16:creationId xmlns:a16="http://schemas.microsoft.com/office/drawing/2014/main" id="{7D2C085C-2183-403C-A9B1-E0A95E1B4F0F}"/>
              </a:ext>
            </a:extLst>
          </p:cNvPr>
          <p:cNvSpPr>
            <a:spLocks noGrp="1"/>
          </p:cNvSpPr>
          <p:nvPr>
            <p:ph idx="1"/>
          </p:nvPr>
        </p:nvSpPr>
        <p:spPr>
          <a:xfrm>
            <a:off x="457200" y="1280160"/>
            <a:ext cx="8229600" cy="5029200"/>
          </a:xfrm>
        </p:spPr>
        <p:txBody>
          <a:bodyPr/>
          <a:lstStyle/>
          <a:p>
            <a:r>
              <a:rPr lang="en-US" dirty="0"/>
              <a:t>Retiree insurance eligibility and funding.</a:t>
            </a:r>
          </a:p>
          <a:p>
            <a:r>
              <a:rPr lang="en-US" dirty="0"/>
              <a:t>Retiree insurance decisions.</a:t>
            </a:r>
          </a:p>
          <a:p>
            <a:pPr lvl="1"/>
            <a:r>
              <a:rPr lang="en-US" dirty="0"/>
              <a:t>Non-Medicare and Medicare-eligible.</a:t>
            </a:r>
          </a:p>
          <a:p>
            <a:pPr lvl="1"/>
            <a:r>
              <a:rPr lang="en-US" dirty="0"/>
              <a:t>Health, dental and vision.</a:t>
            </a:r>
          </a:p>
          <a:p>
            <a:pPr lvl="1"/>
            <a:r>
              <a:rPr lang="en-US" dirty="0"/>
              <a:t>Life insurance, long term disability and MoneyPlus.</a:t>
            </a:r>
          </a:p>
          <a:p>
            <a:r>
              <a:rPr lang="en-US" dirty="0"/>
              <a:t>Assisting an employee.</a:t>
            </a:r>
          </a:p>
          <a:p>
            <a:pPr lvl="1"/>
            <a:r>
              <a:rPr lang="en-US" dirty="0"/>
              <a:t>Enrollment.</a:t>
            </a:r>
          </a:p>
          <a:p>
            <a:pPr lvl="1"/>
            <a:r>
              <a:rPr lang="en-US" dirty="0"/>
              <a:t>Premiums and billing.</a:t>
            </a:r>
          </a:p>
          <a:p>
            <a:r>
              <a:rPr lang="en-US" dirty="0"/>
              <a:t>Returning to work.</a:t>
            </a:r>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925134391"/>
      </p:ext>
    </p:extLst>
  </p:cSld>
  <p:clrMapOvr>
    <a:masterClrMapping/>
  </p:clrMapOvr>
  <mc:AlternateContent xmlns:mc="http://schemas.openxmlformats.org/markup-compatibility/2006" xmlns:p14="http://schemas.microsoft.com/office/powerpoint/2010/main">
    <mc:Choice Requires="p14">
      <p:transition spd="slow" p14:dur="2000" advTm="18033"/>
    </mc:Choice>
    <mc:Fallback xmlns="">
      <p:transition spd="slow" advTm="18033"/>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30</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1793"/>
    </mc:Choice>
    <mc:Fallback xmlns="">
      <p:transition spd="slow" advTm="179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C8C8F-8344-4694-AA5E-55D3674CD721}"/>
              </a:ext>
            </a:extLst>
          </p:cNvPr>
          <p:cNvSpPr>
            <a:spLocks noGrp="1"/>
          </p:cNvSpPr>
          <p:nvPr>
            <p:ph type="title"/>
          </p:nvPr>
        </p:nvSpPr>
        <p:spPr/>
        <p:txBody>
          <a:bodyPr/>
          <a:lstStyle/>
          <a:p>
            <a:r>
              <a:rPr lang="en-US" dirty="0"/>
              <a:t>Retiree insurance eligibility</a:t>
            </a:r>
          </a:p>
        </p:txBody>
      </p:sp>
      <p:sp>
        <p:nvSpPr>
          <p:cNvPr id="7" name="Content Placeholder 6">
            <a:extLst>
              <a:ext uri="{FF2B5EF4-FFF2-40B4-BE49-F238E27FC236}">
                <a16:creationId xmlns:a16="http://schemas.microsoft.com/office/drawing/2014/main" id="{9AD5D238-B3A7-4444-A457-D225B7C29021}"/>
              </a:ext>
            </a:extLst>
          </p:cNvPr>
          <p:cNvSpPr>
            <a:spLocks noGrp="1"/>
          </p:cNvSpPr>
          <p:nvPr>
            <p:ph idx="1"/>
          </p:nvPr>
        </p:nvSpPr>
        <p:spPr/>
        <p:txBody>
          <a:bodyPr/>
          <a:lstStyle/>
          <a:p>
            <a:r>
              <a:rPr lang="en-US" dirty="0"/>
              <a:t>Eligibility for retiree group insurance is not the same as eligibility for retirement. </a:t>
            </a:r>
          </a:p>
          <a:p>
            <a:r>
              <a:rPr lang="en-US" dirty="0"/>
              <a:t>Determining retiree insurance eligibility is complicated, and only PEBA can make that determination. </a:t>
            </a:r>
          </a:p>
          <a:p>
            <a:r>
              <a:rPr lang="en-US" dirty="0"/>
              <a:t>It is very important that employees contact PEBA before making final arrangements for retirement.</a:t>
            </a:r>
          </a:p>
          <a:p>
            <a:r>
              <a:rPr lang="en-US" dirty="0"/>
              <a:t>See the </a:t>
            </a:r>
            <a:r>
              <a:rPr lang="en-US" i="1" dirty="0">
                <a:hlinkClick r:id="rId2"/>
              </a:rPr>
              <a:t>Retiree Insurance Eligibility, Funding </a:t>
            </a:r>
            <a:r>
              <a:rPr lang="en-US" dirty="0">
                <a:hlinkClick r:id="rId2"/>
              </a:rPr>
              <a:t>flyers</a:t>
            </a:r>
            <a:r>
              <a:rPr lang="en-US" dirty="0"/>
              <a:t>.</a:t>
            </a:r>
          </a:p>
        </p:txBody>
      </p:sp>
      <p:sp>
        <p:nvSpPr>
          <p:cNvPr id="5" name="Slide Number Placeholder 4"/>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342870020"/>
      </p:ext>
    </p:extLst>
  </p:cSld>
  <p:clrMapOvr>
    <a:masterClrMapping/>
  </p:clrMapOvr>
  <mc:AlternateContent xmlns:mc="http://schemas.openxmlformats.org/markup-compatibility/2006" xmlns:p14="http://schemas.microsoft.com/office/powerpoint/2010/main">
    <mc:Choice Requires="p14">
      <p:transition spd="slow" p14:dur="2000" advTm="37234"/>
    </mc:Choice>
    <mc:Fallback xmlns="">
      <p:transition spd="slow" advTm="372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3A400C-CE37-4420-AB70-F09CFD4E8558}"/>
              </a:ext>
            </a:extLst>
          </p:cNvPr>
          <p:cNvSpPr>
            <a:spLocks noGrp="1"/>
          </p:cNvSpPr>
          <p:nvPr>
            <p:ph type="title"/>
          </p:nvPr>
        </p:nvSpPr>
        <p:spPr/>
        <p:txBody>
          <a:bodyPr/>
          <a:lstStyle/>
          <a:p>
            <a:r>
              <a:rPr lang="en-US" dirty="0"/>
              <a:t>Retiree insurance eligibility</a:t>
            </a:r>
          </a:p>
        </p:txBody>
      </p:sp>
      <p:sp>
        <p:nvSpPr>
          <p:cNvPr id="4" name="Content Placeholder 3">
            <a:extLst>
              <a:ext uri="{FF2B5EF4-FFF2-40B4-BE49-F238E27FC236}">
                <a16:creationId xmlns:a16="http://schemas.microsoft.com/office/drawing/2014/main" id="{753F2B76-4343-4F29-A7B4-4C4903F3B4B7}"/>
              </a:ext>
            </a:extLst>
          </p:cNvPr>
          <p:cNvSpPr>
            <a:spLocks noGrp="1"/>
          </p:cNvSpPr>
          <p:nvPr>
            <p:ph idx="1"/>
          </p:nvPr>
        </p:nvSpPr>
        <p:spPr/>
        <p:txBody>
          <a:bodyPr/>
          <a:lstStyle/>
          <a:p>
            <a:r>
              <a:rPr lang="en-US" dirty="0"/>
              <a:t>Regardless of how or when an employee becomes eligible for retirement, to qualify for retiree group insurance, their last five years of employment must be:</a:t>
            </a:r>
          </a:p>
          <a:p>
            <a:pPr lvl="1"/>
            <a:r>
              <a:rPr lang="en-US" dirty="0"/>
              <a:t>Served consecutively;</a:t>
            </a:r>
          </a:p>
          <a:p>
            <a:pPr lvl="1"/>
            <a:r>
              <a:rPr lang="en-US" dirty="0"/>
              <a:t>In a full-time, insurance-eligible permanent position; and</a:t>
            </a:r>
          </a:p>
          <a:p>
            <a:pPr lvl="1"/>
            <a:r>
              <a:rPr lang="en-US" dirty="0"/>
              <a:t>With an employer that participates in the State Health Plan.</a:t>
            </a:r>
          </a:p>
          <a:p>
            <a:r>
              <a:rPr lang="en-US" dirty="0"/>
              <a:t>Encourage employees to submit </a:t>
            </a:r>
            <a:r>
              <a:rPr lang="en-US" altLang="en-US" dirty="0"/>
              <a:t>an </a:t>
            </a:r>
            <a:r>
              <a:rPr lang="en-US" altLang="en-US" i="1" dirty="0">
                <a:hlinkClick r:id="rId2"/>
              </a:rPr>
              <a:t>Employment Verification Record</a:t>
            </a:r>
            <a:r>
              <a:rPr lang="en-US" altLang="en-US" dirty="0"/>
              <a:t> form as early as six months prior to retirement date to start the process to determine eligibility and funding.</a:t>
            </a:r>
          </a:p>
          <a:p>
            <a:pPr lvl="1"/>
            <a:r>
              <a:rPr lang="en-US" altLang="en-US" dirty="0"/>
              <a:t>If an employee has already applied for retirement, PEBA doesn’t need the </a:t>
            </a:r>
            <a:r>
              <a:rPr lang="en-US" altLang="en-US" i="1" dirty="0"/>
              <a:t>Employment Verification Record</a:t>
            </a:r>
            <a:r>
              <a:rPr lang="en-US" altLang="en-US" dirty="0"/>
              <a:t>; a determination by PEBA should be in progress.</a:t>
            </a:r>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C1D9859A-11EB-413D-BC32-8887DC82EE56}"/>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922428484"/>
      </p:ext>
    </p:extLst>
  </p:cSld>
  <p:clrMapOvr>
    <a:masterClrMapping/>
  </p:clrMapOvr>
  <mc:AlternateContent xmlns:mc="http://schemas.openxmlformats.org/markup-compatibility/2006" xmlns:p14="http://schemas.microsoft.com/office/powerpoint/2010/main">
    <mc:Choice Requires="p14">
      <p:transition spd="slow" p14:dur="2000" advTm="34874"/>
    </mc:Choice>
    <mc:Fallback xmlns="">
      <p:transition spd="slow" advTm="348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384E-F0A8-446D-8AEA-D29B091D8776}"/>
              </a:ext>
            </a:extLst>
          </p:cNvPr>
          <p:cNvSpPr>
            <a:spLocks noGrp="1"/>
          </p:cNvSpPr>
          <p:nvPr>
            <p:ph type="title"/>
          </p:nvPr>
        </p:nvSpPr>
        <p:spPr/>
        <p:txBody>
          <a:bodyPr/>
          <a:lstStyle/>
          <a:p>
            <a:r>
              <a:rPr lang="en-US" dirty="0"/>
              <a:t>Retiree insurance funding</a:t>
            </a:r>
          </a:p>
        </p:txBody>
      </p:sp>
      <p:sp>
        <p:nvSpPr>
          <p:cNvPr id="3" name="Content Placeholder 2">
            <a:extLst>
              <a:ext uri="{FF2B5EF4-FFF2-40B4-BE49-F238E27FC236}">
                <a16:creationId xmlns:a16="http://schemas.microsoft.com/office/drawing/2014/main" id="{E10D76B0-3352-4146-AF15-09D2C32DD170}"/>
              </a:ext>
            </a:extLst>
          </p:cNvPr>
          <p:cNvSpPr>
            <a:spLocks noGrp="1"/>
          </p:cNvSpPr>
          <p:nvPr>
            <p:ph idx="1"/>
          </p:nvPr>
        </p:nvSpPr>
        <p:spPr/>
        <p:txBody>
          <a:bodyPr/>
          <a:lstStyle/>
          <a:p>
            <a:r>
              <a:rPr lang="en-US" dirty="0"/>
              <a:t>Retirees of state agencies, public higher education institutions, public school districts or other employers that participate in the South Carolina Retirement Health Insurance Trust Fund may be eligible to receive state funding toward their premiums if they meet certain requirements.</a:t>
            </a:r>
          </a:p>
          <a:p>
            <a:r>
              <a:rPr lang="en-US" altLang="en-US" dirty="0"/>
              <a:t>Optional employers and charter schools that participate in insurance only determine if their eligible retirees pay all or part of their insurance premiums. </a:t>
            </a:r>
            <a:endParaRPr lang="en-US" dirty="0"/>
          </a:p>
          <a:p>
            <a:r>
              <a:rPr lang="en-US" dirty="0"/>
              <a:t>Changing jobs could affect an employee’s eligibility for funding.</a:t>
            </a:r>
          </a:p>
          <a:p>
            <a:endParaRPr lang="en-US" dirty="0"/>
          </a:p>
          <a:p>
            <a:endParaRPr lang="en-US" dirty="0"/>
          </a:p>
        </p:txBody>
      </p:sp>
      <p:sp>
        <p:nvSpPr>
          <p:cNvPr id="4" name="Slide Number Placeholder 3">
            <a:extLst>
              <a:ext uri="{FF2B5EF4-FFF2-40B4-BE49-F238E27FC236}">
                <a16:creationId xmlns:a16="http://schemas.microsoft.com/office/drawing/2014/main" id="{926332FA-554D-47EA-8776-406436358EBC}"/>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907949126"/>
      </p:ext>
    </p:extLst>
  </p:cSld>
  <p:clrMapOvr>
    <a:masterClrMapping/>
  </p:clrMapOvr>
  <mc:AlternateContent xmlns:mc="http://schemas.openxmlformats.org/markup-compatibility/2006" xmlns:p14="http://schemas.microsoft.com/office/powerpoint/2010/main">
    <mc:Choice Requires="p14">
      <p:transition spd="slow" p14:dur="2000" advTm="59003"/>
    </mc:Choice>
    <mc:Fallback xmlns="">
      <p:transition spd="slow" advTm="5900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E071A-872D-4058-ACA8-414CF37B043E}"/>
              </a:ext>
            </a:extLst>
          </p:cNvPr>
          <p:cNvSpPr>
            <a:spLocks noGrp="1"/>
          </p:cNvSpPr>
          <p:nvPr>
            <p:ph type="title"/>
          </p:nvPr>
        </p:nvSpPr>
        <p:spPr/>
        <p:txBody>
          <a:bodyPr/>
          <a:lstStyle/>
          <a:p>
            <a:r>
              <a:rPr lang="en-US" dirty="0"/>
              <a:t>Retiree insurance funding</a:t>
            </a:r>
          </a:p>
        </p:txBody>
      </p:sp>
      <p:sp>
        <p:nvSpPr>
          <p:cNvPr id="3" name="Content Placeholder 2">
            <a:extLst>
              <a:ext uri="{FF2B5EF4-FFF2-40B4-BE49-F238E27FC236}">
                <a16:creationId xmlns:a16="http://schemas.microsoft.com/office/drawing/2014/main" id="{7B7830CA-A0B0-49DC-A26D-17F11254262F}"/>
              </a:ext>
            </a:extLst>
          </p:cNvPr>
          <p:cNvSpPr>
            <a:spLocks noGrp="1"/>
          </p:cNvSpPr>
          <p:nvPr>
            <p:ph idx="1"/>
          </p:nvPr>
        </p:nvSpPr>
        <p:spPr/>
        <p:txBody>
          <a:bodyPr>
            <a:normAutofit/>
          </a:bodyPr>
          <a:lstStyle/>
          <a:p>
            <a:r>
              <a:rPr lang="en-US" dirty="0"/>
              <a:t>State ORP participants may be eligible to receive state funding toward their premiums if they meet certain requirements.</a:t>
            </a:r>
          </a:p>
          <a:p>
            <a:r>
              <a:rPr lang="en-US" dirty="0"/>
              <a:t>Employers who do not participate in a PEBA-administered retirement plan set funding rules for eligible members.</a:t>
            </a:r>
          </a:p>
          <a:p>
            <a:r>
              <a:rPr lang="en-US" dirty="0"/>
              <a:t>If a charter school does not participate in a PEBA-administered retirement plan and the employee meets the eligibility requirements for retiree group insurance, employer funding, if any, is at the discretion of the charter school.</a:t>
            </a:r>
          </a:p>
          <a:p>
            <a:pPr lvl="1"/>
            <a:endParaRPr lang="en-US" dirty="0"/>
          </a:p>
          <a:p>
            <a:endParaRPr lang="en-US" dirty="0"/>
          </a:p>
        </p:txBody>
      </p:sp>
      <p:sp>
        <p:nvSpPr>
          <p:cNvPr id="4" name="Slide Number Placeholder 3">
            <a:extLst>
              <a:ext uri="{FF2B5EF4-FFF2-40B4-BE49-F238E27FC236}">
                <a16:creationId xmlns:a16="http://schemas.microsoft.com/office/drawing/2014/main" id="{A6C8D4E4-0A00-4EBE-BCB8-2E3533B92EFB}"/>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356050667"/>
      </p:ext>
    </p:extLst>
  </p:cSld>
  <p:clrMapOvr>
    <a:masterClrMapping/>
  </p:clrMapOvr>
  <mc:AlternateContent xmlns:mc="http://schemas.openxmlformats.org/markup-compatibility/2006" xmlns:p14="http://schemas.microsoft.com/office/powerpoint/2010/main">
    <mc:Choice Requires="p14">
      <p:transition spd="slow" p14:dur="2000" advTm="53161"/>
    </mc:Choice>
    <mc:Fallback xmlns="">
      <p:transition spd="slow" advTm="5316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D75D-FA93-46A6-8D6E-71BCEC64F170}"/>
              </a:ext>
            </a:extLst>
          </p:cNvPr>
          <p:cNvSpPr>
            <a:spLocks noGrp="1"/>
          </p:cNvSpPr>
          <p:nvPr>
            <p:ph type="title"/>
          </p:nvPr>
        </p:nvSpPr>
        <p:spPr/>
        <p:txBody>
          <a:bodyPr/>
          <a:lstStyle/>
          <a:p>
            <a:r>
              <a:rPr lang="en-US" dirty="0"/>
              <a:t>Non-Medicare health plan choices</a:t>
            </a:r>
          </a:p>
        </p:txBody>
      </p:sp>
      <p:sp>
        <p:nvSpPr>
          <p:cNvPr id="3" name="Content Placeholder 2">
            <a:extLst>
              <a:ext uri="{FF2B5EF4-FFF2-40B4-BE49-F238E27FC236}">
                <a16:creationId xmlns:a16="http://schemas.microsoft.com/office/drawing/2014/main" id="{A3337CA1-D0FF-42C0-9542-AE044C2ED505}"/>
              </a:ext>
            </a:extLst>
          </p:cNvPr>
          <p:cNvSpPr>
            <a:spLocks noGrp="1"/>
          </p:cNvSpPr>
          <p:nvPr>
            <p:ph idx="1"/>
          </p:nvPr>
        </p:nvSpPr>
        <p:spPr/>
        <p:txBody>
          <a:bodyPr/>
          <a:lstStyle/>
          <a:p>
            <a:r>
              <a:rPr lang="en-US" dirty="0"/>
              <a:t>State Health Plan, which includes prescription benefits.</a:t>
            </a:r>
          </a:p>
          <a:p>
            <a:pPr lvl="1"/>
            <a:r>
              <a:rPr lang="en-US" dirty="0"/>
              <a:t>Standard Plan.</a:t>
            </a:r>
          </a:p>
          <a:p>
            <a:pPr lvl="1"/>
            <a:r>
              <a:rPr lang="en-US" dirty="0"/>
              <a:t>Savings Plan.</a:t>
            </a:r>
          </a:p>
          <a:p>
            <a:r>
              <a:rPr lang="en-US" dirty="0"/>
              <a:t>TRICARE Supplement Plan, for eligible members of the military community.</a:t>
            </a:r>
          </a:p>
          <a:p>
            <a:pPr lvl="1"/>
            <a:r>
              <a:rPr lang="en-US" dirty="0"/>
              <a:t>TRICARE rules apply.</a:t>
            </a:r>
          </a:p>
          <a:p>
            <a:pPr lvl="1"/>
            <a:r>
              <a:rPr lang="en-US" dirty="0"/>
              <a:t>Coverage ends at age 65.</a:t>
            </a:r>
          </a:p>
          <a:p>
            <a:pPr lvl="1"/>
            <a:endParaRPr lang="en-US" dirty="0"/>
          </a:p>
        </p:txBody>
      </p:sp>
      <p:sp>
        <p:nvSpPr>
          <p:cNvPr id="4" name="Slide Number Placeholder 3">
            <a:extLst>
              <a:ext uri="{FF2B5EF4-FFF2-40B4-BE49-F238E27FC236}">
                <a16:creationId xmlns:a16="http://schemas.microsoft.com/office/drawing/2014/main" id="{5D472D4E-4AFA-494C-BDF8-73E4D1219CEE}"/>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621397392"/>
      </p:ext>
    </p:extLst>
  </p:cSld>
  <p:clrMapOvr>
    <a:masterClrMapping/>
  </p:clrMapOvr>
  <mc:AlternateContent xmlns:mc="http://schemas.openxmlformats.org/markup-compatibility/2006" xmlns:p14="http://schemas.microsoft.com/office/powerpoint/2010/main">
    <mc:Choice Requires="p14">
      <p:transition spd="slow" p14:dur="2000" advTm="43711"/>
    </mc:Choice>
    <mc:Fallback xmlns="">
      <p:transition spd="slow" advTm="4371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37FD-6281-4354-8793-E956727DFA7E}"/>
              </a:ext>
            </a:extLst>
          </p:cNvPr>
          <p:cNvSpPr>
            <a:spLocks noGrp="1"/>
          </p:cNvSpPr>
          <p:nvPr>
            <p:ph type="title"/>
          </p:nvPr>
        </p:nvSpPr>
        <p:spPr/>
        <p:txBody>
          <a:bodyPr/>
          <a:lstStyle/>
          <a:p>
            <a:r>
              <a:rPr lang="en-US" dirty="0"/>
              <a:t>Enrolling in Medicare</a:t>
            </a:r>
          </a:p>
        </p:txBody>
      </p:sp>
      <p:sp>
        <p:nvSpPr>
          <p:cNvPr id="3" name="Content Placeholder 2">
            <a:extLst>
              <a:ext uri="{FF2B5EF4-FFF2-40B4-BE49-F238E27FC236}">
                <a16:creationId xmlns:a16="http://schemas.microsoft.com/office/drawing/2014/main" id="{39A915C0-B679-46A7-898C-A5F0FA1F0183}"/>
              </a:ext>
            </a:extLst>
          </p:cNvPr>
          <p:cNvSpPr>
            <a:spLocks noGrp="1"/>
          </p:cNvSpPr>
          <p:nvPr>
            <p:ph idx="1"/>
          </p:nvPr>
        </p:nvSpPr>
        <p:spPr/>
        <p:txBody>
          <a:bodyPr/>
          <a:lstStyle/>
          <a:p>
            <a:r>
              <a:rPr lang="en-US" dirty="0"/>
              <a:t>Once eligible, subscribers should enroll in Medicare Parts A (hospital coverage) and B (medical coverage). </a:t>
            </a:r>
          </a:p>
          <a:p>
            <a:r>
              <a:rPr lang="en-US" dirty="0"/>
              <a:t>The Medicare enrollment period begins three months before 65</a:t>
            </a:r>
            <a:r>
              <a:rPr lang="en-US" baseline="30000" dirty="0"/>
              <a:t>th</a:t>
            </a:r>
            <a:r>
              <a:rPr lang="en-US" dirty="0"/>
              <a:t> birthday. </a:t>
            </a:r>
          </a:p>
          <a:p>
            <a:r>
              <a:rPr lang="en-US" dirty="0"/>
              <a:t>If receiving Social Security benefits, the Social Security Administration will contact subscribers and enroll them automatically. Otherwise, subscribers must contact Social Security to enroll.</a:t>
            </a:r>
          </a:p>
          <a:p>
            <a:endParaRPr lang="en-US" dirty="0"/>
          </a:p>
        </p:txBody>
      </p:sp>
      <p:sp>
        <p:nvSpPr>
          <p:cNvPr id="4" name="Slide Number Placeholder 3">
            <a:extLst>
              <a:ext uri="{FF2B5EF4-FFF2-40B4-BE49-F238E27FC236}">
                <a16:creationId xmlns:a16="http://schemas.microsoft.com/office/drawing/2014/main" id="{51F7A396-031B-4823-81F3-72283247515E}"/>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3566349341"/>
      </p:ext>
    </p:extLst>
  </p:cSld>
  <p:clrMapOvr>
    <a:masterClrMapping/>
  </p:clrMapOvr>
  <mc:AlternateContent xmlns:mc="http://schemas.openxmlformats.org/markup-compatibility/2006" xmlns:p14="http://schemas.microsoft.com/office/powerpoint/2010/main">
    <mc:Choice Requires="p14">
      <p:transition spd="slow" p14:dur="2000" advTm="53159"/>
    </mc:Choice>
    <mc:Fallback xmlns="">
      <p:transition spd="slow" advTm="5315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5&quot;/&gt;&lt;lineCharCount val=&quot;12&quot;/&gt;&lt;/TableIndex&gt;&lt;/ShapeTextInfo&gt;"/>
  <p:tag name="HTML_SHAPEINFO" val="&lt;ThreeDShapeInfo&gt;&lt;uuid val=&quot;{71000563-31C5-4EB6-99FB-4A7985886A9F}&quot;/&gt;&lt;isInvalidForFieldText val=&quot;0&quot;/&gt;&lt;Image&gt;&lt;filename val=&quot;C:\Users\rscald\AppData\Local\Temp\CP4996297090250Session\CPTrustFolder4996297090265\PPTImport4996297322250\data\asimages\{71000563-31C5-4EB6-99FB-4A7985886A9F}_32.png&quot;/&gt;&lt;left val=&quot;49&quot;/&gt;&lt;top val=&quot;559&quot;/&gt;&lt;width val=&quot;858&quot;/&gt;&lt;height val=&quot;8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3FEBDD02-C594-416E-9207-F637E2657490}&quot;/&gt;&lt;isInvalidForFieldText val=&quot;0&quot;/&gt;&lt;Image&gt;&lt;filename val=&quot;C:\Users\rscald\AppData\Local\Temp\CP16132381501937Session\CPTrustFolder16132381501953\PPTImport16132381587437\data\asimages\{3FEBDD02-C594-416E-9207-F637E2657490}_20.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2&quot;/&gt;&lt;lineCharCount val=&quot;51&quot;/&gt;&lt;lineCharCount val=&quot;54&quot;/&gt;&lt;lineCharCount val=&quot;44&quot;/&gt;&lt;lineCharCount val=&quot;45&quot;/&gt;&lt;lineCharCount val=&quot;23&quot;/&gt;&lt;lineCharCount val=&quot;36&quot;/&gt;&lt;/TableIndex&gt;&lt;/ShapeTextInfo&gt;"/>
  <p:tag name="HTML_SHAPEINFO" val="&lt;ThreeDShapeInfo&gt;&lt;uuid val=&quot;{779F4D44-79C0-4F9A-B265-9C0F55D3D19D}&quot;/&gt;&lt;isInvalidForFieldText val=&quot;0&quot;/&gt;&lt;Image&gt;&lt;filename val=&quot;C:\Users\rscald\AppData\Local\Temp\CP16132381501937Session\CPTrustFolder16132381501953\PPTImport16132381587437\data\asimages\{779F4D44-79C0-4F9A-B265-9C0F55D3D19D}_20.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351F4B5-F9D8-452E-9A08-22F90017073E}&quot;/&gt;&lt;isInvalidForFieldText val=&quot;0&quot;/&gt;&lt;Image&gt;&lt;filename val=&quot;C:\Users\rscald\AppData\Local\Temp\CP16132381501937Session\CPTrustFolder16132381501953\PPTImport16132381587437\data\asimages\{9351F4B5-F9D8-452E-9A08-22F90017073E}_20.png&quot;/&gt;&lt;left val=&quot;864&quot;/&gt;&lt;top val=&quot;670&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EEADF232-A52A-4E98-87BE-C69883436CF0}&quot;/&gt;&lt;isInvalidForFieldText val=&quot;0&quot;/&gt;&lt;Image&gt;&lt;filename val=&quot;C:\Users\rscald\AppData\Local\Temp\CP16132381501937Session\CPTrustFolder16132381501953\PPTImport16132381587437\data\asimages\{EEADF232-A52A-4E98-87BE-C69883436CF0}_23.png&quot;/&gt;&lt;left val=&quot;24&quot;/&gt;&lt;top val=&quot;35&quot;/&gt;&lt;width val=&quot;743&quot;/&gt;&lt;height val=&quot;16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1&quot;/&gt;&lt;lineCharCount val=&quot;19&quot;/&gt;&lt;lineCharCount val=&quot;25&quot;/&gt;&lt;lineCharCount val=&quot;8&quot;/&gt;&lt;lineCharCount val=&quot;29&quot;/&gt;&lt;lineCharCount val=&quot;37&quot;/&gt;&lt;lineCharCount val=&quot;56&quot;/&gt;&lt;lineCharCount val=&quot;44&quot;/&gt;&lt;lineCharCount val=&quot;34&quot;/&gt;&lt;lineCharCount val=&quot;55&quot;/&gt;&lt;lineCharCount val=&quot;27&quot;/&gt;&lt;/TableIndex&gt;&lt;/ShapeTextInfo&gt;"/>
  <p:tag name="HTML_SHAPEINFO" val="&lt;ThreeDShapeInfo&gt;&lt;uuid val=&quot;{477B6C49-603F-4E3E-9FAA-B43315C501EF}&quot;/&gt;&lt;isInvalidForFieldText val=&quot;0&quot;/&gt;&lt;Image&gt;&lt;filename val=&quot;C:\Users\rscald\AppData\Local\Temp\CP16132381501937Session\CPTrustFolder16132381501953\PPTImport16132381587437\data\asimages\{477B6C49-603F-4E3E-9FAA-B43315C501EF}_23.png&quot;/&gt;&lt;left val=&quot;37&quot;/&gt;&lt;top val=&quot;187&quot;/&gt;&lt;width val=&quot;875&quot;/&gt;&lt;height val=&quot;449&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AABDC61-315B-4491-92EE-2FE2DBDE8A11}&quot;/&gt;&lt;isInvalidForFieldText val=&quot;0&quot;/&gt;&lt;Image&gt;&lt;filename val=&quot;C:\Users\rscald\AppData\Local\Temp\CP16132381501937Session\CPTrustFolder16132381501953\PPTImport16132381587437\data\asimages\{0AABDC61-315B-4491-92EE-2FE2DBDE8A11}_23.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7052</TotalTime>
  <Words>2224</Words>
  <Application>Microsoft Office PowerPoint</Application>
  <PresentationFormat>On-screen Show (4:3)</PresentationFormat>
  <Paragraphs>239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Tw Cen MT Condensed</vt:lpstr>
      <vt:lpstr>Office Theme</vt:lpstr>
      <vt:lpstr>Retirement</vt:lpstr>
      <vt:lpstr>Important information</vt:lpstr>
      <vt:lpstr>Topics</vt:lpstr>
      <vt:lpstr>Retiree insurance eligibility</vt:lpstr>
      <vt:lpstr>Retiree insurance eligibility</vt:lpstr>
      <vt:lpstr>Retiree insurance funding</vt:lpstr>
      <vt:lpstr>Retiree insurance funding</vt:lpstr>
      <vt:lpstr>Non-Medicare health plan choices</vt:lpstr>
      <vt:lpstr>Enrolling in Medicare</vt:lpstr>
      <vt:lpstr>2024 Medicare benefits</vt:lpstr>
      <vt:lpstr>Becoming Medicare-eligible before age 65</vt:lpstr>
      <vt:lpstr>Medicare-eligible health plan choices in retirement</vt:lpstr>
      <vt:lpstr>2024 Medicare Supplemental Plan</vt:lpstr>
      <vt:lpstr>Automatic enrollment in the Medicare Supplemental Plan</vt:lpstr>
      <vt:lpstr>2024 Medicare Supplemental Plan benefits example</vt:lpstr>
      <vt:lpstr>Carve-out Plan with Medicare</vt:lpstr>
      <vt:lpstr>Medicare Part D drug program</vt:lpstr>
      <vt:lpstr>Medicare Supplemental Plan and Carve-out Plan prescription benefits</vt:lpstr>
      <vt:lpstr>Dental Plus and Basic Dental</vt:lpstr>
      <vt:lpstr>State Vision Plan</vt:lpstr>
      <vt:lpstr>Life insurance</vt:lpstr>
      <vt:lpstr>Life insurance premiums in retirement</vt:lpstr>
      <vt:lpstr>Long term disability</vt:lpstr>
      <vt:lpstr>MoneyPlus and Health Savings Accounts</vt:lpstr>
      <vt:lpstr>Assisting an employee </vt:lpstr>
      <vt:lpstr>Enrollment</vt:lpstr>
      <vt:lpstr>Premiums and billing</vt:lpstr>
      <vt:lpstr>Returning to work for participating employer after retirement</vt:lpstr>
      <vt:lpstr>Returning to work for participating employer after retirement (Medicare-eligible)</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98</cp:revision>
  <cp:lastPrinted>2023-10-18T20:09:30Z</cp:lastPrinted>
  <dcterms:created xsi:type="dcterms:W3CDTF">2020-07-16T13:39:51Z</dcterms:created>
  <dcterms:modified xsi:type="dcterms:W3CDTF">2023-11-29T16:47:12Z</dcterms:modified>
</cp:coreProperties>
</file>