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9" r:id="rId2"/>
    <p:sldId id="326" r:id="rId3"/>
    <p:sldId id="327" r:id="rId4"/>
    <p:sldId id="328" r:id="rId5"/>
    <p:sldId id="329" r:id="rId6"/>
    <p:sldId id="330" r:id="rId7"/>
    <p:sldId id="263" r:id="rId8"/>
    <p:sldId id="268"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 id="3" name="Jessica Moak" initials="JM" lastIdx="5"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322558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37124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eba.sc.gov/sites/default/files/sorp_vendor_contacts.pdf" TargetMode="External"/><Relationship Id="rId5" Type="http://schemas.openxmlformats.org/officeDocument/2006/relationships/hyperlink" Target="https://online.retirement.sc.gov/MemberAccess/welcome" TargetMode="External"/><Relationship Id="rId4" Type="http://schemas.openxmlformats.org/officeDocument/2006/relationships/hyperlink" Target="https://www.peba.sc.gov/sites/default/files/sorp_participant_changes.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crs" TargetMode="External"/><Relationship Id="rId4" Type="http://schemas.openxmlformats.org/officeDocument/2006/relationships/hyperlink" Target="https://peba.sc.gov/sorp-oe"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hyperlink" Target="https://peba.sc.gov/sites/default/files/retiree_insurance_state.pdf" TargetMode="External"/><Relationship Id="rId4" Type="http://schemas.openxmlformats.org/officeDocument/2006/relationships/hyperlink" Target="https://peba.sc.gov/sc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State ORP</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2" name="Audio 1">
            <a:hlinkClick r:id="" action="ppaction://media"/>
            <a:extLst>
              <a:ext uri="{FF2B5EF4-FFF2-40B4-BE49-F238E27FC236}">
                <a16:creationId xmlns:a16="http://schemas.microsoft.com/office/drawing/2014/main" id="{D23007C6-26B8-4BEC-B827-DAC0860090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7739"/>
    </mc:Choice>
    <mc:Fallback xmlns="">
      <p:transition spd="slow" advTm="17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a:t>
            </a:r>
          </a:p>
        </p:txBody>
      </p:sp>
      <p:sp>
        <p:nvSpPr>
          <p:cNvPr id="3" name="Content Placeholder 2"/>
          <p:cNvSpPr>
            <a:spLocks noGrp="1"/>
          </p:cNvSpPr>
          <p:nvPr>
            <p:ph idx="1"/>
          </p:nvPr>
        </p:nvSpPr>
        <p:spPr/>
        <p:txBody>
          <a:bodyPr/>
          <a:lstStyle/>
          <a:p>
            <a:pPr lvl="0"/>
            <a:r>
              <a:rPr lang="en-US" dirty="0"/>
              <a:t>State ORP does not have retirement eligibility requirements like SCRS or PORS.</a:t>
            </a:r>
          </a:p>
          <a:p>
            <a:pPr lvl="1"/>
            <a:r>
              <a:rPr lang="en-US" dirty="0"/>
              <a:t>You can request a distribution or rollover of your account balance from your service provider either at termination of all covered employment or after age 59½.</a:t>
            </a:r>
          </a:p>
          <a:p>
            <a:pPr lvl="1"/>
            <a:r>
              <a:rPr lang="en-US" dirty="0"/>
              <a:t>You may leave your funds in your State ORP account until you elect to receive them.</a:t>
            </a:r>
          </a:p>
          <a:p>
            <a:r>
              <a:rPr lang="en-US" dirty="0"/>
              <a:t>May leave funds in your account until required by IRS rules to take a distribution.</a:t>
            </a:r>
          </a:p>
          <a:p>
            <a:r>
              <a:rPr lang="en-US" dirty="0"/>
              <a:t>Can generally roll over into eligible retirement savings account.</a:t>
            </a:r>
          </a:p>
          <a:p>
            <a:r>
              <a:rPr lang="en-US" dirty="0"/>
              <a:t>There is no disability protection with State ORP. </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DEC8C92C-09DA-30C9-77F6-02C7179B37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99424524"/>
      </p:ext>
    </p:extLst>
  </p:cSld>
  <p:clrMapOvr>
    <a:masterClrMapping/>
  </p:clrMapOvr>
  <mc:AlternateContent xmlns:mc="http://schemas.openxmlformats.org/markup-compatibility/2006">
    <mc:Choice xmlns:p14="http://schemas.microsoft.com/office/powerpoint/2010/main" Requires="p14">
      <p:transition spd="slow" p14:dur="2000" advTm="59970"/>
    </mc:Choice>
    <mc:Fallback>
      <p:transition spd="slow" advTm="59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 benefits</a:t>
            </a:r>
          </a:p>
        </p:txBody>
      </p:sp>
      <p:sp>
        <p:nvSpPr>
          <p:cNvPr id="3" name="Content Placeholder 2"/>
          <p:cNvSpPr>
            <a:spLocks noGrp="1"/>
          </p:cNvSpPr>
          <p:nvPr>
            <p:ph idx="1"/>
          </p:nvPr>
        </p:nvSpPr>
        <p:spPr/>
        <p:txBody>
          <a:bodyPr/>
          <a:lstStyle/>
          <a:p>
            <a:pPr lvl="0"/>
            <a:r>
              <a:rPr lang="en-US" dirty="0"/>
              <a:t>Your benefit is based on your account balance at retirement.</a:t>
            </a:r>
          </a:p>
          <a:p>
            <a:pPr lvl="1"/>
            <a:r>
              <a:rPr lang="en-US" dirty="0"/>
              <a:t>Administrative fees, distributions, and investment gains or losses will affect this balance while actively working, as well as after retirement or termination from employment.</a:t>
            </a:r>
          </a:p>
          <a:p>
            <a:pPr lvl="1"/>
            <a:r>
              <a:rPr lang="en-US" dirty="0"/>
              <a:t>Potential federal tax penalties for distribution prior to age 59½.</a:t>
            </a:r>
          </a:p>
          <a:p>
            <a:r>
              <a:rPr lang="en-US" dirty="0"/>
              <a:t>Active member incidental death benefit through PEBA.</a:t>
            </a:r>
          </a:p>
          <a:p>
            <a:pPr lvl="1"/>
            <a:r>
              <a:rPr lang="en-US" dirty="0"/>
              <a:t>Update incidental death benefit beneficiaries through </a:t>
            </a:r>
            <a:r>
              <a:rPr lang="en-US" dirty="0">
                <a:solidFill>
                  <a:srgbClr val="FF0000"/>
                </a:solidFill>
                <a:hlinkClick r:id="rId5"/>
              </a:rPr>
              <a:t>Member Access</a:t>
            </a:r>
            <a:r>
              <a:rPr lang="en-US" dirty="0"/>
              <a:t>.</a:t>
            </a:r>
          </a:p>
          <a:p>
            <a:pPr lvl="1"/>
            <a:r>
              <a:rPr lang="en-US" dirty="0"/>
              <a:t>Incidental death benefit is not available once terminated from employment. </a:t>
            </a:r>
          </a:p>
          <a:p>
            <a:r>
              <a:rPr lang="en-US" dirty="0"/>
              <a:t>If you continue to or return to work for a covered employer, you will continue to contribute to your account as an active participant in the State ORP.</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59B9CF7C-9541-4D20-A24E-E38975A9C8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36016690"/>
      </p:ext>
    </p:extLst>
  </p:cSld>
  <p:clrMapOvr>
    <a:masterClrMapping/>
  </p:clrMapOvr>
  <mc:AlternateContent xmlns:mc="http://schemas.openxmlformats.org/markup-compatibility/2006" xmlns:p14="http://schemas.microsoft.com/office/powerpoint/2010/main">
    <mc:Choice Requires="p14">
      <p:transition spd="slow" p14:dur="2000" advTm="59992"/>
    </mc:Choice>
    <mc:Fallback xmlns="">
      <p:transition spd="slow" advTm="59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E20-33D4-40B5-87AA-F3105973997F}"/>
              </a:ext>
            </a:extLst>
          </p:cNvPr>
          <p:cNvSpPr>
            <a:spLocks noGrp="1"/>
          </p:cNvSpPr>
          <p:nvPr>
            <p:ph type="title"/>
          </p:nvPr>
        </p:nvSpPr>
        <p:spPr/>
        <p:txBody>
          <a:bodyPr/>
          <a:lstStyle/>
          <a:p>
            <a:r>
              <a:rPr lang="en-US" dirty="0"/>
              <a:t>State ORP service providers</a:t>
            </a:r>
          </a:p>
        </p:txBody>
      </p:sp>
      <p:sp>
        <p:nvSpPr>
          <p:cNvPr id="3" name="Content Placeholder 2">
            <a:extLst>
              <a:ext uri="{FF2B5EF4-FFF2-40B4-BE49-F238E27FC236}">
                <a16:creationId xmlns:a16="http://schemas.microsoft.com/office/drawing/2014/main" id="{BD3E2607-F14B-479A-AF3B-D1C9A42C0FE2}"/>
              </a:ext>
            </a:extLst>
          </p:cNvPr>
          <p:cNvSpPr>
            <a:spLocks noGrp="1"/>
          </p:cNvSpPr>
          <p:nvPr>
            <p:ph idx="1"/>
          </p:nvPr>
        </p:nvSpPr>
        <p:spPr/>
        <p:txBody>
          <a:bodyPr/>
          <a:lstStyle/>
          <a:p>
            <a:r>
              <a:rPr lang="en-US" dirty="0"/>
              <a:t>Current service providers are:</a:t>
            </a:r>
          </a:p>
          <a:p>
            <a:pPr lvl="1"/>
            <a:r>
              <a:rPr lang="en-US" dirty="0"/>
              <a:t>Corebridge Financial (formerly known as AIG Retirement Services); </a:t>
            </a:r>
          </a:p>
          <a:p>
            <a:pPr lvl="1"/>
            <a:r>
              <a:rPr lang="en-US" dirty="0"/>
              <a:t>Empower; </a:t>
            </a:r>
          </a:p>
          <a:p>
            <a:pPr lvl="1"/>
            <a:r>
              <a:rPr lang="en-US" dirty="0"/>
              <a:t>TIAA; and </a:t>
            </a:r>
          </a:p>
          <a:p>
            <a:pPr lvl="1"/>
            <a:r>
              <a:rPr lang="en-US" dirty="0"/>
              <a:t>Voya Financial. </a:t>
            </a:r>
          </a:p>
          <a:p>
            <a:r>
              <a:rPr lang="en-US" dirty="0"/>
              <a:t>Select, review and redirect your investments, if needed.</a:t>
            </a:r>
          </a:p>
          <a:p>
            <a:r>
              <a:rPr lang="en-US" dirty="0"/>
              <a:t>Update your name or address, if needed. View more information regarding the </a:t>
            </a:r>
            <a:r>
              <a:rPr lang="en-US" dirty="0">
                <a:hlinkClick r:id="rId4"/>
              </a:rPr>
              <a:t>process for each service provider</a:t>
            </a:r>
            <a:r>
              <a:rPr lang="en-US" dirty="0"/>
              <a:t>. </a:t>
            </a:r>
          </a:p>
          <a:p>
            <a:r>
              <a:rPr lang="en-US" dirty="0"/>
              <a:t>Update your State ORP account beneficiary at any time directly with your chosen service provider.</a:t>
            </a:r>
          </a:p>
          <a:p>
            <a:r>
              <a:rPr lang="en-US" dirty="0"/>
              <a:t>Access your provider through </a:t>
            </a:r>
            <a:r>
              <a:rPr lang="en-US" dirty="0">
                <a:hlinkClick r:id="rId5"/>
              </a:rPr>
              <a:t>Member Access</a:t>
            </a:r>
            <a:r>
              <a:rPr lang="en-US" dirty="0"/>
              <a:t> or view </a:t>
            </a:r>
            <a:r>
              <a:rPr lang="en-US" dirty="0">
                <a:hlinkClick r:id="rId6"/>
              </a:rPr>
              <a:t>State ORP service provide contacts</a:t>
            </a:r>
            <a:r>
              <a:rPr lang="en-US" dirty="0"/>
              <a:t>.</a:t>
            </a:r>
          </a:p>
          <a:p>
            <a:pPr lvl="1"/>
            <a:endParaRPr lang="en-US" dirty="0"/>
          </a:p>
        </p:txBody>
      </p:sp>
      <p:sp>
        <p:nvSpPr>
          <p:cNvPr id="4" name="Slide Number Placeholder 3">
            <a:extLst>
              <a:ext uri="{FF2B5EF4-FFF2-40B4-BE49-F238E27FC236}">
                <a16:creationId xmlns:a16="http://schemas.microsoft.com/office/drawing/2014/main" id="{0D8C4075-5FBA-4E1F-A254-2D6F2C41DE1C}"/>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EB1EB8FF-8D3E-12C6-60FA-D60D323677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9507714"/>
      </p:ext>
    </p:extLst>
  </p:cSld>
  <p:clrMapOvr>
    <a:masterClrMapping/>
  </p:clrMapOvr>
  <mc:AlternateContent xmlns:mc="http://schemas.openxmlformats.org/markup-compatibility/2006">
    <mc:Choice xmlns:p14="http://schemas.microsoft.com/office/powerpoint/2010/main" Requires="p14">
      <p:transition spd="slow" p14:dur="2000" advTm="52194"/>
    </mc:Choice>
    <mc:Fallback>
      <p:transition spd="slow" advTm="52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96D8-0B43-476D-B117-8DBBA9C0D13F}"/>
              </a:ext>
            </a:extLst>
          </p:cNvPr>
          <p:cNvSpPr>
            <a:spLocks noGrp="1"/>
          </p:cNvSpPr>
          <p:nvPr>
            <p:ph type="title"/>
          </p:nvPr>
        </p:nvSpPr>
        <p:spPr/>
        <p:txBody>
          <a:bodyPr/>
          <a:lstStyle/>
          <a:p>
            <a:r>
              <a:rPr lang="en-US" dirty="0"/>
              <a:t>State ORP open enrollment period</a:t>
            </a:r>
          </a:p>
        </p:txBody>
      </p:sp>
      <p:sp>
        <p:nvSpPr>
          <p:cNvPr id="3" name="Content Placeholder 2">
            <a:extLst>
              <a:ext uri="{FF2B5EF4-FFF2-40B4-BE49-F238E27FC236}">
                <a16:creationId xmlns:a16="http://schemas.microsoft.com/office/drawing/2014/main" id="{83E2BB5C-4F67-4068-BA15-BD26C31D9ABD}"/>
              </a:ext>
            </a:extLst>
          </p:cNvPr>
          <p:cNvSpPr>
            <a:spLocks noGrp="1"/>
          </p:cNvSpPr>
          <p:nvPr>
            <p:ph idx="1"/>
          </p:nvPr>
        </p:nvSpPr>
        <p:spPr/>
        <p:txBody>
          <a:bodyPr/>
          <a:lstStyle/>
          <a:p>
            <a:r>
              <a:rPr lang="en-US" dirty="0"/>
              <a:t>The </a:t>
            </a:r>
            <a:r>
              <a:rPr lang="en-US" dirty="0">
                <a:hlinkClick r:id="rId4">
                  <a:extLst>
                    <a:ext uri="{A12FA001-AC4F-418D-AE19-62706E023703}">
                      <ahyp:hlinkClr xmlns:ahyp="http://schemas.microsoft.com/office/drawing/2018/hyperlinkcolor" val="tx"/>
                    </a:ext>
                  </a:extLst>
                </a:hlinkClick>
              </a:rPr>
              <a:t>annual open enrollment</a:t>
            </a:r>
            <a:r>
              <a:rPr lang="en-US" dirty="0"/>
              <a:t> period for active participants of State ORP is January 1 through March 1 each year. </a:t>
            </a:r>
          </a:p>
          <a:p>
            <a:r>
              <a:rPr lang="en-US" dirty="0"/>
              <a:t>During the annual open enrollment period you may:</a:t>
            </a:r>
          </a:p>
          <a:p>
            <a:pPr lvl="1"/>
            <a:r>
              <a:rPr lang="en-US" dirty="0"/>
              <a:t>Choose to change service providers; or</a:t>
            </a:r>
          </a:p>
          <a:p>
            <a:pPr lvl="1"/>
            <a:r>
              <a:rPr lang="en-US" dirty="0"/>
              <a:t>Elect to irrevocably switch to </a:t>
            </a:r>
            <a:r>
              <a:rPr lang="en-US" dirty="0">
                <a:hlinkClick r:id="rId5">
                  <a:extLst>
                    <a:ext uri="{A12FA001-AC4F-418D-AE19-62706E023703}">
                      <ahyp:hlinkClr xmlns:ahyp="http://schemas.microsoft.com/office/drawing/2018/hyperlinkcolor" val="tx"/>
                    </a:ext>
                  </a:extLst>
                </a:hlinkClick>
              </a:rPr>
              <a:t>SCRS</a:t>
            </a:r>
            <a:r>
              <a:rPr lang="en-US" dirty="0"/>
              <a:t> if it has been at least one year, but not more than five years, since your initial enrollment in the State ORP.</a:t>
            </a:r>
          </a:p>
          <a:p>
            <a:r>
              <a:rPr lang="en-US" dirty="0"/>
              <a:t>Changes made during the annual open enrollment period become effective on April 1.</a:t>
            </a:r>
          </a:p>
          <a:p>
            <a:r>
              <a:rPr lang="en-US" dirty="0"/>
              <a:t>If you change service providers, you have the option, but are not required, to transfer your State ORP account balance from your previous service provider to your new service provider. You should contact the service providers directly for information about this process.</a:t>
            </a:r>
          </a:p>
          <a:p>
            <a:pPr lvl="1"/>
            <a:endParaRPr lang="en-US" dirty="0"/>
          </a:p>
        </p:txBody>
      </p:sp>
      <p:sp>
        <p:nvSpPr>
          <p:cNvPr id="4" name="Slide Number Placeholder 3">
            <a:extLst>
              <a:ext uri="{FF2B5EF4-FFF2-40B4-BE49-F238E27FC236}">
                <a16:creationId xmlns:a16="http://schemas.microsoft.com/office/drawing/2014/main" id="{BA19646D-63EE-4605-9E82-038795A6975A}"/>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D37BB752-E066-489A-E4C5-134B33FAEC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50334673"/>
      </p:ext>
    </p:extLst>
  </p:cSld>
  <p:clrMapOvr>
    <a:masterClrMapping/>
  </p:clrMapOvr>
  <mc:AlternateContent xmlns:mc="http://schemas.openxmlformats.org/markup-compatibility/2006">
    <mc:Choice xmlns:p14="http://schemas.microsoft.com/office/powerpoint/2010/main" Requires="p14">
      <p:transition spd="slow" p14:dur="2000" advTm="50911"/>
    </mc:Choice>
    <mc:Fallback>
      <p:transition spd="slow" advTm="50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61A-5319-4AC9-AF47-32CFE5B92051}"/>
              </a:ext>
            </a:extLst>
          </p:cNvPr>
          <p:cNvSpPr>
            <a:spLocks noGrp="1"/>
          </p:cNvSpPr>
          <p:nvPr>
            <p:ph type="title"/>
          </p:nvPr>
        </p:nvSpPr>
        <p:spPr/>
        <p:txBody>
          <a:bodyPr/>
          <a:lstStyle/>
          <a:p>
            <a:r>
              <a:rPr lang="en-US" dirty="0"/>
              <a:t>Retiree insurance eligibility</a:t>
            </a:r>
          </a:p>
        </p:txBody>
      </p:sp>
      <p:sp>
        <p:nvSpPr>
          <p:cNvPr id="3" name="Content Placeholder 2">
            <a:extLst>
              <a:ext uri="{FF2B5EF4-FFF2-40B4-BE49-F238E27FC236}">
                <a16:creationId xmlns:a16="http://schemas.microsoft.com/office/drawing/2014/main" id="{E23D8740-C9D4-4796-BEE6-0E7B5501D7F4}"/>
              </a:ext>
            </a:extLst>
          </p:cNvPr>
          <p:cNvSpPr>
            <a:spLocks noGrp="1"/>
          </p:cNvSpPr>
          <p:nvPr>
            <p:ph idx="1"/>
          </p:nvPr>
        </p:nvSpPr>
        <p:spPr/>
        <p:txBody>
          <a:bodyPr>
            <a:normAutofit lnSpcReduction="10000"/>
          </a:bodyPr>
          <a:lstStyle/>
          <a:p>
            <a:r>
              <a:rPr lang="en-US" dirty="0"/>
              <a:t>Insurance eligibility is determined as if you were a member of the South Carolina Retirement System (SCRS). </a:t>
            </a:r>
          </a:p>
          <a:p>
            <a:pPr lvl="1"/>
            <a:r>
              <a:rPr lang="en-US" dirty="0"/>
              <a:t>One year of employment is equated to one year of earned service credit.</a:t>
            </a:r>
          </a:p>
          <a:p>
            <a:pPr lvl="1"/>
            <a:r>
              <a:rPr lang="en-US" dirty="0"/>
              <a:t>Learn more about SCRS retirement eligibility at </a:t>
            </a:r>
            <a:r>
              <a:rPr lang="en-US" dirty="0">
                <a:solidFill>
                  <a:schemeClr val="accent1"/>
                </a:solidFill>
                <a:hlinkClick r:id="rId4">
                  <a:extLst>
                    <a:ext uri="{A12FA001-AC4F-418D-AE19-62706E023703}">
                      <ahyp:hlinkClr xmlns:ahyp="http://schemas.microsoft.com/office/drawing/2018/hyperlinkcolor" val="tx"/>
                    </a:ext>
                  </a:extLst>
                </a:hlinkClick>
              </a:rPr>
              <a:t>peba.sc.gov/</a:t>
            </a:r>
            <a:r>
              <a:rPr lang="en-US" dirty="0" err="1">
                <a:solidFill>
                  <a:schemeClr val="accent1"/>
                </a:solidFill>
                <a:hlinkClick r:id="rId4">
                  <a:extLst>
                    <a:ext uri="{A12FA001-AC4F-418D-AE19-62706E023703}">
                      <ahyp:hlinkClr xmlns:ahyp="http://schemas.microsoft.com/office/drawing/2018/hyperlinkcolor" val="tx"/>
                    </a:ext>
                  </a:extLst>
                </a:hlinkClick>
              </a:rPr>
              <a:t>scrs</a:t>
            </a:r>
            <a:r>
              <a:rPr lang="en-US" dirty="0"/>
              <a:t>.</a:t>
            </a:r>
            <a:r>
              <a:rPr lang="en-US" dirty="0">
                <a:solidFill>
                  <a:srgbClr val="FF0000"/>
                </a:solidFill>
              </a:rPr>
              <a:t> </a:t>
            </a:r>
          </a:p>
          <a:p>
            <a:r>
              <a:rPr lang="en-US" dirty="0"/>
              <a:t>Only PEBA can make retiree insurance eligibility determinations. Contact PEBA before making final arrangements. </a:t>
            </a:r>
          </a:p>
          <a:p>
            <a:r>
              <a:rPr lang="en-US" dirty="0"/>
              <a:t>Please refer to the </a:t>
            </a:r>
            <a:r>
              <a:rPr lang="en-US" i="1" dirty="0">
                <a:solidFill>
                  <a:schemeClr val="accent1"/>
                </a:solidFill>
                <a:hlinkClick r:id="rId5">
                  <a:extLst>
                    <a:ext uri="{A12FA001-AC4F-418D-AE19-62706E023703}">
                      <ahyp:hlinkClr xmlns:ahyp="http://schemas.microsoft.com/office/drawing/2018/hyperlinkcolor" val="tx"/>
                    </a:ext>
                  </a:extLst>
                </a:hlinkClick>
              </a:rPr>
              <a:t>Retiree Insurance Eligibility, Funding</a:t>
            </a:r>
            <a:r>
              <a:rPr lang="en-US" dirty="0"/>
              <a:t> flyers for more information.</a:t>
            </a:r>
          </a:p>
          <a:p>
            <a:r>
              <a:rPr lang="en-US" dirty="0"/>
              <a:t>If eligible, the amount you pay in retiree insurance premiums is based on several factors, including your years of service, when you were hired and the type of employer from which you retire.</a:t>
            </a:r>
          </a:p>
        </p:txBody>
      </p:sp>
      <p:sp>
        <p:nvSpPr>
          <p:cNvPr id="4" name="Slide Number Placeholder 3">
            <a:extLst>
              <a:ext uri="{FF2B5EF4-FFF2-40B4-BE49-F238E27FC236}">
                <a16:creationId xmlns:a16="http://schemas.microsoft.com/office/drawing/2014/main" id="{4DD59868-9696-4DD9-BAA4-682E282C5D7F}"/>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4A3F17F6-27AB-4BB1-8D37-5D975EE672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12149906"/>
      </p:ext>
    </p:extLst>
  </p:cSld>
  <p:clrMapOvr>
    <a:masterClrMapping/>
  </p:clrMapOvr>
  <mc:AlternateContent xmlns:mc="http://schemas.openxmlformats.org/markup-compatibility/2006" xmlns:p14="http://schemas.microsoft.com/office/powerpoint/2010/main">
    <mc:Choice Requires="p14">
      <p:transition spd="slow" p14:dur="2000" advTm="64893"/>
    </mc:Choice>
    <mc:Fallback xmlns="">
      <p:transition spd="slow" advTm="64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8800</TotalTime>
  <Words>563</Words>
  <Application>Microsoft Office PowerPoint</Application>
  <PresentationFormat>On-screen Show (4:3)</PresentationFormat>
  <Paragraphs>51</Paragraphs>
  <Slides>8</Slides>
  <Notes>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State ORP</vt:lpstr>
      <vt:lpstr>State ORP</vt:lpstr>
      <vt:lpstr>State ORP benefits</vt:lpstr>
      <vt:lpstr>State ORP service providers</vt:lpstr>
      <vt:lpstr>State ORP open enrollment period</vt:lpstr>
      <vt:lpstr>Retiree insurance eligibility</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94</cp:revision>
  <cp:lastPrinted>2019-12-11T18:59:44Z</cp:lastPrinted>
  <dcterms:created xsi:type="dcterms:W3CDTF">2020-02-04T21:24:40Z</dcterms:created>
  <dcterms:modified xsi:type="dcterms:W3CDTF">2023-05-30T19:52:44Z</dcterms:modified>
</cp:coreProperties>
</file>