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handoutMasterIdLst>
    <p:handoutMasterId r:id="rId10"/>
  </p:handoutMasterIdLst>
  <p:sldIdLst>
    <p:sldId id="268" r:id="rId2"/>
    <p:sldId id="269" r:id="rId3"/>
    <p:sldId id="287" r:id="rId4"/>
    <p:sldId id="288" r:id="rId5"/>
    <p:sldId id="289" r:id="rId6"/>
    <p:sldId id="291" r:id="rId7"/>
    <p:sldId id="320" r:id="rId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1" clrIdx="0">
    <p:extLst>
      <p:ext uri="{19B8F6BF-5375-455C-9EA6-DF929625EA0E}">
        <p15:presenceInfo xmlns:p15="http://schemas.microsoft.com/office/powerpoint/2012/main" userId="S::ryounh@peba.sc.gov::9a85b619-8fd1-4dec-b439-2514df7fe89a" providerId="AD"/>
      </p:ext>
    </p:extLst>
  </p:cmAuthor>
  <p:cmAuthor id="2" name="Jennifer S. Dolder" initials="JSD" lastIdx="1" clrIdx="1">
    <p:extLst>
      <p:ext uri="{19B8F6BF-5375-455C-9EA6-DF929625EA0E}">
        <p15:presenceInfo xmlns:p15="http://schemas.microsoft.com/office/powerpoint/2012/main" userId="S::rdoldj@peba.sc.gov::adc8f237-6518-4fda-a594-f6aaccffabfd" providerId="AD"/>
      </p:ext>
    </p:extLst>
  </p:cmAuthor>
  <p:cmAuthor id="3" name="Jessica Moak" initials="JM" lastIdx="4" clrIdx="2">
    <p:extLst>
      <p:ext uri="{19B8F6BF-5375-455C-9EA6-DF929625EA0E}">
        <p15:presenceInfo xmlns:p15="http://schemas.microsoft.com/office/powerpoint/2012/main" userId="S::rmoakj@peba.sc.gov::aefcb452-2607-4fbc-8c60-dfa075c160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792" autoAdjust="0"/>
  </p:normalViewPr>
  <p:slideViewPr>
    <p:cSldViewPr snapToGrid="0">
      <p:cViewPr varScale="1">
        <p:scale>
          <a:sx n="72" d="100"/>
          <a:sy n="72" d="100"/>
        </p:scale>
        <p:origin x="1453" y="66"/>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193DC886-A8FF-4ABE-9C42-E1F14DBEB2B0}" type="slidenum">
              <a:rPr lang="en-US" smtClean="0"/>
              <a:t>‹#›</a:t>
            </a:fld>
            <a:endParaRPr lang="en-US"/>
          </a:p>
        </p:txBody>
      </p:sp>
    </p:spTree>
    <p:extLst>
      <p:ext uri="{BB962C8B-B14F-4D97-AF65-F5344CB8AC3E}">
        <p14:creationId xmlns:p14="http://schemas.microsoft.com/office/powerpoint/2010/main" val="3603837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B005CDC-F66A-4EA3-93A4-41602AB21081}" type="datetimeFigureOut">
              <a:rPr lang="en-US" smtClean="0"/>
              <a:t>4/24/2023</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36C5A97-FE1B-4EFC-9C73-B1258035E011}" type="slidenum">
              <a:rPr lang="en-US" smtClean="0"/>
              <a:t>‹#›</a:t>
            </a:fld>
            <a:endParaRPr lang="en-US"/>
          </a:p>
        </p:txBody>
      </p:sp>
    </p:spTree>
    <p:extLst>
      <p:ext uri="{BB962C8B-B14F-4D97-AF65-F5344CB8AC3E}">
        <p14:creationId xmlns:p14="http://schemas.microsoft.com/office/powerpoint/2010/main" val="3717717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6C5A97-FE1B-4EFC-9C73-B1258035E011}" type="slidenum">
              <a:rPr lang="en-US" smtClean="0"/>
              <a:t>2</a:t>
            </a:fld>
            <a:endParaRPr lang="en-US"/>
          </a:p>
        </p:txBody>
      </p:sp>
    </p:spTree>
    <p:extLst>
      <p:ext uri="{BB962C8B-B14F-4D97-AF65-F5344CB8AC3E}">
        <p14:creationId xmlns:p14="http://schemas.microsoft.com/office/powerpoint/2010/main" val="25183626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hyperlink" Target="https://www.instagram.com/s.c.peba/"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7.png"/><Relationship Id="rId10" Type="http://schemas.openxmlformats.org/officeDocument/2006/relationships/hyperlink" Target="http://www.youtube.com/c/pebatv" TargetMode="External"/><Relationship Id="rId4" Type="http://schemas.openxmlformats.org/officeDocument/2006/relationships/image" Target="../media/image6.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053CD0-4157-422F-B7CE-6EF7B499C1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ctrTitle" hasCustomPrompt="1"/>
          </p:nvPr>
        </p:nvSpPr>
        <p:spPr>
          <a:xfrm>
            <a:off x="1645920" y="2286000"/>
            <a:ext cx="6641869" cy="2286000"/>
          </a:xfrm>
        </p:spPr>
        <p:txBody>
          <a:bodyPr anchor="ctr" anchorCtr="0">
            <a:normAutofit/>
          </a:bodyPr>
          <a:lstStyle>
            <a:lvl1pPr algn="l">
              <a:defRPr sz="5000" b="1">
                <a:solidFill>
                  <a:schemeClr val="tx2"/>
                </a:solidFill>
                <a:latin typeface="Times New Roman" panose="02020603050405020304" pitchFamily="18" charset="0"/>
                <a:cs typeface="Times New Roman" panose="02020603050405020304" pitchFamily="18" charset="0"/>
              </a:defRPr>
            </a:lvl1pPr>
          </a:lstStyle>
          <a:p>
            <a:r>
              <a:rPr lang="en-US" dirty="0"/>
              <a:t>Click to edit title</a:t>
            </a:r>
          </a:p>
        </p:txBody>
      </p:sp>
      <p:sp>
        <p:nvSpPr>
          <p:cNvPr id="3" name="Subtitle 2"/>
          <p:cNvSpPr>
            <a:spLocks noGrp="1"/>
          </p:cNvSpPr>
          <p:nvPr>
            <p:ph type="subTitle" idx="1" hasCustomPrompt="1"/>
          </p:nvPr>
        </p:nvSpPr>
        <p:spPr>
          <a:xfrm>
            <a:off x="1645920" y="4754880"/>
            <a:ext cx="6641869" cy="1463040"/>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1215254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E83DF9-E00E-4BB3-A617-E96FA563FA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2" name="Title 1"/>
          <p:cNvSpPr>
            <a:spLocks noGrp="1"/>
          </p:cNvSpPr>
          <p:nvPr>
            <p:ph type="title" hasCustomPrompt="1"/>
          </p:nvPr>
        </p:nvSpPr>
        <p:spPr>
          <a:xfrm>
            <a:off x="1645920" y="1828800"/>
            <a:ext cx="6693408" cy="2286000"/>
          </a:xfrm>
        </p:spPr>
        <p:txBody>
          <a:bodyPr anchor="ctr">
            <a:normAutofit/>
          </a:bodyPr>
          <a:lstStyle>
            <a:lvl1pPr>
              <a:defRPr sz="4000" b="1" baseline="0">
                <a:solidFill>
                  <a:schemeClr val="tx2"/>
                </a:solidFill>
                <a:latin typeface="Times New Roman" panose="02020603050405020304" pitchFamily="18" charset="0"/>
                <a:cs typeface="Times New Roman" panose="02020603050405020304" pitchFamily="18" charset="0"/>
              </a:defRPr>
            </a:lvl1pPr>
          </a:lstStyle>
          <a:p>
            <a:r>
              <a:rPr lang="en-US" dirty="0"/>
              <a:t>Click to section title</a:t>
            </a:r>
          </a:p>
        </p:txBody>
      </p:sp>
      <p:sp>
        <p:nvSpPr>
          <p:cNvPr id="10" name="Slide Number Placeholder 5"/>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Subtitle 2"/>
          <p:cNvSpPr>
            <a:spLocks noGrp="1"/>
          </p:cNvSpPr>
          <p:nvPr>
            <p:ph type="subTitle" idx="13" hasCustomPrompt="1"/>
          </p:nvPr>
        </p:nvSpPr>
        <p:spPr>
          <a:xfrm>
            <a:off x="1645920" y="4297680"/>
            <a:ext cx="6693408" cy="1368398"/>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Tree>
    <p:extLst>
      <p:ext uri="{BB962C8B-B14F-4D97-AF65-F5344CB8AC3E}">
        <p14:creationId xmlns:p14="http://schemas.microsoft.com/office/powerpoint/2010/main" val="8953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5D3039-9B0D-4456-A1DB-A81F3165A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2" name="Title 1"/>
          <p:cNvSpPr>
            <a:spLocks noGrp="1"/>
          </p:cNvSpPr>
          <p:nvPr>
            <p:ph type="title" hasCustomPrompt="1"/>
          </p:nvPr>
        </p:nvSpPr>
        <p:spPr>
          <a:xfrm>
            <a:off x="457198" y="228600"/>
            <a:ext cx="8229599" cy="804672"/>
          </a:xfrm>
        </p:spPr>
        <p:txBody>
          <a:bodyPr anchor="ctr" anchorCtr="0">
            <a:normAutofit/>
          </a:bodyPr>
          <a:lstStyle>
            <a:lvl1pPr>
              <a:defRPr sz="2800" b="1">
                <a:solidFill>
                  <a:schemeClr val="tx2"/>
                </a:solidFill>
                <a:latin typeface="Times New Roman" panose="02020603050405020304" pitchFamily="18" charset="0"/>
                <a:cs typeface="Times New Roman" panose="02020603050405020304" pitchFamily="18" charset="0"/>
              </a:defRPr>
            </a:lvl1pPr>
          </a:lstStyle>
          <a:p>
            <a:r>
              <a:rPr lang="en-US" dirty="0"/>
              <a:t>Click to edit slide title</a:t>
            </a:r>
          </a:p>
        </p:txBody>
      </p:sp>
      <p:sp>
        <p:nvSpPr>
          <p:cNvPr id="3" name="Content Placeholder 2"/>
          <p:cNvSpPr>
            <a:spLocks noGrp="1"/>
          </p:cNvSpPr>
          <p:nvPr>
            <p:ph idx="1" hasCustomPrompt="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681053-E020-4BA7-96D6-1E07BEE664E2}"/>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38819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440424-D210-4D0E-B3A0-673BF781CD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3" name="Content Placeholder 2"/>
          <p:cNvSpPr>
            <a:spLocks noGrp="1"/>
          </p:cNvSpPr>
          <p:nvPr>
            <p:ph sz="half" idx="1" hasCustomPrompt="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40A2396F-3FAF-4628-96FD-7ED599577BCD}"/>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Title 1">
            <a:extLst>
              <a:ext uri="{FF2B5EF4-FFF2-40B4-BE49-F238E27FC236}">
                <a16:creationId xmlns:a16="http://schemas.microsoft.com/office/drawing/2014/main" id="{5BDE5EEF-D87C-4062-B64E-D346A0C26839}"/>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tx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85541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5D8F1E-466F-49AA-81A5-A2C1CA2EA2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5" name="Slide Number Placeholder 5">
            <a:extLst>
              <a:ext uri="{FF2B5EF4-FFF2-40B4-BE49-F238E27FC236}">
                <a16:creationId xmlns:a16="http://schemas.microsoft.com/office/drawing/2014/main" id="{960478C3-43ED-4BF0-AFF0-4AB2FD7EA703}"/>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6" name="Title 1">
            <a:extLst>
              <a:ext uri="{FF2B5EF4-FFF2-40B4-BE49-F238E27FC236}">
                <a16:creationId xmlns:a16="http://schemas.microsoft.com/office/drawing/2014/main" id="{D708F6D9-0E1E-4E48-8553-B6D1AE6B5DC4}"/>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tx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79290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F8A359-9373-4FC2-92EF-41E6DE378A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4" name="Slide Number Placeholder 5">
            <a:extLst>
              <a:ext uri="{FF2B5EF4-FFF2-40B4-BE49-F238E27FC236}">
                <a16:creationId xmlns:a16="http://schemas.microsoft.com/office/drawing/2014/main" id="{24A80341-3CF6-4ECA-8F57-62F112F7AB8F}"/>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81115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472C92-C186-4D7A-9A08-38B1239B37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7" name="TextBox 6"/>
          <p:cNvSpPr txBox="1"/>
          <p:nvPr userDrawn="1"/>
        </p:nvSpPr>
        <p:spPr>
          <a:xfrm>
            <a:off x="457198" y="1261872"/>
            <a:ext cx="8229600" cy="2268826"/>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Contact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hlinkClick r:id="rId3"/>
              </a:rPr>
              <a:t>peba.sc.gov/contact</a:t>
            </a:r>
            <a:r>
              <a:rPr kumimoji="0" lang="en-US" sz="2000" b="0" i="0" u="none" strike="noStrike" kern="1200" cap="none" spc="0" normalizeH="0" baseline="0" noProof="0" dirty="0">
                <a:ln>
                  <a:noFill/>
                </a:ln>
                <a:solidFill>
                  <a:schemeClr val="tx2"/>
                </a:solidFill>
                <a:effectLst/>
                <a:uLnTx/>
                <a:uFillTx/>
                <a:latin typeface="+mn-lt"/>
                <a:ea typeface="+mn-ea"/>
                <a:cs typeface="+mn-cs"/>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803.737.6800 or 888.260.9430.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Visit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202 Arbor Lake Drive</a:t>
            </a:r>
            <a:br>
              <a:rPr kumimoji="0" lang="en-US" sz="2000" b="0" i="0" u="none" strike="noStrike" kern="1200" cap="none" spc="0" normalizeH="0" baseline="0" noProof="0" dirty="0">
                <a:ln>
                  <a:noFill/>
                </a:ln>
                <a:solidFill>
                  <a:schemeClr val="tx2"/>
                </a:solidFill>
                <a:effectLst/>
                <a:uLnTx/>
                <a:uFillTx/>
                <a:latin typeface="+mn-lt"/>
                <a:ea typeface="+mn-ea"/>
                <a:cs typeface="+mn-cs"/>
              </a:rPr>
            </a:br>
            <a:r>
              <a:rPr kumimoji="0" lang="en-US" sz="2000" b="0" i="0" u="none" strike="noStrike" kern="1200" cap="none" spc="0" normalizeH="0" baseline="0" noProof="0" dirty="0">
                <a:ln>
                  <a:noFill/>
                </a:ln>
                <a:solidFill>
                  <a:schemeClr val="tx2"/>
                </a:solidFill>
                <a:effectLst/>
                <a:uLnTx/>
                <a:uFillTx/>
                <a:latin typeface="+mn-lt"/>
                <a:ea typeface="+mn-ea"/>
                <a:cs typeface="+mn-cs"/>
              </a:rPr>
              <a:t>Columbia, SC 29223</a:t>
            </a:r>
          </a:p>
        </p:txBody>
      </p:sp>
      <p:sp>
        <p:nvSpPr>
          <p:cNvPr id="6" name="TextBox 5">
            <a:extLst>
              <a:ext uri="{FF2B5EF4-FFF2-40B4-BE49-F238E27FC236}">
                <a16:creationId xmlns:a16="http://schemas.microsoft.com/office/drawing/2014/main" id="{D47F7788-45C2-4D4E-A228-2E4396CB023D}"/>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tx2"/>
                </a:solidFill>
                <a:latin typeface="Times New Roman" panose="02020603050405020304" pitchFamily="18" charset="0"/>
                <a:cs typeface="Times New Roman" panose="02020603050405020304" pitchFamily="18" charset="0"/>
              </a:rPr>
              <a:t>Get in touch with PEBA</a:t>
            </a:r>
          </a:p>
        </p:txBody>
      </p:sp>
      <p:sp>
        <p:nvSpPr>
          <p:cNvPr id="10" name="Slide Number Placeholder 5">
            <a:extLst>
              <a:ext uri="{FF2B5EF4-FFF2-40B4-BE49-F238E27FC236}">
                <a16:creationId xmlns:a16="http://schemas.microsoft.com/office/drawing/2014/main" id="{AE028D9D-C7FB-4D10-A446-0FF2D89D867E}"/>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151316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381571-1525-4007-B97A-5E39E293ED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16" name="TextBox 15">
            <a:extLst>
              <a:ext uri="{FF2B5EF4-FFF2-40B4-BE49-F238E27FC236}">
                <a16:creationId xmlns:a16="http://schemas.microsoft.com/office/drawing/2014/main" id="{054746A6-CB1C-498D-A553-5CC55DC319AF}"/>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tx2"/>
                </a:solidFill>
                <a:latin typeface="Times New Roman" panose="02020603050405020304" pitchFamily="18" charset="0"/>
                <a:cs typeface="Times New Roman" panose="02020603050405020304" pitchFamily="18" charset="0"/>
              </a:rPr>
              <a:t>Get social with PEBA</a:t>
            </a:r>
          </a:p>
        </p:txBody>
      </p:sp>
      <p:sp>
        <p:nvSpPr>
          <p:cNvPr id="24" name="Slide Number Placeholder 5">
            <a:extLst>
              <a:ext uri="{FF2B5EF4-FFF2-40B4-BE49-F238E27FC236}">
                <a16:creationId xmlns:a16="http://schemas.microsoft.com/office/drawing/2014/main" id="{A69210C4-1B2A-43A7-8BB3-748962BE955C}"/>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pic>
        <p:nvPicPr>
          <p:cNvPr id="21" name="Picture 20">
            <a:extLst>
              <a:ext uri="{FF2B5EF4-FFF2-40B4-BE49-F238E27FC236}">
                <a16:creationId xmlns:a16="http://schemas.microsoft.com/office/drawing/2014/main" id="{B970E957-0244-46AF-A3F5-62854683BF2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7172" y="1261870"/>
            <a:ext cx="548640" cy="548640"/>
          </a:xfrm>
          <a:prstGeom prst="rect">
            <a:avLst/>
          </a:prstGeom>
        </p:spPr>
      </p:pic>
      <p:pic>
        <p:nvPicPr>
          <p:cNvPr id="22" name="Picture 21">
            <a:extLst>
              <a:ext uri="{FF2B5EF4-FFF2-40B4-BE49-F238E27FC236}">
                <a16:creationId xmlns:a16="http://schemas.microsoft.com/office/drawing/2014/main" id="{A1B82644-45E2-4AE1-A011-905548B029F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796" y="2179838"/>
            <a:ext cx="548640" cy="548640"/>
          </a:xfrm>
          <a:prstGeom prst="rect">
            <a:avLst/>
          </a:prstGeom>
        </p:spPr>
      </p:pic>
      <p:pic>
        <p:nvPicPr>
          <p:cNvPr id="23" name="Picture 22">
            <a:extLst>
              <a:ext uri="{FF2B5EF4-FFF2-40B4-BE49-F238E27FC236}">
                <a16:creationId xmlns:a16="http://schemas.microsoft.com/office/drawing/2014/main" id="{5B5774FA-A45D-4143-8804-3CB97C8485F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199" y="2187441"/>
            <a:ext cx="548640" cy="548640"/>
          </a:xfrm>
          <a:prstGeom prst="rect">
            <a:avLst/>
          </a:prstGeom>
        </p:spPr>
      </p:pic>
      <p:pic>
        <p:nvPicPr>
          <p:cNvPr id="25" name="Picture 24">
            <a:extLst>
              <a:ext uri="{FF2B5EF4-FFF2-40B4-BE49-F238E27FC236}">
                <a16:creationId xmlns:a16="http://schemas.microsoft.com/office/drawing/2014/main" id="{6660477D-E0E8-4212-BED5-97F299F2A22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199" y="1261870"/>
            <a:ext cx="548640" cy="548640"/>
          </a:xfrm>
          <a:prstGeom prst="rect">
            <a:avLst/>
          </a:prstGeom>
        </p:spPr>
      </p:pic>
      <p:pic>
        <p:nvPicPr>
          <p:cNvPr id="26" name="Picture 25">
            <a:extLst>
              <a:ext uri="{FF2B5EF4-FFF2-40B4-BE49-F238E27FC236}">
                <a16:creationId xmlns:a16="http://schemas.microsoft.com/office/drawing/2014/main" id="{8C4BDEE1-0818-49E8-9C7A-F7F1872150A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7199" y="3113015"/>
            <a:ext cx="548640" cy="548640"/>
          </a:xfrm>
          <a:prstGeom prst="rect">
            <a:avLst/>
          </a:prstGeom>
        </p:spPr>
      </p:pic>
      <p:grpSp>
        <p:nvGrpSpPr>
          <p:cNvPr id="27" name="Group 26">
            <a:extLst>
              <a:ext uri="{FF2B5EF4-FFF2-40B4-BE49-F238E27FC236}">
                <a16:creationId xmlns:a16="http://schemas.microsoft.com/office/drawing/2014/main" id="{E6019BF6-FAAB-4AEF-A69B-99EE68479C9D}"/>
              </a:ext>
            </a:extLst>
          </p:cNvPr>
          <p:cNvGrpSpPr/>
          <p:nvPr userDrawn="1"/>
        </p:nvGrpSpPr>
        <p:grpSpPr>
          <a:xfrm>
            <a:off x="1085421" y="1305360"/>
            <a:ext cx="7253907" cy="2312807"/>
            <a:chOff x="1085421" y="957888"/>
            <a:chExt cx="7253907" cy="2312807"/>
          </a:xfrm>
        </p:grpSpPr>
        <p:sp>
          <p:nvSpPr>
            <p:cNvPr id="28" name="TextBox 27">
              <a:extLst>
                <a:ext uri="{FF2B5EF4-FFF2-40B4-BE49-F238E27FC236}">
                  <a16:creationId xmlns:a16="http://schemas.microsoft.com/office/drawing/2014/main" id="{F47ADC1F-4ACF-4663-AC59-C3C991A94418}"/>
                </a:ext>
              </a:extLst>
            </p:cNvPr>
            <p:cNvSpPr txBox="1"/>
            <p:nvPr userDrawn="1"/>
          </p:nvSpPr>
          <p:spPr>
            <a:xfrm>
              <a:off x="1085421" y="1883460"/>
              <a:ext cx="1354661" cy="461665"/>
            </a:xfrm>
            <a:prstGeom prst="rect">
              <a:avLst/>
            </a:prstGeom>
            <a:noFill/>
          </p:spPr>
          <p:txBody>
            <a:bodyPr wrap="square" rtlCol="0">
              <a:spAutoFit/>
            </a:bodyPr>
            <a:lstStyle/>
            <a:p>
              <a:r>
                <a:rPr lang="en-US" sz="2400" dirty="0">
                  <a:hlinkClick r:id="rId8"/>
                </a:rPr>
                <a:t>SCPEBA</a:t>
              </a:r>
              <a:endParaRPr lang="en-US" sz="2400" dirty="0"/>
            </a:p>
          </p:txBody>
        </p:sp>
        <p:sp>
          <p:nvSpPr>
            <p:cNvPr id="29" name="TextBox 28">
              <a:extLst>
                <a:ext uri="{FF2B5EF4-FFF2-40B4-BE49-F238E27FC236}">
                  <a16:creationId xmlns:a16="http://schemas.microsoft.com/office/drawing/2014/main" id="{ED000DA9-ED64-4472-9354-93129B96C359}"/>
                </a:ext>
              </a:extLst>
            </p:cNvPr>
            <p:cNvSpPr txBox="1"/>
            <p:nvPr userDrawn="1"/>
          </p:nvSpPr>
          <p:spPr>
            <a:xfrm>
              <a:off x="1085421" y="957888"/>
              <a:ext cx="2082794" cy="461665"/>
            </a:xfrm>
            <a:prstGeom prst="rect">
              <a:avLst/>
            </a:prstGeom>
            <a:noFill/>
          </p:spPr>
          <p:txBody>
            <a:bodyPr wrap="square" rtlCol="0">
              <a:spAutoFit/>
            </a:bodyPr>
            <a:lstStyle/>
            <a:p>
              <a:r>
                <a:rPr lang="en-US" sz="2400" dirty="0">
                  <a:hlinkClick r:id="rId9"/>
                </a:rPr>
                <a:t>SCPEBA</a:t>
              </a:r>
              <a:endParaRPr lang="en-US" sz="2400" dirty="0"/>
            </a:p>
          </p:txBody>
        </p:sp>
        <p:sp>
          <p:nvSpPr>
            <p:cNvPr id="30" name="TextBox 29">
              <a:extLst>
                <a:ext uri="{FF2B5EF4-FFF2-40B4-BE49-F238E27FC236}">
                  <a16:creationId xmlns:a16="http://schemas.microsoft.com/office/drawing/2014/main" id="{412E202D-9924-45DA-B969-28CEDB11E15F}"/>
                </a:ext>
              </a:extLst>
            </p:cNvPr>
            <p:cNvSpPr txBox="1"/>
            <p:nvPr userDrawn="1"/>
          </p:nvSpPr>
          <p:spPr>
            <a:xfrm>
              <a:off x="3875393" y="1870070"/>
              <a:ext cx="1574794" cy="461665"/>
            </a:xfrm>
            <a:prstGeom prst="rect">
              <a:avLst/>
            </a:prstGeom>
            <a:noFill/>
          </p:spPr>
          <p:txBody>
            <a:bodyPr wrap="square" rtlCol="0">
              <a:spAutoFit/>
            </a:bodyPr>
            <a:lstStyle/>
            <a:p>
              <a:r>
                <a:rPr lang="en-US" sz="2400" u="sng" dirty="0">
                  <a:hlinkClick r:id="rId10"/>
                </a:rPr>
                <a:t>PEBA TV</a:t>
              </a:r>
              <a:endParaRPr lang="en-US" sz="2400" dirty="0"/>
            </a:p>
          </p:txBody>
        </p:sp>
        <p:sp>
          <p:nvSpPr>
            <p:cNvPr id="31" name="TextBox 30">
              <a:extLst>
                <a:ext uri="{FF2B5EF4-FFF2-40B4-BE49-F238E27FC236}">
                  <a16:creationId xmlns:a16="http://schemas.microsoft.com/office/drawing/2014/main" id="{D4B79800-E144-4CE2-8F38-FC69AA82284F}"/>
                </a:ext>
              </a:extLst>
            </p:cNvPr>
            <p:cNvSpPr txBox="1"/>
            <p:nvPr userDrawn="1"/>
          </p:nvSpPr>
          <p:spPr>
            <a:xfrm>
              <a:off x="1085421" y="2809030"/>
              <a:ext cx="7253907" cy="461665"/>
            </a:xfrm>
            <a:prstGeom prst="rect">
              <a:avLst/>
            </a:prstGeom>
            <a:noFill/>
          </p:spPr>
          <p:txBody>
            <a:bodyPr wrap="square" rtlCol="0">
              <a:spAutoFit/>
            </a:bodyPr>
            <a:lstStyle/>
            <a:p>
              <a:r>
                <a:rPr lang="en-US" sz="2400" u="sng" kern="1200" dirty="0">
                  <a:solidFill>
                    <a:schemeClr val="tx1"/>
                  </a:solidFill>
                  <a:effectLst/>
                  <a:latin typeface="+mn-lt"/>
                  <a:ea typeface="+mn-ea"/>
                  <a:cs typeface="+mn-cs"/>
                  <a:hlinkClick r:id="rId11"/>
                </a:rPr>
                <a:t>South Carolina Public Employee Benefit Authority</a:t>
              </a:r>
              <a:endParaRPr lang="en-US" sz="3600" dirty="0"/>
            </a:p>
          </p:txBody>
        </p:sp>
      </p:grpSp>
      <p:sp>
        <p:nvSpPr>
          <p:cNvPr id="32" name="TextBox 31">
            <a:extLst>
              <a:ext uri="{FF2B5EF4-FFF2-40B4-BE49-F238E27FC236}">
                <a16:creationId xmlns:a16="http://schemas.microsoft.com/office/drawing/2014/main" id="{3C24AC55-8294-4E5F-B26D-5E12307CB6FB}"/>
              </a:ext>
            </a:extLst>
          </p:cNvPr>
          <p:cNvSpPr txBox="1"/>
          <p:nvPr userDrawn="1"/>
        </p:nvSpPr>
        <p:spPr>
          <a:xfrm>
            <a:off x="3874769" y="1305337"/>
            <a:ext cx="1354661" cy="461665"/>
          </a:xfrm>
          <a:prstGeom prst="rect">
            <a:avLst/>
          </a:prstGeom>
          <a:noFill/>
        </p:spPr>
        <p:txBody>
          <a:bodyPr wrap="square" rtlCol="0">
            <a:spAutoFit/>
          </a:bodyPr>
          <a:lstStyle/>
          <a:p>
            <a:r>
              <a:rPr lang="en-US" sz="2400" dirty="0">
                <a:hlinkClick r:id="rId12"/>
              </a:rPr>
              <a:t>s.c.peba</a:t>
            </a:r>
            <a:endParaRPr lang="en-US" sz="2400" dirty="0"/>
          </a:p>
        </p:txBody>
      </p:sp>
    </p:spTree>
    <p:extLst>
      <p:ext uri="{BB962C8B-B14F-4D97-AF65-F5344CB8AC3E}">
        <p14:creationId xmlns:p14="http://schemas.microsoft.com/office/powerpoint/2010/main" val="219028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8" name="Rectangle 7"/>
          <p:cNvSpPr/>
          <p:nvPr userDrawn="1"/>
        </p:nvSpPr>
        <p:spPr>
          <a:xfrm>
            <a:off x="457198" y="1261872"/>
            <a:ext cx="8229600" cy="5029200"/>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tx2"/>
                </a:solidFill>
                <a:latin typeface="Times New Roman" panose="02020603050405020304" pitchFamily="18" charset="0"/>
                <a:cs typeface="Times New Roman" panose="02020603050405020304" pitchFamily="18" charset="0"/>
              </a:rPr>
              <a:t>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47686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400">
                <a:solidFill>
                  <a:schemeClr val="bg2">
                    <a:lumMod val="75000"/>
                  </a:schemeClr>
                </a:solidFill>
                <a:latin typeface="Tw Cen MT Condensed" panose="020B0606020104020203" pitchFamily="34"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86735922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6" r:id="rId5"/>
    <p:sldLayoutId id="2147483667" r:id="rId6"/>
    <p:sldLayoutId id="2147483672" r:id="rId7"/>
    <p:sldLayoutId id="2147483670" r:id="rId8"/>
    <p:sldLayoutId id="2147483669" r:id="rId9"/>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0.png"/><Relationship Id="rId5" Type="http://schemas.openxmlformats.org/officeDocument/2006/relationships/hyperlink" Target="https://peba.sc.gov/publications" TargetMode="External"/><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hyperlink" Target="https://forms.retirement.sc.gov/formGenericGet.do?formNum=web1106.xdp" TargetMode="External"/><Relationship Id="rId3" Type="http://schemas.openxmlformats.org/officeDocument/2006/relationships/slideLayout" Target="../slideLayouts/slideLayout3.xml"/><Relationship Id="rId7" Type="http://schemas.openxmlformats.org/officeDocument/2006/relationships/hyperlink" Target="https://forms.retirement.sc.gov/formGenericGet.do?formNum=web1103.xdp" TargetMode="Externa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hyperlink" Target="https://forms.retirement.sc.gov/formGenericGet.do?formNum=web1102.xdp" TargetMode="External"/><Relationship Id="rId5" Type="http://schemas.openxmlformats.org/officeDocument/2006/relationships/hyperlink" Target="https://peba.sc.gov/sites/default/files/designating_beneficiaries.pdf" TargetMode="External"/><Relationship Id="rId4" Type="http://schemas.openxmlformats.org/officeDocument/2006/relationships/hyperlink" Target="https://online.retirement.sc.gov/MemberAccess/welcome" TargetMode="Externa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0A76B-F8C9-407A-9DC5-396A93772CF0}"/>
              </a:ext>
            </a:extLst>
          </p:cNvPr>
          <p:cNvSpPr>
            <a:spLocks noGrp="1"/>
          </p:cNvSpPr>
          <p:nvPr>
            <p:ph type="ctrTitle"/>
          </p:nvPr>
        </p:nvSpPr>
        <p:spPr/>
        <p:txBody>
          <a:bodyPr/>
          <a:lstStyle/>
          <a:p>
            <a:r>
              <a:rPr lang="en-US" dirty="0"/>
              <a:t>Beneficiaries</a:t>
            </a:r>
          </a:p>
        </p:txBody>
      </p:sp>
      <p:sp>
        <p:nvSpPr>
          <p:cNvPr id="3" name="Subtitle 2">
            <a:extLst>
              <a:ext uri="{FF2B5EF4-FFF2-40B4-BE49-F238E27FC236}">
                <a16:creationId xmlns:a16="http://schemas.microsoft.com/office/drawing/2014/main" id="{90ACF85E-64A5-4C68-AF44-F5E54E32A1E1}"/>
              </a:ext>
            </a:extLst>
          </p:cNvPr>
          <p:cNvSpPr>
            <a:spLocks noGrp="1"/>
          </p:cNvSpPr>
          <p:nvPr>
            <p:ph type="subTitle" idx="1"/>
          </p:nvPr>
        </p:nvSpPr>
        <p:spPr/>
        <p:txBody>
          <a:bodyPr/>
          <a:lstStyle/>
          <a:p>
            <a:r>
              <a:rPr lang="en-US" dirty="0"/>
              <a:t>Retirement Orientation and Education</a:t>
            </a:r>
          </a:p>
          <a:p>
            <a:r>
              <a:rPr lang="en-US" dirty="0"/>
              <a:t>Fiscal year 2024</a:t>
            </a:r>
          </a:p>
        </p:txBody>
      </p:sp>
      <p:pic>
        <p:nvPicPr>
          <p:cNvPr id="6" name="Audio 5">
            <a:hlinkClick r:id="" action="ppaction://media"/>
            <a:extLst>
              <a:ext uri="{FF2B5EF4-FFF2-40B4-BE49-F238E27FC236}">
                <a16:creationId xmlns:a16="http://schemas.microsoft.com/office/drawing/2014/main" id="{4B14E8AF-4C19-C554-D681-A1E7ADD8F12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855572160"/>
      </p:ext>
    </p:extLst>
  </p:cSld>
  <p:clrMapOvr>
    <a:masterClrMapping/>
  </p:clrMapOvr>
  <mc:AlternateContent xmlns:mc="http://schemas.openxmlformats.org/markup-compatibility/2006">
    <mc:Choice xmlns:p14="http://schemas.microsoft.com/office/powerpoint/2010/main" Requires="p14">
      <p:transition spd="slow" p14:dur="2000" advTm="11828"/>
    </mc:Choice>
    <mc:Fallback>
      <p:transition spd="slow" advTm="118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B800D1-29EC-44D3-9235-03076EE74D3E}"/>
              </a:ext>
            </a:extLst>
          </p:cNvPr>
          <p:cNvSpPr>
            <a:spLocks noGrp="1"/>
          </p:cNvSpPr>
          <p:nvPr>
            <p:ph type="title"/>
          </p:nvPr>
        </p:nvSpPr>
        <p:spPr/>
        <p:txBody>
          <a:bodyPr/>
          <a:lstStyle/>
          <a:p>
            <a:r>
              <a:rPr lang="en-US" dirty="0"/>
              <a:t>Intended audience</a:t>
            </a:r>
          </a:p>
        </p:txBody>
      </p:sp>
      <p:sp>
        <p:nvSpPr>
          <p:cNvPr id="7" name="Content Placeholder 6">
            <a:extLst>
              <a:ext uri="{FF2B5EF4-FFF2-40B4-BE49-F238E27FC236}">
                <a16:creationId xmlns:a16="http://schemas.microsoft.com/office/drawing/2014/main" id="{7D2C085C-2183-403C-A9B1-E0A95E1B4F0F}"/>
              </a:ext>
            </a:extLst>
          </p:cNvPr>
          <p:cNvSpPr>
            <a:spLocks noGrp="1"/>
          </p:cNvSpPr>
          <p:nvPr>
            <p:ph idx="1"/>
          </p:nvPr>
        </p:nvSpPr>
        <p:spPr/>
        <p:txBody>
          <a:bodyPr/>
          <a:lstStyle/>
          <a:p>
            <a:r>
              <a:rPr lang="en-US" dirty="0"/>
              <a:t>This presentation is focused on the eligibility requirements and plan provisions for Class Three members. Class Three members are those whose earned service began on or after July 1, 2012.</a:t>
            </a:r>
          </a:p>
          <a:p>
            <a:r>
              <a:rPr lang="en-US" dirty="0"/>
              <a:t>Class Two members, those whose earned service began before July 1, 2012, are encouraged to review our retirement publications at </a:t>
            </a:r>
            <a:r>
              <a:rPr lang="en-US" dirty="0">
                <a:hlinkClick r:id="rId5"/>
              </a:rPr>
              <a:t>peba.sc.gov/publications</a:t>
            </a:r>
            <a:r>
              <a:rPr lang="en-US" dirty="0"/>
              <a:t> for more information.</a:t>
            </a:r>
          </a:p>
        </p:txBody>
      </p:sp>
      <p:sp>
        <p:nvSpPr>
          <p:cNvPr id="4" name="Slide Number Placeholder 3"/>
          <p:cNvSpPr>
            <a:spLocks noGrp="1"/>
          </p:cNvSpPr>
          <p:nvPr>
            <p:ph type="sldNum" sz="quarter" idx="12"/>
          </p:nvPr>
        </p:nvSpPr>
        <p:spPr/>
        <p:txBody>
          <a:bodyPr/>
          <a:lstStyle/>
          <a:p>
            <a:fld id="{28024367-D536-4F59-B2ED-0E7825EDA9AF}" type="slidenum">
              <a:rPr lang="en-US" smtClean="0"/>
              <a:pPr/>
              <a:t>2</a:t>
            </a:fld>
            <a:endParaRPr lang="en-US" dirty="0"/>
          </a:p>
        </p:txBody>
      </p:sp>
      <p:pic>
        <p:nvPicPr>
          <p:cNvPr id="2" name="Audio 1">
            <a:hlinkClick r:id="" action="ppaction://media"/>
            <a:extLst>
              <a:ext uri="{FF2B5EF4-FFF2-40B4-BE49-F238E27FC236}">
                <a16:creationId xmlns:a16="http://schemas.microsoft.com/office/drawing/2014/main" id="{4D386697-3C87-08BA-78D1-44CD12E33A5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1619600007"/>
      </p:ext>
    </p:extLst>
  </p:cSld>
  <p:clrMapOvr>
    <a:masterClrMapping/>
  </p:clrMapOvr>
  <mc:AlternateContent xmlns:mc="http://schemas.openxmlformats.org/markup-compatibility/2006">
    <mc:Choice xmlns:p14="http://schemas.microsoft.com/office/powerpoint/2010/main" Requires="p14">
      <p:transition spd="slow" p14:dur="2000" advTm="29092"/>
    </mc:Choice>
    <mc:Fallback>
      <p:transition spd="slow" advTm="290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54726-041E-47E0-89BC-BCA79CC8E8C1}"/>
              </a:ext>
            </a:extLst>
          </p:cNvPr>
          <p:cNvSpPr>
            <a:spLocks noGrp="1"/>
          </p:cNvSpPr>
          <p:nvPr>
            <p:ph type="title"/>
          </p:nvPr>
        </p:nvSpPr>
        <p:spPr/>
        <p:txBody>
          <a:bodyPr/>
          <a:lstStyle/>
          <a:p>
            <a:r>
              <a:rPr lang="en-US" dirty="0"/>
              <a:t>Types of beneficiaries for SCRS, PORS benefits</a:t>
            </a:r>
          </a:p>
        </p:txBody>
      </p:sp>
      <p:sp>
        <p:nvSpPr>
          <p:cNvPr id="3" name="Content Placeholder 2">
            <a:extLst>
              <a:ext uri="{FF2B5EF4-FFF2-40B4-BE49-F238E27FC236}">
                <a16:creationId xmlns:a16="http://schemas.microsoft.com/office/drawing/2014/main" id="{C18D9BED-DDAD-49BA-8293-594CBD2101A0}"/>
              </a:ext>
            </a:extLst>
          </p:cNvPr>
          <p:cNvSpPr>
            <a:spLocks noGrp="1"/>
          </p:cNvSpPr>
          <p:nvPr>
            <p:ph idx="1"/>
          </p:nvPr>
        </p:nvSpPr>
        <p:spPr/>
        <p:txBody>
          <a:bodyPr/>
          <a:lstStyle/>
          <a:p>
            <a:r>
              <a:rPr lang="en-US" dirty="0"/>
              <a:t>Upon your death, primary beneficiary may receive either:</a:t>
            </a:r>
          </a:p>
          <a:p>
            <a:pPr lvl="1"/>
            <a:r>
              <a:rPr lang="en-US" dirty="0"/>
              <a:t>Refund of contributions plus interest; or</a:t>
            </a:r>
          </a:p>
          <a:p>
            <a:pPr lvl="1"/>
            <a:r>
              <a:rPr lang="en-US" dirty="0"/>
              <a:t>Lifetime monthly benefit payments, if eligible.</a:t>
            </a:r>
          </a:p>
          <a:p>
            <a:r>
              <a:rPr lang="en-US" dirty="0"/>
              <a:t>Contingent beneficiaries</a:t>
            </a:r>
            <a:r>
              <a:rPr lang="en-US" baseline="30000" dirty="0"/>
              <a:t>1</a:t>
            </a:r>
            <a:r>
              <a:rPr lang="en-US" dirty="0"/>
              <a:t> receive survivor benefits if:</a:t>
            </a:r>
          </a:p>
          <a:p>
            <a:pPr lvl="1"/>
            <a:r>
              <a:rPr lang="en-US" dirty="0"/>
              <a:t>You and primary beneficiary die at the same time; or</a:t>
            </a:r>
          </a:p>
          <a:p>
            <a:pPr lvl="1"/>
            <a:r>
              <a:rPr lang="en-US" dirty="0"/>
              <a:t>Primary beneficiary dies before you, and you do not name another primary beneficiary before death.</a:t>
            </a:r>
          </a:p>
          <a:p>
            <a:pPr lvl="1"/>
            <a:r>
              <a:rPr lang="en-US" dirty="0"/>
              <a:t>All primary beneficiaries must be deceased at the time of your death for a contingent beneficiary to receive a benefit.</a:t>
            </a:r>
          </a:p>
          <a:p>
            <a:r>
              <a:rPr lang="en-US" dirty="0"/>
              <a:t>Incidental death benefit beneficiary may receive a payment equal to your current annual earnable compensation if you die in service.</a:t>
            </a:r>
          </a:p>
        </p:txBody>
      </p:sp>
      <p:sp>
        <p:nvSpPr>
          <p:cNvPr id="4" name="Slide Number Placeholder 3">
            <a:extLst>
              <a:ext uri="{FF2B5EF4-FFF2-40B4-BE49-F238E27FC236}">
                <a16:creationId xmlns:a16="http://schemas.microsoft.com/office/drawing/2014/main" id="{A4BDA679-236E-4614-88EF-3D4DFEB8131B}"/>
              </a:ext>
            </a:extLst>
          </p:cNvPr>
          <p:cNvSpPr>
            <a:spLocks noGrp="1"/>
          </p:cNvSpPr>
          <p:nvPr>
            <p:ph type="sldNum" sz="quarter" idx="12"/>
          </p:nvPr>
        </p:nvSpPr>
        <p:spPr/>
        <p:txBody>
          <a:bodyPr/>
          <a:lstStyle/>
          <a:p>
            <a:fld id="{28024367-D536-4F59-B2ED-0E7825EDA9AF}" type="slidenum">
              <a:rPr lang="en-US" smtClean="0"/>
              <a:pPr/>
              <a:t>3</a:t>
            </a:fld>
            <a:endParaRPr lang="en-US" dirty="0"/>
          </a:p>
        </p:txBody>
      </p:sp>
      <p:sp>
        <p:nvSpPr>
          <p:cNvPr id="5" name="TextBox 4">
            <a:extLst>
              <a:ext uri="{FF2B5EF4-FFF2-40B4-BE49-F238E27FC236}">
                <a16:creationId xmlns:a16="http://schemas.microsoft.com/office/drawing/2014/main" id="{A555D154-DDEC-4A49-9414-53A2FDF70387}"/>
              </a:ext>
            </a:extLst>
          </p:cNvPr>
          <p:cNvSpPr txBox="1"/>
          <p:nvPr/>
        </p:nvSpPr>
        <p:spPr>
          <a:xfrm>
            <a:off x="427839" y="6044851"/>
            <a:ext cx="8258958" cy="246221"/>
          </a:xfrm>
          <a:prstGeom prst="rect">
            <a:avLst/>
          </a:prstGeom>
          <a:noFill/>
        </p:spPr>
        <p:txBody>
          <a:bodyPr wrap="square" rtlCol="0">
            <a:spAutoFit/>
          </a:bodyPr>
          <a:lstStyle/>
          <a:p>
            <a:r>
              <a:rPr lang="en-US" sz="1000" baseline="30000" dirty="0">
                <a:solidFill>
                  <a:schemeClr val="tx2"/>
                </a:solidFill>
              </a:rPr>
              <a:t>1</a:t>
            </a:r>
            <a:r>
              <a:rPr lang="en-US" sz="1000" dirty="0">
                <a:solidFill>
                  <a:schemeClr val="tx2"/>
                </a:solidFill>
              </a:rPr>
              <a:t>Contingent beneficiary cannot be the same as primary.</a:t>
            </a:r>
            <a:endParaRPr lang="en-US" sz="1000" baseline="30000" dirty="0">
              <a:solidFill>
                <a:schemeClr val="tx2"/>
              </a:solidFill>
            </a:endParaRPr>
          </a:p>
        </p:txBody>
      </p:sp>
      <p:pic>
        <p:nvPicPr>
          <p:cNvPr id="8" name="Audio 7">
            <a:hlinkClick r:id="" action="ppaction://media"/>
            <a:extLst>
              <a:ext uri="{FF2B5EF4-FFF2-40B4-BE49-F238E27FC236}">
                <a16:creationId xmlns:a16="http://schemas.microsoft.com/office/drawing/2014/main" id="{EEE4834C-DFDD-D3DD-916F-0F34CE18F10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390184682"/>
      </p:ext>
    </p:extLst>
  </p:cSld>
  <p:clrMapOvr>
    <a:masterClrMapping/>
  </p:clrMapOvr>
  <mc:AlternateContent xmlns:mc="http://schemas.openxmlformats.org/markup-compatibility/2006">
    <mc:Choice xmlns:p14="http://schemas.microsoft.com/office/powerpoint/2010/main" Requires="p14">
      <p:transition spd="slow" p14:dur="2000" advTm="69523"/>
    </mc:Choice>
    <mc:Fallback>
      <p:transition spd="slow" advTm="695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E029B-4E09-4B97-8F97-1E2DFE7B5CA1}"/>
              </a:ext>
            </a:extLst>
          </p:cNvPr>
          <p:cNvSpPr>
            <a:spLocks noGrp="1"/>
          </p:cNvSpPr>
          <p:nvPr>
            <p:ph type="title"/>
          </p:nvPr>
        </p:nvSpPr>
        <p:spPr/>
        <p:txBody>
          <a:bodyPr/>
          <a:lstStyle/>
          <a:p>
            <a:r>
              <a:rPr lang="en-US" dirty="0"/>
              <a:t>Beneficiaries for State ORP</a:t>
            </a:r>
          </a:p>
        </p:txBody>
      </p:sp>
      <p:sp>
        <p:nvSpPr>
          <p:cNvPr id="3" name="Content Placeholder 2">
            <a:extLst>
              <a:ext uri="{FF2B5EF4-FFF2-40B4-BE49-F238E27FC236}">
                <a16:creationId xmlns:a16="http://schemas.microsoft.com/office/drawing/2014/main" id="{FD23AD10-6A7B-4FF6-97D1-E8C9CDC61A25}"/>
              </a:ext>
            </a:extLst>
          </p:cNvPr>
          <p:cNvSpPr>
            <a:spLocks noGrp="1"/>
          </p:cNvSpPr>
          <p:nvPr>
            <p:ph idx="1"/>
          </p:nvPr>
        </p:nvSpPr>
        <p:spPr/>
        <p:txBody>
          <a:bodyPr/>
          <a:lstStyle/>
          <a:p>
            <a:r>
              <a:rPr lang="en-US" dirty="0"/>
              <a:t>You must name primary and contingent beneficiaries for your retirement account directly with your selected service provider.</a:t>
            </a:r>
          </a:p>
          <a:p>
            <a:pPr lvl="1"/>
            <a:r>
              <a:rPr lang="en-US" dirty="0"/>
              <a:t>Upon your death, your beneficiary may be entitled to receive the cash value of your account but must file a claim with your provider.</a:t>
            </a:r>
          </a:p>
          <a:p>
            <a:r>
              <a:rPr lang="en-US" dirty="0"/>
              <a:t>You also need to name an incidental death beneficiary with PEBA, because your beneficiary might qualify for the active member incidental death benefit payment upon your death.</a:t>
            </a:r>
          </a:p>
        </p:txBody>
      </p:sp>
      <p:sp>
        <p:nvSpPr>
          <p:cNvPr id="4" name="Slide Number Placeholder 3">
            <a:extLst>
              <a:ext uri="{FF2B5EF4-FFF2-40B4-BE49-F238E27FC236}">
                <a16:creationId xmlns:a16="http://schemas.microsoft.com/office/drawing/2014/main" id="{7BD35B67-05BB-4714-8329-A4E762278867}"/>
              </a:ext>
            </a:extLst>
          </p:cNvPr>
          <p:cNvSpPr>
            <a:spLocks noGrp="1"/>
          </p:cNvSpPr>
          <p:nvPr>
            <p:ph type="sldNum" sz="quarter" idx="12"/>
          </p:nvPr>
        </p:nvSpPr>
        <p:spPr/>
        <p:txBody>
          <a:bodyPr/>
          <a:lstStyle/>
          <a:p>
            <a:fld id="{28024367-D536-4F59-B2ED-0E7825EDA9AF}" type="slidenum">
              <a:rPr lang="en-US" smtClean="0"/>
              <a:pPr/>
              <a:t>4</a:t>
            </a:fld>
            <a:endParaRPr lang="en-US" dirty="0"/>
          </a:p>
        </p:txBody>
      </p:sp>
      <p:pic>
        <p:nvPicPr>
          <p:cNvPr id="5" name="Audio 4">
            <a:hlinkClick r:id="" action="ppaction://media"/>
            <a:extLst>
              <a:ext uri="{FF2B5EF4-FFF2-40B4-BE49-F238E27FC236}">
                <a16:creationId xmlns:a16="http://schemas.microsoft.com/office/drawing/2014/main" id="{73149148-62B4-B565-F784-52776C59938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2171513339"/>
      </p:ext>
    </p:extLst>
  </p:cSld>
  <p:clrMapOvr>
    <a:masterClrMapping/>
  </p:clrMapOvr>
  <mc:AlternateContent xmlns:mc="http://schemas.openxmlformats.org/markup-compatibility/2006">
    <mc:Choice xmlns:p14="http://schemas.microsoft.com/office/powerpoint/2010/main" Requires="p14">
      <p:transition spd="slow" p14:dur="2000" advTm="33222"/>
    </mc:Choice>
    <mc:Fallback>
      <p:transition spd="slow" advTm="332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BDD7D-83DD-4B4A-B87B-1B978D3EACB4}"/>
              </a:ext>
            </a:extLst>
          </p:cNvPr>
          <p:cNvSpPr>
            <a:spLocks noGrp="1"/>
          </p:cNvSpPr>
          <p:nvPr>
            <p:ph type="title"/>
          </p:nvPr>
        </p:nvSpPr>
        <p:spPr/>
        <p:txBody>
          <a:bodyPr/>
          <a:lstStyle/>
          <a:p>
            <a:r>
              <a:rPr lang="en-US" dirty="0"/>
              <a:t>How to name your beneficiary</a:t>
            </a:r>
          </a:p>
        </p:txBody>
      </p:sp>
      <p:sp>
        <p:nvSpPr>
          <p:cNvPr id="3" name="Content Placeholder 2">
            <a:extLst>
              <a:ext uri="{FF2B5EF4-FFF2-40B4-BE49-F238E27FC236}">
                <a16:creationId xmlns:a16="http://schemas.microsoft.com/office/drawing/2014/main" id="{9BB8943F-E3DF-4DA2-802C-B21C611C3435}"/>
              </a:ext>
            </a:extLst>
          </p:cNvPr>
          <p:cNvSpPr>
            <a:spLocks noGrp="1"/>
          </p:cNvSpPr>
          <p:nvPr>
            <p:ph idx="1"/>
          </p:nvPr>
        </p:nvSpPr>
        <p:spPr/>
        <p:txBody>
          <a:bodyPr/>
          <a:lstStyle/>
          <a:p>
            <a:r>
              <a:rPr lang="en-US" dirty="0"/>
              <a:t>Easiest way to name beneficiaries with PEBA is online using </a:t>
            </a:r>
            <a:r>
              <a:rPr lang="en-US" dirty="0">
                <a:hlinkClick r:id="rId4"/>
              </a:rPr>
              <a:t>Member Access</a:t>
            </a:r>
            <a:r>
              <a:rPr lang="en-US" dirty="0"/>
              <a:t>.</a:t>
            </a:r>
          </a:p>
          <a:p>
            <a:pPr lvl="1"/>
            <a:r>
              <a:rPr lang="en-US" dirty="0"/>
              <a:t>View the </a:t>
            </a:r>
            <a:r>
              <a:rPr lang="en-US" i="1" dirty="0">
                <a:hlinkClick r:id="rId5"/>
              </a:rPr>
              <a:t>Designating Active Member Beneficiaries</a:t>
            </a:r>
            <a:r>
              <a:rPr lang="en-US" dirty="0"/>
              <a:t> flyer. </a:t>
            </a:r>
          </a:p>
          <a:p>
            <a:pPr lvl="1"/>
            <a:r>
              <a:rPr lang="en-US" dirty="0"/>
              <a:t>Cannot designate a trust as your beneficiary online; you must complete the form.</a:t>
            </a:r>
          </a:p>
          <a:p>
            <a:r>
              <a:rPr lang="en-US" dirty="0"/>
              <a:t>You can also complete the appropriate form:</a:t>
            </a:r>
            <a:endParaRPr lang="en-US" dirty="0">
              <a:hlinkClick r:id="rId6"/>
            </a:endParaRPr>
          </a:p>
          <a:p>
            <a:pPr lvl="1"/>
            <a:r>
              <a:rPr lang="en-US" i="1" dirty="0">
                <a:hlinkClick r:id="rId6"/>
              </a:rPr>
              <a:t>Active Member Beneficiary Form</a:t>
            </a:r>
            <a:r>
              <a:rPr lang="en-US" i="1" dirty="0"/>
              <a:t> </a:t>
            </a:r>
            <a:r>
              <a:rPr lang="en-US" dirty="0"/>
              <a:t>(Form 1102).</a:t>
            </a:r>
          </a:p>
          <a:p>
            <a:pPr lvl="1"/>
            <a:r>
              <a:rPr lang="en-US" i="1" dirty="0">
                <a:hlinkClick r:id="rId7"/>
              </a:rPr>
              <a:t>Beneficiary/Trustee Designation Form</a:t>
            </a:r>
            <a:r>
              <a:rPr lang="en-US" i="1" dirty="0"/>
              <a:t> </a:t>
            </a:r>
            <a:r>
              <a:rPr lang="en-US" dirty="0"/>
              <a:t>(Form 1103), trust must already exist.</a:t>
            </a:r>
          </a:p>
          <a:p>
            <a:pPr lvl="1"/>
            <a:r>
              <a:rPr lang="en-US" i="1" dirty="0">
                <a:hlinkClick r:id="rId8"/>
              </a:rPr>
              <a:t>State ORP Active Incidental Death Benefit Beneficiary Designation</a:t>
            </a:r>
            <a:r>
              <a:rPr lang="en-US" i="1" dirty="0"/>
              <a:t> </a:t>
            </a:r>
            <a:r>
              <a:rPr lang="en-US" dirty="0"/>
              <a:t>(Form 1106).</a:t>
            </a:r>
          </a:p>
          <a:p>
            <a:pPr lvl="1"/>
            <a:r>
              <a:rPr lang="en-US" dirty="0"/>
              <a:t>Forms require notary signature and additional processing time.</a:t>
            </a:r>
          </a:p>
          <a:p>
            <a:r>
              <a:rPr lang="en-US" dirty="0"/>
              <a:t>You can name multiple beneficiaries.</a:t>
            </a:r>
          </a:p>
          <a:p>
            <a:r>
              <a:rPr lang="en-US" dirty="0"/>
              <a:t>Benefits are split equally if multiple beneficiaries are named.</a:t>
            </a:r>
          </a:p>
        </p:txBody>
      </p:sp>
      <p:sp>
        <p:nvSpPr>
          <p:cNvPr id="4" name="Slide Number Placeholder 3">
            <a:extLst>
              <a:ext uri="{FF2B5EF4-FFF2-40B4-BE49-F238E27FC236}">
                <a16:creationId xmlns:a16="http://schemas.microsoft.com/office/drawing/2014/main" id="{94D0419C-71D5-4C98-AF47-B1CA88B8A0F2}"/>
              </a:ext>
            </a:extLst>
          </p:cNvPr>
          <p:cNvSpPr>
            <a:spLocks noGrp="1"/>
          </p:cNvSpPr>
          <p:nvPr>
            <p:ph type="sldNum" sz="quarter" idx="12"/>
          </p:nvPr>
        </p:nvSpPr>
        <p:spPr/>
        <p:txBody>
          <a:bodyPr/>
          <a:lstStyle/>
          <a:p>
            <a:fld id="{28024367-D536-4F59-B2ED-0E7825EDA9AF}" type="slidenum">
              <a:rPr lang="en-US" smtClean="0"/>
              <a:pPr/>
              <a:t>5</a:t>
            </a:fld>
            <a:endParaRPr lang="en-US" dirty="0"/>
          </a:p>
        </p:txBody>
      </p:sp>
      <p:pic>
        <p:nvPicPr>
          <p:cNvPr id="9" name="Audio 8">
            <a:hlinkClick r:id="" action="ppaction://media"/>
            <a:extLst>
              <a:ext uri="{FF2B5EF4-FFF2-40B4-BE49-F238E27FC236}">
                <a16:creationId xmlns:a16="http://schemas.microsoft.com/office/drawing/2014/main" id="{CE11FA87-6311-E05C-74B1-BD27790B29F6}"/>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3763062088"/>
      </p:ext>
    </p:extLst>
  </p:cSld>
  <p:clrMapOvr>
    <a:masterClrMapping/>
  </p:clrMapOvr>
  <mc:AlternateContent xmlns:mc="http://schemas.openxmlformats.org/markup-compatibility/2006">
    <mc:Choice xmlns:p14="http://schemas.microsoft.com/office/powerpoint/2010/main" Requires="p14">
      <p:transition spd="slow" p14:dur="2000" advTm="58026"/>
    </mc:Choice>
    <mc:Fallback>
      <p:transition spd="slow" advTm="580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43688-9C01-4EFB-8F31-B98825C99715}"/>
              </a:ext>
            </a:extLst>
          </p:cNvPr>
          <p:cNvSpPr>
            <a:spLocks noGrp="1"/>
          </p:cNvSpPr>
          <p:nvPr>
            <p:ph type="title"/>
          </p:nvPr>
        </p:nvSpPr>
        <p:spPr/>
        <p:txBody>
          <a:bodyPr/>
          <a:lstStyle/>
          <a:p>
            <a:r>
              <a:rPr lang="en-US" dirty="0"/>
              <a:t>When beneficiary defaults to estate</a:t>
            </a:r>
          </a:p>
        </p:txBody>
      </p:sp>
      <p:sp>
        <p:nvSpPr>
          <p:cNvPr id="3" name="Content Placeholder 2">
            <a:extLst>
              <a:ext uri="{FF2B5EF4-FFF2-40B4-BE49-F238E27FC236}">
                <a16:creationId xmlns:a16="http://schemas.microsoft.com/office/drawing/2014/main" id="{38980385-0F1F-433A-95C1-A47125A83C0F}"/>
              </a:ext>
            </a:extLst>
          </p:cNvPr>
          <p:cNvSpPr>
            <a:spLocks noGrp="1"/>
          </p:cNvSpPr>
          <p:nvPr>
            <p:ph idx="1"/>
          </p:nvPr>
        </p:nvSpPr>
        <p:spPr/>
        <p:txBody>
          <a:bodyPr/>
          <a:lstStyle/>
          <a:p>
            <a:r>
              <a:rPr lang="en-US" dirty="0"/>
              <a:t>Occurs when:</a:t>
            </a:r>
          </a:p>
          <a:p>
            <a:pPr lvl="1"/>
            <a:r>
              <a:rPr lang="en-US" dirty="0"/>
              <a:t>PEBA and/or your State ORP service provider does not receive a beneficiary designation online or via a beneficiary form;</a:t>
            </a:r>
          </a:p>
          <a:p>
            <a:pPr lvl="1"/>
            <a:r>
              <a:rPr lang="en-US" dirty="0"/>
              <a:t>A section of beneficiary form is left blank or is not completed properly; or</a:t>
            </a:r>
          </a:p>
          <a:p>
            <a:pPr lvl="1"/>
            <a:r>
              <a:rPr lang="en-US" dirty="0"/>
              <a:t>All named beneficiaries predecease employee, and you do not name a new beneficiary.</a:t>
            </a:r>
          </a:p>
          <a:p>
            <a:r>
              <a:rPr lang="en-US" dirty="0"/>
              <a:t>Ensure you receive a confirmation letter from PEBA and/or your State ORP service provider listing your beneficiaries.</a:t>
            </a:r>
          </a:p>
        </p:txBody>
      </p:sp>
      <p:sp>
        <p:nvSpPr>
          <p:cNvPr id="4" name="Slide Number Placeholder 3">
            <a:extLst>
              <a:ext uri="{FF2B5EF4-FFF2-40B4-BE49-F238E27FC236}">
                <a16:creationId xmlns:a16="http://schemas.microsoft.com/office/drawing/2014/main" id="{B7637E5D-6EA8-45EF-8D18-16E5CC9CF7F4}"/>
              </a:ext>
            </a:extLst>
          </p:cNvPr>
          <p:cNvSpPr>
            <a:spLocks noGrp="1"/>
          </p:cNvSpPr>
          <p:nvPr>
            <p:ph type="sldNum" sz="quarter" idx="12"/>
          </p:nvPr>
        </p:nvSpPr>
        <p:spPr/>
        <p:txBody>
          <a:bodyPr/>
          <a:lstStyle/>
          <a:p>
            <a:fld id="{28024367-D536-4F59-B2ED-0E7825EDA9AF}" type="slidenum">
              <a:rPr lang="en-US" smtClean="0"/>
              <a:pPr/>
              <a:t>6</a:t>
            </a:fld>
            <a:endParaRPr lang="en-US" dirty="0"/>
          </a:p>
        </p:txBody>
      </p:sp>
      <p:pic>
        <p:nvPicPr>
          <p:cNvPr id="7" name="Audio 6">
            <a:hlinkClick r:id="" action="ppaction://media"/>
            <a:extLst>
              <a:ext uri="{FF2B5EF4-FFF2-40B4-BE49-F238E27FC236}">
                <a16:creationId xmlns:a16="http://schemas.microsoft.com/office/drawing/2014/main" id="{85EE6094-B1B9-0D07-6E10-F64D59E2C43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3519863405"/>
      </p:ext>
    </p:extLst>
  </p:cSld>
  <p:clrMapOvr>
    <a:masterClrMapping/>
  </p:clrMapOvr>
  <mc:AlternateContent xmlns:mc="http://schemas.openxmlformats.org/markup-compatibility/2006">
    <mc:Choice xmlns:p14="http://schemas.microsoft.com/office/powerpoint/2010/main" Requires="p14">
      <p:transition spd="slow" p14:dur="2000" advTm="41014"/>
    </mc:Choice>
    <mc:Fallback>
      <p:transition spd="slow" advTm="410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50EBC4-0247-472C-BC74-495C1965EFB7}"/>
              </a:ext>
            </a:extLst>
          </p:cNvPr>
          <p:cNvSpPr>
            <a:spLocks noGrp="1"/>
          </p:cNvSpPr>
          <p:nvPr>
            <p:ph type="sldNum" sz="quarter" idx="12"/>
          </p:nvPr>
        </p:nvSpPr>
        <p:spPr/>
        <p:txBody>
          <a:bodyPr/>
          <a:lstStyle/>
          <a:p>
            <a:fld id="{28024367-D536-4F59-B2ED-0E7825EDA9AF}" type="slidenum">
              <a:rPr lang="en-US" smtClean="0"/>
              <a:pPr/>
              <a:t>7</a:t>
            </a:fld>
            <a:endParaRPr lang="en-US" dirty="0"/>
          </a:p>
        </p:txBody>
      </p:sp>
    </p:spTree>
    <p:extLst>
      <p:ext uri="{BB962C8B-B14F-4D97-AF65-F5344CB8AC3E}">
        <p14:creationId xmlns:p14="http://schemas.microsoft.com/office/powerpoint/2010/main" val="255928298"/>
      </p:ext>
    </p:extLst>
  </p:cSld>
  <p:clrMapOvr>
    <a:masterClrMapping/>
  </p:clrMapOvr>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335C8AF8-EA95-4116-89A6-556DDAF75D2D}" vid="{CAB7C80F-02D0-4CE3-8F43-EB73110B52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Template>
  <TotalTime>3385</TotalTime>
  <Words>468</Words>
  <Application>Microsoft Office PowerPoint</Application>
  <PresentationFormat>On-screen Show (4:3)</PresentationFormat>
  <Paragraphs>44</Paragraphs>
  <Slides>7</Slides>
  <Notes>1</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Times New Roman</vt:lpstr>
      <vt:lpstr>Tw Cen MT Condensed</vt:lpstr>
      <vt:lpstr>Office Theme</vt:lpstr>
      <vt:lpstr>Beneficiaries</vt:lpstr>
      <vt:lpstr>Intended audience</vt:lpstr>
      <vt:lpstr>Types of beneficiaries for SCRS, PORS benefits</vt:lpstr>
      <vt:lpstr>Beneficiaries for State ORP</vt:lpstr>
      <vt:lpstr>How to name your beneficiary</vt:lpstr>
      <vt:lpstr>When beneficiary defaults to estate</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Retirement Orientation and Education</dc:title>
  <dc:creator>Heather H. Young</dc:creator>
  <cp:lastModifiedBy>Jennifer S. Dolder</cp:lastModifiedBy>
  <cp:revision>53</cp:revision>
  <cp:lastPrinted>2019-12-11T18:59:44Z</cp:lastPrinted>
  <dcterms:created xsi:type="dcterms:W3CDTF">2020-03-11T18:39:03Z</dcterms:created>
  <dcterms:modified xsi:type="dcterms:W3CDTF">2023-04-24T14:59:26Z</dcterms:modified>
</cp:coreProperties>
</file>