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8" r:id="rId2"/>
    <p:sldId id="269" r:id="rId3"/>
    <p:sldId id="293" r:id="rId4"/>
    <p:sldId id="275" r:id="rId5"/>
    <p:sldId id="411" r:id="rId6"/>
    <p:sldId id="412" r:id="rId7"/>
    <p:sldId id="320"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3" clrIdx="0">
    <p:extLst>
      <p:ext uri="{19B8F6BF-5375-455C-9EA6-DF929625EA0E}">
        <p15:presenceInfo xmlns:p15="http://schemas.microsoft.com/office/powerpoint/2012/main" userId="S::ryounh@peba.sc.gov::9a85b619-8fd1-4dec-b439-2514df7fe89a" providerId="AD"/>
      </p:ext>
    </p:extLst>
  </p:cmAuthor>
  <p:cmAuthor id="2" name="Jessica Moak" initials="JM" lastIdx="1"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77" d="100"/>
          <a:sy n="77" d="100"/>
        </p:scale>
        <p:origin x="129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4/24/2023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423007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5</a:t>
            </a:fld>
            <a:endParaRPr lang="en-US" dirty="0"/>
          </a:p>
        </p:txBody>
      </p:sp>
    </p:spTree>
    <p:extLst>
      <p:ext uri="{BB962C8B-B14F-4D97-AF65-F5344CB8AC3E}">
        <p14:creationId xmlns:p14="http://schemas.microsoft.com/office/powerpoint/2010/main" val="341370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6</a:t>
            </a:fld>
            <a:endParaRPr lang="en-US" dirty="0"/>
          </a:p>
        </p:txBody>
      </p:sp>
    </p:spTree>
    <p:extLst>
      <p:ext uri="{BB962C8B-B14F-4D97-AF65-F5344CB8AC3E}">
        <p14:creationId xmlns:p14="http://schemas.microsoft.com/office/powerpoint/2010/main" val="156894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7.png"/><Relationship Id="rId10" Type="http://schemas.openxmlformats.org/officeDocument/2006/relationships/hyperlink" Target="http://www.youtube.com/c/pebatv" TargetMode="External"/><Relationship Id="rId4" Type="http://schemas.openxmlformats.org/officeDocument/2006/relationships/image" Target="../media/image6.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pic>
        <p:nvPicPr>
          <p:cNvPr id="21" name="Picture 20">
            <a:extLst>
              <a:ext uri="{FF2B5EF4-FFF2-40B4-BE49-F238E27FC236}">
                <a16:creationId xmlns:a16="http://schemas.microsoft.com/office/drawing/2014/main" id="{B970E957-0244-46AF-A3F5-62854683B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2" name="Picture 21">
            <a:extLst>
              <a:ext uri="{FF2B5EF4-FFF2-40B4-BE49-F238E27FC236}">
                <a16:creationId xmlns:a16="http://schemas.microsoft.com/office/drawing/2014/main" id="{A1B82644-45E2-4AE1-A011-905548B02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3" name="Picture 22">
            <a:extLst>
              <a:ext uri="{FF2B5EF4-FFF2-40B4-BE49-F238E27FC236}">
                <a16:creationId xmlns:a16="http://schemas.microsoft.com/office/drawing/2014/main" id="{5B5774FA-A45D-4143-8804-3CB97C848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25" name="Picture 24">
            <a:extLst>
              <a:ext uri="{FF2B5EF4-FFF2-40B4-BE49-F238E27FC236}">
                <a16:creationId xmlns:a16="http://schemas.microsoft.com/office/drawing/2014/main" id="{6660477D-E0E8-4212-BED5-97F299F2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26" name="Picture 25">
            <a:extLst>
              <a:ext uri="{FF2B5EF4-FFF2-40B4-BE49-F238E27FC236}">
                <a16:creationId xmlns:a16="http://schemas.microsoft.com/office/drawing/2014/main" id="{8C4BDEE1-0818-49E8-9C7A-F7F1872150A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grpSp>
        <p:nvGrpSpPr>
          <p:cNvPr id="27" name="Group 26">
            <a:extLst>
              <a:ext uri="{FF2B5EF4-FFF2-40B4-BE49-F238E27FC236}">
                <a16:creationId xmlns:a16="http://schemas.microsoft.com/office/drawing/2014/main" id="{E6019BF6-FAAB-4AEF-A69B-99EE68479C9D}"/>
              </a:ext>
            </a:extLst>
          </p:cNvPr>
          <p:cNvGrpSpPr/>
          <p:nvPr userDrawn="1"/>
        </p:nvGrpSpPr>
        <p:grpSpPr>
          <a:xfrm>
            <a:off x="1085421" y="1305360"/>
            <a:ext cx="7253907" cy="2312807"/>
            <a:chOff x="1085421" y="957888"/>
            <a:chExt cx="7253907" cy="2312807"/>
          </a:xfrm>
        </p:grpSpPr>
        <p:sp>
          <p:nvSpPr>
            <p:cNvPr id="28" name="TextBox 27">
              <a:extLst>
                <a:ext uri="{FF2B5EF4-FFF2-40B4-BE49-F238E27FC236}">
                  <a16:creationId xmlns:a16="http://schemas.microsoft.com/office/drawing/2014/main" id="{F47ADC1F-4ACF-4663-AC59-C3C991A94418}"/>
                </a:ext>
              </a:extLst>
            </p:cNvPr>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29" name="TextBox 28">
              <a:extLst>
                <a:ext uri="{FF2B5EF4-FFF2-40B4-BE49-F238E27FC236}">
                  <a16:creationId xmlns:a16="http://schemas.microsoft.com/office/drawing/2014/main" id="{ED000DA9-ED64-4472-9354-93129B96C359}"/>
                </a:ext>
              </a:extLst>
            </p:cNvPr>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30" name="TextBox 29">
              <a:extLst>
                <a:ext uri="{FF2B5EF4-FFF2-40B4-BE49-F238E27FC236}">
                  <a16:creationId xmlns:a16="http://schemas.microsoft.com/office/drawing/2014/main" id="{412E202D-9924-45DA-B969-28CEDB11E15F}"/>
                </a:ext>
              </a:extLst>
            </p:cNvPr>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31" name="TextBox 30">
              <a:extLst>
                <a:ext uri="{FF2B5EF4-FFF2-40B4-BE49-F238E27FC236}">
                  <a16:creationId xmlns:a16="http://schemas.microsoft.com/office/drawing/2014/main" id="{D4B79800-E144-4CE2-8F38-FC69AA82284F}"/>
                </a:ext>
              </a:extLst>
            </p:cNvPr>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32" name="TextBox 31">
            <a:extLst>
              <a:ext uri="{FF2B5EF4-FFF2-40B4-BE49-F238E27FC236}">
                <a16:creationId xmlns:a16="http://schemas.microsoft.com/office/drawing/2014/main" id="{3C24AC55-8294-4E5F-B26D-5E12307CB6FB}"/>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In-service death benefits</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Orientation and Education</a:t>
            </a:r>
          </a:p>
          <a:p>
            <a:r>
              <a:rPr lang="en-US" dirty="0"/>
              <a:t>Fiscal year 2024</a:t>
            </a:r>
          </a:p>
        </p:txBody>
      </p:sp>
      <p:pic>
        <p:nvPicPr>
          <p:cNvPr id="4" name="Audio 3">
            <a:hlinkClick r:id="" action="ppaction://media"/>
            <a:extLst>
              <a:ext uri="{FF2B5EF4-FFF2-40B4-BE49-F238E27FC236}">
                <a16:creationId xmlns:a16="http://schemas.microsoft.com/office/drawing/2014/main" id="{BEC93543-1CA4-14E7-412C-2334D3E400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55572160"/>
      </p:ext>
    </p:extLst>
  </p:cSld>
  <p:clrMapOvr>
    <a:masterClrMapping/>
  </p:clrMapOvr>
  <mc:AlternateContent xmlns:mc="http://schemas.openxmlformats.org/markup-compatibility/2006">
    <mc:Choice xmlns:p14="http://schemas.microsoft.com/office/powerpoint/2010/main" Requires="p14">
      <p:transition spd="slow" p14:dur="2000" advTm="12794"/>
    </mc:Choice>
    <mc:Fallback>
      <p:transition spd="slow" advTm="127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800D1-29EC-44D3-9235-03076EE74D3E}"/>
              </a:ext>
            </a:extLst>
          </p:cNvPr>
          <p:cNvSpPr>
            <a:spLocks noGrp="1"/>
          </p:cNvSpPr>
          <p:nvPr>
            <p:ph type="title"/>
          </p:nvPr>
        </p:nvSpPr>
        <p:spPr/>
        <p:txBody>
          <a:bodyPr/>
          <a:lstStyle/>
          <a:p>
            <a:r>
              <a:rPr lang="en-US" dirty="0"/>
              <a:t>Intended audience</a:t>
            </a:r>
          </a:p>
        </p:txBody>
      </p:sp>
      <p:sp>
        <p:nvSpPr>
          <p:cNvPr id="7" name="Content Placeholder 6">
            <a:extLst>
              <a:ext uri="{FF2B5EF4-FFF2-40B4-BE49-F238E27FC236}">
                <a16:creationId xmlns:a16="http://schemas.microsoft.com/office/drawing/2014/main" id="{7D2C085C-2183-403C-A9B1-E0A95E1B4F0F}"/>
              </a:ext>
            </a:extLst>
          </p:cNvPr>
          <p:cNvSpPr>
            <a:spLocks noGrp="1"/>
          </p:cNvSpPr>
          <p:nvPr>
            <p:ph idx="1"/>
          </p:nvPr>
        </p:nvSpPr>
        <p:spPr/>
        <p:txBody>
          <a:bodyPr/>
          <a:lstStyle/>
          <a:p>
            <a:r>
              <a:rPr lang="en-US" dirty="0"/>
              <a:t>This presentation is focused on the eligibility requirements and plan provisions for Class Three members. Class Three members are those whose earned service began on or after July 1, 2012.</a:t>
            </a:r>
          </a:p>
          <a:p>
            <a:r>
              <a:rPr lang="en-US" dirty="0"/>
              <a:t>Class Two members, those whose earned service began before July 1, 2012, are encouraged to review our retirement publications at </a:t>
            </a:r>
            <a:r>
              <a:rPr lang="en-US" dirty="0">
                <a:hlinkClick r:id="rId4"/>
              </a:rPr>
              <a:t>peba.sc.gov/publications</a:t>
            </a:r>
            <a:r>
              <a:rPr lang="en-US" dirty="0"/>
              <a:t> for more information.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2" name="Audio 1">
            <a:hlinkClick r:id="" action="ppaction://media"/>
            <a:extLst>
              <a:ext uri="{FF2B5EF4-FFF2-40B4-BE49-F238E27FC236}">
                <a16:creationId xmlns:a16="http://schemas.microsoft.com/office/drawing/2014/main" id="{B5A0A63E-74B0-7062-6E08-418BB7B6FA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19600007"/>
      </p:ext>
    </p:extLst>
  </p:cSld>
  <p:clrMapOvr>
    <a:masterClrMapping/>
  </p:clrMapOvr>
  <mc:AlternateContent xmlns:mc="http://schemas.openxmlformats.org/markup-compatibility/2006">
    <mc:Choice xmlns:p14="http://schemas.microsoft.com/office/powerpoint/2010/main" Requires="p14">
      <p:transition spd="slow" p14:dur="2000" advTm="28507"/>
    </mc:Choice>
    <mc:Fallback>
      <p:transition spd="slow" advTm="285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91A7-6231-4E0A-88C4-4523C732113B}"/>
              </a:ext>
            </a:extLst>
          </p:cNvPr>
          <p:cNvSpPr>
            <a:spLocks noGrp="1"/>
          </p:cNvSpPr>
          <p:nvPr>
            <p:ph type="title"/>
          </p:nvPr>
        </p:nvSpPr>
        <p:spPr/>
        <p:txBody>
          <a:bodyPr>
            <a:normAutofit fontScale="90000"/>
          </a:bodyPr>
          <a:lstStyle/>
          <a:p>
            <a:r>
              <a:rPr lang="en-US" dirty="0"/>
              <a:t>SCRS and PORS | Refund of contributions or monthly benefit</a:t>
            </a:r>
          </a:p>
        </p:txBody>
      </p:sp>
      <p:sp>
        <p:nvSpPr>
          <p:cNvPr id="3" name="Content Placeholder 2">
            <a:extLst>
              <a:ext uri="{FF2B5EF4-FFF2-40B4-BE49-F238E27FC236}">
                <a16:creationId xmlns:a16="http://schemas.microsoft.com/office/drawing/2014/main" id="{4773BC0B-41E6-4C3A-82FD-072C3C4CDA3F}"/>
              </a:ext>
            </a:extLst>
          </p:cNvPr>
          <p:cNvSpPr>
            <a:spLocks noGrp="1"/>
          </p:cNvSpPr>
          <p:nvPr>
            <p:ph idx="1"/>
          </p:nvPr>
        </p:nvSpPr>
        <p:spPr/>
        <p:txBody>
          <a:bodyPr/>
          <a:lstStyle/>
          <a:p>
            <a:r>
              <a:rPr lang="en-US" dirty="0"/>
              <a:t>If you die in service as an active member, your beneficiary may be entitled to receive:</a:t>
            </a:r>
          </a:p>
          <a:p>
            <a:pPr lvl="1"/>
            <a:r>
              <a:rPr lang="en-US" dirty="0"/>
              <a:t>A refund of your contributions plus the interest earned on your account; or</a:t>
            </a:r>
          </a:p>
          <a:p>
            <a:pPr lvl="1"/>
            <a:r>
              <a:rPr lang="en-US" dirty="0"/>
              <a:t>A monthly benefit if you are a Class Three member with at least eight years of earned service credit, and you have either 15 years of total service credit or are at least age 60 (SCRS) or age 55 (PORS) at time of death.</a:t>
            </a:r>
          </a:p>
          <a:p>
            <a:pPr lvl="1"/>
            <a:endParaRPr lang="en-US" dirty="0"/>
          </a:p>
        </p:txBody>
      </p:sp>
      <p:sp>
        <p:nvSpPr>
          <p:cNvPr id="4" name="Slide Number Placeholder 3">
            <a:extLst>
              <a:ext uri="{FF2B5EF4-FFF2-40B4-BE49-F238E27FC236}">
                <a16:creationId xmlns:a16="http://schemas.microsoft.com/office/drawing/2014/main" id="{87D393DD-2B65-4806-9828-4C897BC4650F}"/>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56456294-73CC-62ED-46F7-93AA5D4C747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075711739"/>
      </p:ext>
    </p:extLst>
  </p:cSld>
  <p:clrMapOvr>
    <a:masterClrMapping/>
  </p:clrMapOvr>
  <mc:AlternateContent xmlns:mc="http://schemas.openxmlformats.org/markup-compatibility/2006">
    <mc:Choice xmlns:p14="http://schemas.microsoft.com/office/powerpoint/2010/main" Requires="p14">
      <p:transition spd="slow" p14:dur="2000" advTm="52719"/>
    </mc:Choice>
    <mc:Fallback>
      <p:transition spd="slow" advTm="52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member incidental death benefit</a:t>
            </a:r>
            <a:endParaRPr lang="en-US" dirty="0"/>
          </a:p>
        </p:txBody>
      </p:sp>
      <p:sp>
        <p:nvSpPr>
          <p:cNvPr id="3" name="Content Placeholder 2"/>
          <p:cNvSpPr>
            <a:spLocks noGrp="1"/>
          </p:cNvSpPr>
          <p:nvPr>
            <p:ph idx="1"/>
          </p:nvPr>
        </p:nvSpPr>
        <p:spPr/>
        <p:txBody>
          <a:bodyPr/>
          <a:lstStyle/>
          <a:p>
            <a:pPr lvl="0"/>
            <a:r>
              <a:rPr lang="en-US" dirty="0"/>
              <a:t>For SCRS, PORS and State ORP:</a:t>
            </a:r>
          </a:p>
          <a:p>
            <a:pPr lvl="1"/>
            <a:r>
              <a:rPr lang="en-US" dirty="0"/>
              <a:t>Must have at least one year of earned service unless death results from job-related injury.</a:t>
            </a:r>
          </a:p>
          <a:p>
            <a:pPr lvl="1"/>
            <a:r>
              <a:rPr lang="en-US" dirty="0"/>
              <a:t>A payment equal to your current annual earnable compensation will be paid to your incidental death benefit beneficiary if you die in service.</a:t>
            </a:r>
          </a:p>
          <a:p>
            <a:pPr lvl="1"/>
            <a:r>
              <a:rPr lang="en-US" dirty="0"/>
              <a:t>Also applies to return-to-work retirees.</a:t>
            </a:r>
          </a:p>
          <a:p>
            <a:pPr lvl="1"/>
            <a:r>
              <a:rPr lang="en-US" dirty="0"/>
              <a:t>Not automatic for all participating employers. Check with your employer to see if it offers this coverage.</a:t>
            </a:r>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B69FBFD5-246D-52DF-D665-3B43DEC346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673424933"/>
      </p:ext>
    </p:extLst>
  </p:cSld>
  <p:clrMapOvr>
    <a:masterClrMapping/>
  </p:clrMapOvr>
  <mc:AlternateContent xmlns:mc="http://schemas.openxmlformats.org/markup-compatibility/2006">
    <mc:Choice xmlns:p14="http://schemas.microsoft.com/office/powerpoint/2010/main" Requires="p14">
      <p:transition spd="slow" p14:dur="2000" advTm="39851"/>
    </mc:Choice>
    <mc:Fallback>
      <p:transition spd="slow" advTm="398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PORS Accidental Death Program</a:t>
            </a:r>
            <a:endParaRPr lang="en-US" dirty="0"/>
          </a:p>
        </p:txBody>
      </p:sp>
      <p:sp>
        <p:nvSpPr>
          <p:cNvPr id="3" name="Content Placeholder 2"/>
          <p:cNvSpPr>
            <a:spLocks noGrp="1"/>
          </p:cNvSpPr>
          <p:nvPr>
            <p:ph idx="1"/>
          </p:nvPr>
        </p:nvSpPr>
        <p:spPr/>
        <p:txBody>
          <a:bodyPr/>
          <a:lstStyle/>
          <a:p>
            <a:pPr lvl="0"/>
            <a:r>
              <a:rPr lang="en-US" dirty="0"/>
              <a:t>Provides a survivor benefit if employer is covered and your death is result of a job-related injury.</a:t>
            </a:r>
          </a:p>
          <a:p>
            <a:pPr lvl="0"/>
            <a:r>
              <a:rPr lang="en-US" dirty="0"/>
              <a:t>Paid monthly to surviving spouse, children younger than age 18 or parents.</a:t>
            </a:r>
          </a:p>
          <a:p>
            <a:r>
              <a:rPr lang="en-US" dirty="0"/>
              <a:t>Not automatic for all participating employers. Check with your employer to see if it offers this coverage.</a:t>
            </a:r>
          </a:p>
          <a:p>
            <a:pPr lvl="0"/>
            <a:endParaRPr lang="en-US" dirty="0"/>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7" name="Audio 6">
            <a:hlinkClick r:id="" action="ppaction://media"/>
            <a:extLst>
              <a:ext uri="{FF2B5EF4-FFF2-40B4-BE49-F238E27FC236}">
                <a16:creationId xmlns:a16="http://schemas.microsoft.com/office/drawing/2014/main" id="{FFFD6977-CE38-498C-B037-26B389CD4D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940565374"/>
      </p:ext>
    </p:extLst>
  </p:cSld>
  <p:clrMapOvr>
    <a:masterClrMapping/>
  </p:clrMapOvr>
  <mc:AlternateContent xmlns:mc="http://schemas.openxmlformats.org/markup-compatibility/2006">
    <mc:Choice xmlns:p14="http://schemas.microsoft.com/office/powerpoint/2010/main" Requires="p14">
      <p:transition spd="slow" p14:dur="2000" advTm="77132"/>
    </mc:Choice>
    <mc:Fallback>
      <p:transition spd="slow" advTm="77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ORP in-service death benefit</a:t>
            </a:r>
            <a:endParaRPr lang="en-US" dirty="0"/>
          </a:p>
        </p:txBody>
      </p:sp>
      <p:sp>
        <p:nvSpPr>
          <p:cNvPr id="3" name="Content Placeholder 2"/>
          <p:cNvSpPr>
            <a:spLocks noGrp="1"/>
          </p:cNvSpPr>
          <p:nvPr>
            <p:ph idx="1"/>
          </p:nvPr>
        </p:nvSpPr>
        <p:spPr/>
        <p:txBody>
          <a:bodyPr/>
          <a:lstStyle/>
          <a:p>
            <a:pPr lvl="0"/>
            <a:r>
              <a:rPr lang="en-US" dirty="0"/>
              <a:t>If you die in service as an active State ORP participant, the beneficiary you designated with your selected service provider may be entitled to receive the cash value of your account from your service provider through:</a:t>
            </a:r>
          </a:p>
          <a:p>
            <a:pPr lvl="1"/>
            <a:r>
              <a:rPr lang="en-US" dirty="0"/>
              <a:t>Periodic withdrawals;</a:t>
            </a:r>
          </a:p>
          <a:p>
            <a:pPr lvl="1"/>
            <a:r>
              <a:rPr lang="en-US" dirty="0"/>
              <a:t>Lump-sum distributions; or </a:t>
            </a:r>
          </a:p>
          <a:p>
            <a:pPr lvl="1"/>
            <a:r>
              <a:rPr lang="en-US" dirty="0"/>
              <a:t>Purchase of an annuity with the account balance.</a:t>
            </a:r>
          </a:p>
          <a:p>
            <a:r>
              <a:rPr lang="en-US" dirty="0"/>
              <a:t>Your beneficiary must file a claim with your service provider.</a:t>
            </a:r>
          </a:p>
        </p:txBody>
      </p:sp>
      <p:sp>
        <p:nvSpPr>
          <p:cNvPr id="4" name="Slide Number Placeholder 3"/>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5" name="Audio 4">
            <a:hlinkClick r:id="" action="ppaction://media"/>
            <a:extLst>
              <a:ext uri="{FF2B5EF4-FFF2-40B4-BE49-F238E27FC236}">
                <a16:creationId xmlns:a16="http://schemas.microsoft.com/office/drawing/2014/main" id="{A014B8A5-94ED-4E72-D729-F1288D04C5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837734183"/>
      </p:ext>
    </p:extLst>
  </p:cSld>
  <p:clrMapOvr>
    <a:masterClrMapping/>
  </p:clrMapOvr>
  <mc:AlternateContent xmlns:mc="http://schemas.openxmlformats.org/markup-compatibility/2006">
    <mc:Choice xmlns:p14="http://schemas.microsoft.com/office/powerpoint/2010/main" Requires="p14">
      <p:transition spd="slow" p14:dur="2000" advTm="34986"/>
    </mc:Choice>
    <mc:Fallback>
      <p:transition spd="slow" advTm="34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35C8AF8-EA95-4116-89A6-556DDAF75D2D}" vid="{CAB7C80F-02D0-4CE3-8F43-EB73110B5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3296</TotalTime>
  <Words>383</Words>
  <Application>Microsoft Office PowerPoint</Application>
  <PresentationFormat>On-screen Show (4:3)</PresentationFormat>
  <Paragraphs>35</Paragraphs>
  <Slides>7</Slides>
  <Notes>3</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In-service death benefits</vt:lpstr>
      <vt:lpstr>Intended audience</vt:lpstr>
      <vt:lpstr>SCRS and PORS | Refund of contributions or monthly benefit</vt:lpstr>
      <vt:lpstr>Active member incidental death benefit</vt:lpstr>
      <vt:lpstr>PORS Accidental Death Program</vt:lpstr>
      <vt:lpstr>State ORP in-service death benefit</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Orientation and Education</dc:title>
  <dc:creator>Heather H. Young</dc:creator>
  <cp:lastModifiedBy>Jennifer S. Dolder</cp:lastModifiedBy>
  <cp:revision>49</cp:revision>
  <cp:lastPrinted>2019-12-11T18:59:44Z</cp:lastPrinted>
  <dcterms:created xsi:type="dcterms:W3CDTF">2020-03-11T18:39:03Z</dcterms:created>
  <dcterms:modified xsi:type="dcterms:W3CDTF">2023-04-24T15:07:27Z</dcterms:modified>
</cp:coreProperties>
</file>