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68" r:id="rId3"/>
    <p:sldId id="317" r:id="rId4"/>
    <p:sldId id="318" r:id="rId5"/>
    <p:sldId id="319" r:id="rId6"/>
    <p:sldId id="277" r:id="rId7"/>
    <p:sldId id="322" r:id="rId8"/>
    <p:sldId id="278" r:id="rId9"/>
    <p:sldId id="321" r:id="rId10"/>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 lastIdx="3" clrIdx="0"/>
  <p:cmAuthor id="2" name="Michele Johnson" initials="" lastIdx="4" clrIdx="1"/>
  <p:cmAuthor id="3" name="Jessica Moak" initials="" lastIdx="9" clrIdx="2"/>
  <p:cmAuthor id="4" name="Jennifer S. Dolder" initials="JSD" lastIdx="3" clrIdx="3">
    <p:extLst>
      <p:ext uri="{19B8F6BF-5375-455C-9EA6-DF929625EA0E}">
        <p15:presenceInfo xmlns:p15="http://schemas.microsoft.com/office/powerpoint/2012/main" userId="S::rdoldj@peba.sc.gov::adc8f237-6518-4fda-a594-f6aaccffabfd" providerId="AD"/>
      </p:ext>
    </p:extLst>
  </p:cmAuthor>
  <p:cmAuthor id="5" name="Michele Johnson" initials="MJ" lastIdx="3" clrIdx="4">
    <p:extLst>
      <p:ext uri="{19B8F6BF-5375-455C-9EA6-DF929625EA0E}">
        <p15:presenceInfo xmlns:p15="http://schemas.microsoft.com/office/powerpoint/2012/main" userId="S::rjohnm@peba.sc.gov::5f4d155d-f457-4398-83b3-401996ea5b9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65" autoAdjust="0"/>
    <p:restoredTop sz="95652" autoAdjust="0"/>
  </p:normalViewPr>
  <p:slideViewPr>
    <p:cSldViewPr snapToGrid="0">
      <p:cViewPr varScale="1">
        <p:scale>
          <a:sx n="114" d="100"/>
          <a:sy n="114" d="100"/>
        </p:scale>
        <p:origin x="1122"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F9F677-DB34-4D83-B84D-12F753372492}"/>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6D00A1A-449F-4ECA-8878-2871B2BC13D9}"/>
              </a:ext>
            </a:extLst>
          </p:cNvPr>
          <p:cNvSpPr>
            <a:spLocks noGrp="1"/>
          </p:cNvSpPr>
          <p:nvPr>
            <p:ph type="dt" sz="quarter"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238AB438-238C-446F-8F13-B90EEBD359EF}" type="datetimeFigureOut">
              <a:rPr lang="en-US"/>
              <a:pPr>
                <a:defRPr/>
              </a:pPr>
              <a:t>12/12/2023</a:t>
            </a:fld>
            <a:endParaRPr lang="en-US"/>
          </a:p>
        </p:txBody>
      </p:sp>
      <p:sp>
        <p:nvSpPr>
          <p:cNvPr id="4" name="Footer Placeholder 3">
            <a:extLst>
              <a:ext uri="{FF2B5EF4-FFF2-40B4-BE49-F238E27FC236}">
                <a16:creationId xmlns:a16="http://schemas.microsoft.com/office/drawing/2014/main" id="{245A1D7B-C171-4FDA-BE9B-D7F0F080457A}"/>
              </a:ext>
            </a:extLst>
          </p:cNvPr>
          <p:cNvSpPr>
            <a:spLocks noGrp="1"/>
          </p:cNvSpPr>
          <p:nvPr>
            <p:ph type="ftr" sz="quarter" idx="2"/>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3D6BEDB7-42D3-4812-9D2F-43C8FF0C7311}"/>
              </a:ext>
            </a:extLst>
          </p:cNvPr>
          <p:cNvSpPr>
            <a:spLocks noGrp="1"/>
          </p:cNvSpPr>
          <p:nvPr>
            <p:ph type="sldNum" sz="quarter" idx="3"/>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BF05C6FA-2A1D-45CA-BBE5-0197F5C836FB}"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373A28-37A7-4216-8903-D64F2DDCCEBB}"/>
              </a:ext>
            </a:extLst>
          </p:cNvPr>
          <p:cNvSpPr>
            <a:spLocks noGrp="1"/>
          </p:cNvSpPr>
          <p:nvPr>
            <p:ph type="hdr" sz="quarter"/>
          </p:nvPr>
        </p:nvSpPr>
        <p:spPr>
          <a:xfrm>
            <a:off x="0" y="0"/>
            <a:ext cx="3043238" cy="466725"/>
          </a:xfrm>
          <a:prstGeom prst="rect">
            <a:avLst/>
          </a:prstGeom>
        </p:spPr>
        <p:txBody>
          <a:bodyPr vert="horz" lIns="93324" tIns="46662" rIns="93324" bIns="46662"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6488914-48D7-4EB9-AAA7-9A1F0066E890}"/>
              </a:ext>
            </a:extLst>
          </p:cNvPr>
          <p:cNvSpPr>
            <a:spLocks noGrp="1"/>
          </p:cNvSpPr>
          <p:nvPr>
            <p:ph type="dt" idx="1"/>
          </p:nvPr>
        </p:nvSpPr>
        <p:spPr>
          <a:xfrm>
            <a:off x="3978275" y="0"/>
            <a:ext cx="3043238" cy="466725"/>
          </a:xfrm>
          <a:prstGeom prst="rect">
            <a:avLst/>
          </a:prstGeom>
        </p:spPr>
        <p:txBody>
          <a:bodyPr vert="horz" lIns="93324" tIns="46662" rIns="93324" bIns="46662" rtlCol="0"/>
          <a:lstStyle>
            <a:lvl1pPr algn="r" eaLnBrk="1" fontAlgn="auto" hangingPunct="1">
              <a:spcBef>
                <a:spcPts val="0"/>
              </a:spcBef>
              <a:spcAft>
                <a:spcPts val="0"/>
              </a:spcAft>
              <a:defRPr sz="1200" smtClean="0">
                <a:latin typeface="+mn-lt"/>
              </a:defRPr>
            </a:lvl1pPr>
          </a:lstStyle>
          <a:p>
            <a:pPr>
              <a:defRPr/>
            </a:pPr>
            <a:fld id="{35CAB0CE-8F24-438E-AE64-C370A1778A91}" type="datetimeFigureOut">
              <a:rPr lang="en-US"/>
              <a:pPr>
                <a:defRPr/>
              </a:pPr>
              <a:t>12/12/2023</a:t>
            </a:fld>
            <a:endParaRPr lang="en-US"/>
          </a:p>
        </p:txBody>
      </p:sp>
      <p:sp>
        <p:nvSpPr>
          <p:cNvPr id="4" name="Slide Image Placeholder 3">
            <a:extLst>
              <a:ext uri="{FF2B5EF4-FFF2-40B4-BE49-F238E27FC236}">
                <a16:creationId xmlns:a16="http://schemas.microsoft.com/office/drawing/2014/main" id="{A4528486-0D2B-43E1-9442-8EA2CF09ECA5}"/>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a:extLst>
              <a:ext uri="{FF2B5EF4-FFF2-40B4-BE49-F238E27FC236}">
                <a16:creationId xmlns:a16="http://schemas.microsoft.com/office/drawing/2014/main" id="{04C4AC7F-E772-44E4-AEAE-7102DCFC050A}"/>
              </a:ext>
            </a:extLst>
          </p:cNvPr>
          <p:cNvSpPr>
            <a:spLocks noGrp="1"/>
          </p:cNvSpPr>
          <p:nvPr>
            <p:ph type="body" sz="quarter" idx="3"/>
          </p:nvPr>
        </p:nvSpPr>
        <p:spPr>
          <a:xfrm>
            <a:off x="701675" y="4479925"/>
            <a:ext cx="5619750" cy="3665538"/>
          </a:xfrm>
          <a:prstGeom prst="rect">
            <a:avLst/>
          </a:prstGeom>
        </p:spPr>
        <p:txBody>
          <a:bodyPr vert="horz" lIns="93324" tIns="46662" rIns="93324" bIns="466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94F104B-E52A-419C-AF10-9A94A3DE1517}"/>
              </a:ext>
            </a:extLst>
          </p:cNvPr>
          <p:cNvSpPr>
            <a:spLocks noGrp="1"/>
          </p:cNvSpPr>
          <p:nvPr>
            <p:ph type="ftr" sz="quarter" idx="4"/>
          </p:nvPr>
        </p:nvSpPr>
        <p:spPr>
          <a:xfrm>
            <a:off x="0" y="8842375"/>
            <a:ext cx="3043238" cy="466725"/>
          </a:xfrm>
          <a:prstGeom prst="rect">
            <a:avLst/>
          </a:prstGeom>
        </p:spPr>
        <p:txBody>
          <a:bodyPr vert="horz" lIns="93324" tIns="46662" rIns="93324" bIns="46662"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4681E463-EFCE-4CD5-91E6-CFBACA75CD4E}"/>
              </a:ext>
            </a:extLst>
          </p:cNvPr>
          <p:cNvSpPr>
            <a:spLocks noGrp="1"/>
          </p:cNvSpPr>
          <p:nvPr>
            <p:ph type="sldNum" sz="quarter" idx="5"/>
          </p:nvPr>
        </p:nvSpPr>
        <p:spPr>
          <a:xfrm>
            <a:off x="3978275" y="8842375"/>
            <a:ext cx="3043238" cy="466725"/>
          </a:xfrm>
          <a:prstGeom prst="rect">
            <a:avLst/>
          </a:prstGeom>
        </p:spPr>
        <p:txBody>
          <a:bodyPr vert="horz" lIns="93324" tIns="46662" rIns="93324" bIns="46662" rtlCol="0" anchor="b"/>
          <a:lstStyle>
            <a:lvl1pPr algn="r" eaLnBrk="1" fontAlgn="auto" hangingPunct="1">
              <a:spcBef>
                <a:spcPts val="0"/>
              </a:spcBef>
              <a:spcAft>
                <a:spcPts val="0"/>
              </a:spcAft>
              <a:defRPr sz="1200" smtClean="0">
                <a:latin typeface="+mn-lt"/>
              </a:defRPr>
            </a:lvl1pPr>
          </a:lstStyle>
          <a:p>
            <a:pPr>
              <a:defRPr/>
            </a:pPr>
            <a:fld id="{612D38E6-7067-476E-9727-0D2611581B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6644286C-813C-43A4-9F66-6588654F2D2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645920" y="2286000"/>
            <a:ext cx="6641869" cy="2286000"/>
          </a:xfrm>
        </p:spPr>
        <p:txBody>
          <a:bodyPr>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645920" y="4754880"/>
            <a:ext cx="6641869" cy="1463040"/>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675582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B6EC1EC0-93B5-4FC7-86D9-3987B896D04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645920" y="1828800"/>
            <a:ext cx="6693408" cy="2286000"/>
          </a:xfrm>
        </p:spPr>
        <p:txBody>
          <a:bodyP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8" name="Subtitle 2"/>
          <p:cNvSpPr>
            <a:spLocks noGrp="1"/>
          </p:cNvSpPr>
          <p:nvPr>
            <p:ph type="subTitle" idx="13"/>
          </p:nvPr>
        </p:nvSpPr>
        <p:spPr>
          <a:xfrm>
            <a:off x="1645920" y="4297680"/>
            <a:ext cx="6693408" cy="1368398"/>
          </a:xfrm>
        </p:spPr>
        <p:txBody>
          <a:bodyPr>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Slide Number Placeholder 5">
            <a:extLst>
              <a:ext uri="{FF2B5EF4-FFF2-40B4-BE49-F238E27FC236}">
                <a16:creationId xmlns:a16="http://schemas.microsoft.com/office/drawing/2014/main" id="{67BB5F3B-2C7C-47D5-8EDC-8DA9FCF2BA80}"/>
              </a:ext>
            </a:extLst>
          </p:cNvPr>
          <p:cNvSpPr>
            <a:spLocks noGrp="1"/>
          </p:cNvSpPr>
          <p:nvPr>
            <p:ph type="sldNum" sz="quarter" idx="14"/>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474A796F-B81D-4C3E-976B-37C5067D3ED9}" type="slidenum">
              <a:rPr lang="en-US"/>
              <a:pPr>
                <a:defRPr/>
              </a:pPr>
              <a:t>‹#›</a:t>
            </a:fld>
            <a:endParaRPr lang="en-US" dirty="0"/>
          </a:p>
        </p:txBody>
      </p:sp>
    </p:spTree>
    <p:extLst>
      <p:ext uri="{BB962C8B-B14F-4D97-AF65-F5344CB8AC3E}">
        <p14:creationId xmlns:p14="http://schemas.microsoft.com/office/powerpoint/2010/main" val="283112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922D2B1B-1D44-4F45-9723-70E94B0727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69A7743E-F127-4543-B2F3-5B298867A98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C5477369-EDAE-4F71-BAA7-E9618375882C}" type="slidenum">
              <a:rPr lang="en-US"/>
              <a:pPr>
                <a:defRPr/>
              </a:pPr>
              <a:t>‹#›</a:t>
            </a:fld>
            <a:endParaRPr lang="en-US" dirty="0"/>
          </a:p>
        </p:txBody>
      </p:sp>
    </p:spTree>
    <p:extLst>
      <p:ext uri="{BB962C8B-B14F-4D97-AF65-F5344CB8AC3E}">
        <p14:creationId xmlns:p14="http://schemas.microsoft.com/office/powerpoint/2010/main" val="100784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F5C47865-F3D6-4155-B65E-76D2F7B6809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0E909EA-66CC-45E1-837D-E50A42A253E4}"/>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71B5C42F-86BF-4820-AFC1-D6C4E0BB3518}" type="slidenum">
              <a:rPr lang="en-US"/>
              <a:pPr>
                <a:defRPr/>
              </a:pPr>
              <a:t>‹#›</a:t>
            </a:fld>
            <a:endParaRPr lang="en-US" dirty="0"/>
          </a:p>
        </p:txBody>
      </p:sp>
    </p:spTree>
    <p:extLst>
      <p:ext uri="{BB962C8B-B14F-4D97-AF65-F5344CB8AC3E}">
        <p14:creationId xmlns:p14="http://schemas.microsoft.com/office/powerpoint/2010/main" val="284000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1CA9646D-AA77-4F75-A7AD-1B34B1FCF62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title"/>
          </p:nvPr>
        </p:nvSpPr>
        <p:spPr>
          <a:xfrm>
            <a:off x="457198" y="228600"/>
            <a:ext cx="8229599" cy="804672"/>
          </a:xfrm>
        </p:spPr>
        <p:txBody>
          <a:bodyPr>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97D36670-FA57-4D8B-B84F-79F4F96B115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E9B14E6-3FEE-425C-AD24-340B02433B04}" type="slidenum">
              <a:rPr lang="en-US"/>
              <a:pPr>
                <a:defRPr/>
              </a:pPr>
              <a:t>‹#›</a:t>
            </a:fld>
            <a:endParaRPr lang="en-US" dirty="0"/>
          </a:p>
        </p:txBody>
      </p:sp>
    </p:spTree>
    <p:extLst>
      <p:ext uri="{BB962C8B-B14F-4D97-AF65-F5344CB8AC3E}">
        <p14:creationId xmlns:p14="http://schemas.microsoft.com/office/powerpoint/2010/main" val="301348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79F14630-5B2B-46E8-8B8A-E9331902E52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5">
            <a:extLst>
              <a:ext uri="{FF2B5EF4-FFF2-40B4-BE49-F238E27FC236}">
                <a16:creationId xmlns:a16="http://schemas.microsoft.com/office/drawing/2014/main" id="{27B8929A-BE9A-4465-BDF8-A69B3A04C5AE}"/>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0BC4E40C-AF75-46BB-8C51-05BA61AE9280}" type="slidenum">
              <a:rPr lang="en-US"/>
              <a:pPr>
                <a:defRPr/>
              </a:pPr>
              <a:t>‹#›</a:t>
            </a:fld>
            <a:endParaRPr lang="en-US" dirty="0"/>
          </a:p>
        </p:txBody>
      </p:sp>
    </p:spTree>
    <p:extLst>
      <p:ext uri="{BB962C8B-B14F-4D97-AF65-F5344CB8AC3E}">
        <p14:creationId xmlns:p14="http://schemas.microsoft.com/office/powerpoint/2010/main" val="2801025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EBB94A55-93A1-4102-8310-20A82D2A5A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7">
            <a:extLst>
              <a:ext uri="{FF2B5EF4-FFF2-40B4-BE49-F238E27FC236}">
                <a16:creationId xmlns:a16="http://schemas.microsoft.com/office/drawing/2014/main" id="{3000F7C3-40A8-430F-AEEC-48B57C882A68}"/>
              </a:ext>
            </a:extLst>
          </p:cNvPr>
          <p:cNvSpPr txBox="1">
            <a:spLocks noChangeArrowheads="1"/>
          </p:cNvSpPr>
          <p:nvPr userDrawn="1"/>
        </p:nvSpPr>
        <p:spPr bwMode="auto">
          <a:xfrm>
            <a:off x="457200" y="1262063"/>
            <a:ext cx="8229600" cy="226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a:defRPr>
                <a:solidFill>
                  <a:schemeClr val="tx1"/>
                </a:solidFill>
                <a:latin typeface="Calibri" panose="020F0502020204030204" pitchFamily="34" charset="0"/>
              </a:defRPr>
            </a:lvl1pPr>
            <a:lvl2pPr marL="685800" indent="-2286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Char char="•"/>
            </a:pPr>
            <a:r>
              <a:rPr lang="en-US" altLang="en-US" sz="2400">
                <a:solidFill>
                  <a:schemeClr val="tx2"/>
                </a:solidFill>
              </a:rPr>
              <a:t>Contact us:</a:t>
            </a:r>
          </a:p>
          <a:p>
            <a:pPr lvl="1" eaLnBrk="1" hangingPunct="1">
              <a:lnSpc>
                <a:spcPct val="90000"/>
              </a:lnSpc>
              <a:spcBef>
                <a:spcPts val="500"/>
              </a:spcBef>
              <a:buFont typeface="Arial" panose="020B0604020202020204" pitchFamily="34" charset="0"/>
              <a:buChar char="•"/>
            </a:pPr>
            <a:r>
              <a:rPr lang="en-US" altLang="en-US" sz="2000">
                <a:solidFill>
                  <a:schemeClr val="tx2"/>
                </a:solidFill>
                <a:hlinkClick r:id="rId3"/>
              </a:rPr>
              <a:t>peba.sc.gov/contact</a:t>
            </a:r>
            <a:r>
              <a:rPr lang="en-US" altLang="en-US" sz="2000">
                <a:solidFill>
                  <a:schemeClr val="tx2"/>
                </a:solidFill>
              </a:rPr>
              <a:t>. </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803.737.6800 or 888.260.9430.</a:t>
            </a:r>
          </a:p>
          <a:p>
            <a:pPr eaLnBrk="1" hangingPunct="1">
              <a:lnSpc>
                <a:spcPct val="90000"/>
              </a:lnSpc>
              <a:spcBef>
                <a:spcPts val="1000"/>
              </a:spcBef>
              <a:buFont typeface="Arial" panose="020B0604020202020204" pitchFamily="34" charset="0"/>
              <a:buChar char="•"/>
            </a:pPr>
            <a:r>
              <a:rPr lang="en-US" altLang="en-US" sz="2400">
                <a:solidFill>
                  <a:schemeClr val="tx2"/>
                </a:solidFill>
              </a:rPr>
              <a:t>Visit us:</a:t>
            </a:r>
          </a:p>
          <a:p>
            <a:pPr lvl="1" eaLnBrk="1" hangingPunct="1">
              <a:lnSpc>
                <a:spcPct val="90000"/>
              </a:lnSpc>
              <a:spcBef>
                <a:spcPts val="500"/>
              </a:spcBef>
              <a:buFont typeface="Arial" panose="020B0604020202020204" pitchFamily="34" charset="0"/>
              <a:buChar char="•"/>
            </a:pPr>
            <a:r>
              <a:rPr lang="en-US" altLang="en-US" sz="2000">
                <a:solidFill>
                  <a:schemeClr val="tx2"/>
                </a:solidFill>
              </a:rPr>
              <a:t>202 Arbor Lake Drive</a:t>
            </a:r>
            <a:br>
              <a:rPr lang="en-US" altLang="en-US" sz="2000">
                <a:solidFill>
                  <a:schemeClr val="tx2"/>
                </a:solidFill>
              </a:rPr>
            </a:br>
            <a:r>
              <a:rPr lang="en-US" altLang="en-US" sz="2000">
                <a:solidFill>
                  <a:schemeClr val="tx2"/>
                </a:solidFill>
              </a:rPr>
              <a:t>Columbia, SC 29223</a:t>
            </a:r>
          </a:p>
        </p:txBody>
      </p:sp>
      <p:sp>
        <p:nvSpPr>
          <p:cNvPr id="4" name="TextBox 8">
            <a:extLst>
              <a:ext uri="{FF2B5EF4-FFF2-40B4-BE49-F238E27FC236}">
                <a16:creationId xmlns:a16="http://schemas.microsoft.com/office/drawing/2014/main" id="{B34E1250-45F3-44CB-B9B1-A81C5BC09A1A}"/>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in touch with PEBA</a:t>
            </a:r>
          </a:p>
        </p:txBody>
      </p:sp>
      <p:sp>
        <p:nvSpPr>
          <p:cNvPr id="5" name="Slide Number Placeholder 5">
            <a:extLst>
              <a:ext uri="{FF2B5EF4-FFF2-40B4-BE49-F238E27FC236}">
                <a16:creationId xmlns:a16="http://schemas.microsoft.com/office/drawing/2014/main" id="{24864467-FD1F-4DDE-AE57-0E5AF1905E1D}"/>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538EEE8-0D8A-455D-8933-13D3031A5653}" type="slidenum">
              <a:rPr lang="en-US"/>
              <a:pPr>
                <a:defRPr/>
              </a:pPr>
              <a:t>‹#›</a:t>
            </a:fld>
            <a:endParaRPr lang="en-US" dirty="0"/>
          </a:p>
        </p:txBody>
      </p:sp>
    </p:spTree>
    <p:extLst>
      <p:ext uri="{BB962C8B-B14F-4D97-AF65-F5344CB8AC3E}">
        <p14:creationId xmlns:p14="http://schemas.microsoft.com/office/powerpoint/2010/main" val="328368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FE31A8CA-295C-4E67-B7E2-19B316BC54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46438"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a:extLst>
              <a:ext uri="{FF2B5EF4-FFF2-40B4-BE49-F238E27FC236}">
                <a16:creationId xmlns:a16="http://schemas.microsoft.com/office/drawing/2014/main" id="{F5CB24B9-6981-4F4F-AFE7-CC068E47CC2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48025" y="2179638"/>
            <a:ext cx="5476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6E928607-FE84-43F9-983D-E24D148EF1B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 y="2187575"/>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a:extLst>
              <a:ext uri="{FF2B5EF4-FFF2-40B4-BE49-F238E27FC236}">
                <a16:creationId xmlns:a16="http://schemas.microsoft.com/office/drawing/2014/main" id="{37465AC0-5767-49B8-A0FB-2B5FB91E40C4}"/>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57200" y="1262063"/>
            <a:ext cx="54927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a:extLst>
              <a:ext uri="{FF2B5EF4-FFF2-40B4-BE49-F238E27FC236}">
                <a16:creationId xmlns:a16="http://schemas.microsoft.com/office/drawing/2014/main" id="{91EBBDE5-265B-4C3C-8E29-C20A8E21DAB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7200" y="3113088"/>
            <a:ext cx="5492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a:extLst>
              <a:ext uri="{FF2B5EF4-FFF2-40B4-BE49-F238E27FC236}">
                <a16:creationId xmlns:a16="http://schemas.microsoft.com/office/drawing/2014/main" id="{1585B803-9C72-40D2-B655-0F8E21F40568}"/>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2">
            <a:extLst>
              <a:ext uri="{FF2B5EF4-FFF2-40B4-BE49-F238E27FC236}">
                <a16:creationId xmlns:a16="http://schemas.microsoft.com/office/drawing/2014/main" id="{3DBFAD33-51B4-47E5-B63F-504039CD9061}"/>
              </a:ext>
            </a:extLst>
          </p:cNvPr>
          <p:cNvGrpSpPr>
            <a:grpSpLocks/>
          </p:cNvGrpSpPr>
          <p:nvPr userDrawn="1"/>
        </p:nvGrpSpPr>
        <p:grpSpPr bwMode="auto">
          <a:xfrm>
            <a:off x="1085850" y="1304925"/>
            <a:ext cx="7253288" cy="2312988"/>
            <a:chOff x="1085421" y="957888"/>
            <a:chExt cx="7253907" cy="2312807"/>
          </a:xfrm>
        </p:grpSpPr>
        <p:sp>
          <p:nvSpPr>
            <p:cNvPr id="9" name="TextBox 13">
              <a:extLst>
                <a:ext uri="{FF2B5EF4-FFF2-40B4-BE49-F238E27FC236}">
                  <a16:creationId xmlns:a16="http://schemas.microsoft.com/office/drawing/2014/main" id="{D9CB5E32-1575-48A3-A324-F2C015866E01}"/>
                </a:ext>
              </a:extLst>
            </p:cNvPr>
            <p:cNvSpPr txBox="1">
              <a:spLocks noChangeArrowheads="1"/>
            </p:cNvSpPr>
            <p:nvPr userDrawn="1"/>
          </p:nvSpPr>
          <p:spPr bwMode="auto">
            <a:xfrm>
              <a:off x="1085421" y="1883460"/>
              <a:ext cx="13546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8"/>
                </a:rPr>
                <a:t>SCPEBA</a:t>
              </a:r>
              <a:endParaRPr lang="en-US" altLang="en-US" sz="2400"/>
            </a:p>
          </p:txBody>
        </p:sp>
        <p:sp>
          <p:nvSpPr>
            <p:cNvPr id="10" name="TextBox 14">
              <a:extLst>
                <a:ext uri="{FF2B5EF4-FFF2-40B4-BE49-F238E27FC236}">
                  <a16:creationId xmlns:a16="http://schemas.microsoft.com/office/drawing/2014/main" id="{FBE2F2A8-F40C-472C-B259-F5E7A7B0AA51}"/>
                </a:ext>
              </a:extLst>
            </p:cNvPr>
            <p:cNvSpPr txBox="1">
              <a:spLocks noChangeArrowheads="1"/>
            </p:cNvSpPr>
            <p:nvPr userDrawn="1"/>
          </p:nvSpPr>
          <p:spPr bwMode="auto">
            <a:xfrm>
              <a:off x="1085421" y="957888"/>
              <a:ext cx="2082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9"/>
                </a:rPr>
                <a:t>SCPEBA</a:t>
              </a:r>
              <a:endParaRPr lang="en-US" altLang="en-US" sz="2400"/>
            </a:p>
          </p:txBody>
        </p:sp>
        <p:sp>
          <p:nvSpPr>
            <p:cNvPr id="11" name="TextBox 15">
              <a:extLst>
                <a:ext uri="{FF2B5EF4-FFF2-40B4-BE49-F238E27FC236}">
                  <a16:creationId xmlns:a16="http://schemas.microsoft.com/office/drawing/2014/main" id="{CDCAEBE5-4D69-4E53-AEA9-431A5256AA65}"/>
                </a:ext>
              </a:extLst>
            </p:cNvPr>
            <p:cNvSpPr txBox="1">
              <a:spLocks noChangeArrowheads="1"/>
            </p:cNvSpPr>
            <p:nvPr userDrawn="1"/>
          </p:nvSpPr>
          <p:spPr bwMode="auto">
            <a:xfrm>
              <a:off x="3875393" y="1870070"/>
              <a:ext cx="1574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0"/>
                </a:rPr>
                <a:t>PEBA TV</a:t>
              </a:r>
              <a:endParaRPr lang="en-US" altLang="en-US" sz="2400"/>
            </a:p>
          </p:txBody>
        </p:sp>
        <p:sp>
          <p:nvSpPr>
            <p:cNvPr id="12" name="TextBox 16">
              <a:extLst>
                <a:ext uri="{FF2B5EF4-FFF2-40B4-BE49-F238E27FC236}">
                  <a16:creationId xmlns:a16="http://schemas.microsoft.com/office/drawing/2014/main" id="{589FA593-CF12-4355-A58C-E7C05B54CE2E}"/>
                </a:ext>
              </a:extLst>
            </p:cNvPr>
            <p:cNvSpPr txBox="1">
              <a:spLocks noChangeArrowheads="1"/>
            </p:cNvSpPr>
            <p:nvPr userDrawn="1"/>
          </p:nvSpPr>
          <p:spPr bwMode="auto">
            <a:xfrm>
              <a:off x="1085421" y="2809030"/>
              <a:ext cx="72539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u="sng">
                  <a:hlinkClick r:id="rId11"/>
                </a:rPr>
                <a:t>South Carolina Public Employee Benefit Authority</a:t>
              </a:r>
              <a:endParaRPr lang="en-US" altLang="en-US" sz="3600"/>
            </a:p>
          </p:txBody>
        </p:sp>
      </p:grpSp>
      <p:sp>
        <p:nvSpPr>
          <p:cNvPr id="13" name="TextBox 17">
            <a:extLst>
              <a:ext uri="{FF2B5EF4-FFF2-40B4-BE49-F238E27FC236}">
                <a16:creationId xmlns:a16="http://schemas.microsoft.com/office/drawing/2014/main" id="{A04E5682-543D-4489-94BF-32B282DC2935}"/>
              </a:ext>
            </a:extLst>
          </p:cNvPr>
          <p:cNvSpPr txBox="1">
            <a:spLocks noChangeArrowheads="1"/>
          </p:cNvSpPr>
          <p:nvPr userDrawn="1"/>
        </p:nvSpPr>
        <p:spPr bwMode="auto">
          <a:xfrm>
            <a:off x="457200" y="369888"/>
            <a:ext cx="76152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Get social with PEBA</a:t>
            </a:r>
          </a:p>
        </p:txBody>
      </p:sp>
      <p:sp>
        <p:nvSpPr>
          <p:cNvPr id="14" name="TextBox 18">
            <a:extLst>
              <a:ext uri="{FF2B5EF4-FFF2-40B4-BE49-F238E27FC236}">
                <a16:creationId xmlns:a16="http://schemas.microsoft.com/office/drawing/2014/main" id="{F1C2CA33-AB97-449E-9FC7-CFF4E29BDEA3}"/>
              </a:ext>
            </a:extLst>
          </p:cNvPr>
          <p:cNvSpPr txBox="1">
            <a:spLocks noChangeArrowheads="1"/>
          </p:cNvSpPr>
          <p:nvPr userDrawn="1"/>
        </p:nvSpPr>
        <p:spPr bwMode="auto">
          <a:xfrm>
            <a:off x="3875088" y="1304925"/>
            <a:ext cx="13541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a:hlinkClick r:id="rId12"/>
              </a:rPr>
              <a:t>s.c.peba</a:t>
            </a:r>
            <a:endParaRPr lang="en-US" altLang="en-US" sz="2400"/>
          </a:p>
        </p:txBody>
      </p:sp>
      <p:sp>
        <p:nvSpPr>
          <p:cNvPr id="15" name="Slide Number Placeholder 5">
            <a:extLst>
              <a:ext uri="{FF2B5EF4-FFF2-40B4-BE49-F238E27FC236}">
                <a16:creationId xmlns:a16="http://schemas.microsoft.com/office/drawing/2014/main" id="{72E63266-0AB0-4CCF-9DB4-1EF25C87F7BC}"/>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18273F69-AF1E-458F-9EA1-2559C9C6D211}" type="slidenum">
              <a:rPr lang="en-US"/>
              <a:pPr>
                <a:defRPr/>
              </a:pPr>
              <a:t>‹#›</a:t>
            </a:fld>
            <a:endParaRPr lang="en-US" dirty="0"/>
          </a:p>
        </p:txBody>
      </p:sp>
    </p:spTree>
    <p:extLst>
      <p:ext uri="{BB962C8B-B14F-4D97-AF65-F5344CB8AC3E}">
        <p14:creationId xmlns:p14="http://schemas.microsoft.com/office/powerpoint/2010/main" val="206881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444E541A-31C9-4178-B340-F309D664792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7">
            <a:extLst>
              <a:ext uri="{FF2B5EF4-FFF2-40B4-BE49-F238E27FC236}">
                <a16:creationId xmlns:a16="http://schemas.microsoft.com/office/drawing/2014/main" id="{2C063012-4147-4AE9-B190-2B7941EE236A}"/>
              </a:ext>
            </a:extLst>
          </p:cNvPr>
          <p:cNvSpPr>
            <a:spLocks noChangeArrowheads="1"/>
          </p:cNvSpPr>
          <p:nvPr userDrawn="1"/>
        </p:nvSpPr>
        <p:spPr bwMode="auto">
          <a:xfrm>
            <a:off x="457200" y="1262063"/>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spcBef>
                <a:spcPts val="1000"/>
              </a:spcBef>
              <a:buFont typeface="Arial" panose="020B0604020202020204" pitchFamily="34" charset="0"/>
              <a:buNone/>
            </a:pPr>
            <a:r>
              <a:rPr lang="en-US" altLang="en-US" sz="240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4" name="TextBox 8">
            <a:extLst>
              <a:ext uri="{FF2B5EF4-FFF2-40B4-BE49-F238E27FC236}">
                <a16:creationId xmlns:a16="http://schemas.microsoft.com/office/drawing/2014/main" id="{26752C23-3B87-4354-91C3-17509CD716D9}"/>
              </a:ext>
            </a:extLst>
          </p:cNvPr>
          <p:cNvSpPr txBox="1">
            <a:spLocks noChangeArrowheads="1"/>
          </p:cNvSpPr>
          <p:nvPr userDrawn="1"/>
        </p:nvSpPr>
        <p:spPr bwMode="auto">
          <a:xfrm>
            <a:off x="457200" y="369888"/>
            <a:ext cx="3325813"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a:solidFill>
                  <a:schemeClr val="accent2"/>
                </a:solidFill>
                <a:latin typeface="Times New Roman" panose="02020603050405020304" pitchFamily="18" charset="0"/>
                <a:cs typeface="Times New Roman" panose="02020603050405020304" pitchFamily="18" charset="0"/>
              </a:rPr>
              <a:t>Disclaimer</a:t>
            </a:r>
          </a:p>
        </p:txBody>
      </p:sp>
      <p:sp>
        <p:nvSpPr>
          <p:cNvPr id="5" name="Slide Number Placeholder 5">
            <a:extLst>
              <a:ext uri="{FF2B5EF4-FFF2-40B4-BE49-F238E27FC236}">
                <a16:creationId xmlns:a16="http://schemas.microsoft.com/office/drawing/2014/main" id="{90B1F275-DCBA-4A11-9AC2-3EA53DEA3AB0}"/>
              </a:ext>
            </a:extLst>
          </p:cNvPr>
          <p:cNvSpPr>
            <a:spLocks noGrp="1"/>
          </p:cNvSpPr>
          <p:nvPr>
            <p:ph type="sldNum" sz="quarter" idx="10"/>
          </p:nvPr>
        </p:nvSpPr>
        <p:spPr>
          <a:xfrm>
            <a:off x="8339138" y="6400800"/>
            <a:ext cx="804862" cy="457200"/>
          </a:xfrm>
        </p:spPr>
        <p:txBody>
          <a:bodyPr/>
          <a:lstStyle>
            <a:lvl1pPr algn="ctr">
              <a:defRPr sz="1400" smtClean="0">
                <a:solidFill>
                  <a:schemeClr val="bg1"/>
                </a:solidFill>
                <a:latin typeface="Times New Roman" panose="02020603050405020304" pitchFamily="18" charset="0"/>
                <a:cs typeface="Times New Roman" panose="02020603050405020304" pitchFamily="18" charset="0"/>
              </a:defRPr>
            </a:lvl1pPr>
          </a:lstStyle>
          <a:p>
            <a:pPr>
              <a:defRPr/>
            </a:pPr>
            <a:fld id="{9762E084-A752-483D-99BF-B27D5BFBECEA}" type="slidenum">
              <a:rPr lang="en-US"/>
              <a:pPr>
                <a:defRPr/>
              </a:pPr>
              <a:t>‹#›</a:t>
            </a:fld>
            <a:endParaRPr lang="en-US" dirty="0"/>
          </a:p>
        </p:txBody>
      </p:sp>
    </p:spTree>
    <p:extLst>
      <p:ext uri="{BB962C8B-B14F-4D97-AF65-F5344CB8AC3E}">
        <p14:creationId xmlns:p14="http://schemas.microsoft.com/office/powerpoint/2010/main" val="26119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2CA1797-60AA-4D6E-A483-02E65F8A1BDD}"/>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B755A4A-0820-4A6B-A51A-0E8C9FC87430}"/>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4F33B3D-64E8-4F22-9C6D-22CDFAA6CDC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8FB42905-A19D-4790-89A4-2DA362BB8A5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57D9C31-FF32-4788-8C6D-BDFA2AE5643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400" smtClean="0">
                <a:solidFill>
                  <a:schemeClr val="bg2">
                    <a:lumMod val="75000"/>
                  </a:schemeClr>
                </a:solidFill>
                <a:latin typeface="Tw Cen MT Condensed" panose="020B0606020104020203" pitchFamily="34" charset="0"/>
              </a:defRPr>
            </a:lvl1pPr>
          </a:lstStyle>
          <a:p>
            <a:pPr>
              <a:defRPr/>
            </a:pPr>
            <a:fld id="{76CF5B07-A557-4BEF-9193-B19E4736055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hf hdr="0" ftr="0" dt="0"/>
  <p:txStyles>
    <p:titleStyle>
      <a:lvl1pPr algn="l" rtl="0" fontAlgn="base">
        <a:lnSpc>
          <a:spcPct val="90000"/>
        </a:lnSpc>
        <a:spcBef>
          <a:spcPct val="0"/>
        </a:spcBef>
        <a:spcAft>
          <a:spcPct val="0"/>
        </a:spcAft>
        <a:defRPr sz="4400" b="1" kern="1200">
          <a:solidFill>
            <a:schemeClr val="tx1"/>
          </a:solidFill>
          <a:latin typeface="+mj-lt"/>
          <a:ea typeface="+mj-ea"/>
          <a:cs typeface="+mj-cs"/>
        </a:defRPr>
      </a:lvl1pPr>
      <a:lvl2pPr algn="l" rtl="0" fontAlgn="base">
        <a:lnSpc>
          <a:spcPct val="90000"/>
        </a:lnSpc>
        <a:spcBef>
          <a:spcPct val="0"/>
        </a:spcBef>
        <a:spcAft>
          <a:spcPct val="0"/>
        </a:spcAft>
        <a:defRPr sz="4400" b="1">
          <a:solidFill>
            <a:schemeClr val="tx1"/>
          </a:solidFill>
          <a:latin typeface="Calibri Light" panose="020F0302020204030204" pitchFamily="34" charset="0"/>
        </a:defRPr>
      </a:lvl2pPr>
      <a:lvl3pPr algn="l" rtl="0" fontAlgn="base">
        <a:lnSpc>
          <a:spcPct val="90000"/>
        </a:lnSpc>
        <a:spcBef>
          <a:spcPct val="0"/>
        </a:spcBef>
        <a:spcAft>
          <a:spcPct val="0"/>
        </a:spcAft>
        <a:defRPr sz="4400" b="1">
          <a:solidFill>
            <a:schemeClr val="tx1"/>
          </a:solidFill>
          <a:latin typeface="Calibri Light" panose="020F0302020204030204" pitchFamily="34" charset="0"/>
        </a:defRPr>
      </a:lvl3pPr>
      <a:lvl4pPr algn="l" rtl="0" fontAlgn="base">
        <a:lnSpc>
          <a:spcPct val="90000"/>
        </a:lnSpc>
        <a:spcBef>
          <a:spcPct val="0"/>
        </a:spcBef>
        <a:spcAft>
          <a:spcPct val="0"/>
        </a:spcAft>
        <a:defRPr sz="4400" b="1">
          <a:solidFill>
            <a:schemeClr val="tx1"/>
          </a:solidFill>
          <a:latin typeface="Calibri Light" panose="020F0302020204030204" pitchFamily="34" charset="0"/>
        </a:defRPr>
      </a:lvl4pPr>
      <a:lvl5pPr algn="l" rtl="0" fontAlgn="base">
        <a:lnSpc>
          <a:spcPct val="90000"/>
        </a:lnSpc>
        <a:spcBef>
          <a:spcPct val="0"/>
        </a:spcBef>
        <a:spcAft>
          <a:spcPct val="0"/>
        </a:spcAft>
        <a:defRPr sz="4400" b="1">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b="1">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b="1">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b="1">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b="1">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hyperlink" Target="https://peba.sc.gov/sites/default/files/cobra_initial_notice.doc" TargetMode="Externa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peba.sc.gov/insurance-training"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D3287DD-F04C-445F-85A0-2CCB83EFA8FD}"/>
              </a:ext>
            </a:extLst>
          </p:cNvPr>
          <p:cNvSpPr>
            <a:spLocks noGrp="1" noChangeArrowheads="1"/>
          </p:cNvSpPr>
          <p:nvPr>
            <p:ph type="ctrTitle"/>
          </p:nvPr>
        </p:nvSpPr>
        <p:spPr/>
        <p:txBody>
          <a:bodyPr/>
          <a:lstStyle/>
          <a:p>
            <a:r>
              <a:rPr lang="en-US" altLang="en-US" dirty="0"/>
              <a:t>Initial COBRA notice</a:t>
            </a:r>
          </a:p>
        </p:txBody>
      </p:sp>
      <p:sp>
        <p:nvSpPr>
          <p:cNvPr id="3" name="Subtitle 2">
            <a:extLst>
              <a:ext uri="{FF2B5EF4-FFF2-40B4-BE49-F238E27FC236}">
                <a16:creationId xmlns:a16="http://schemas.microsoft.com/office/drawing/2014/main" id="{4A44337E-F8C5-4120-96C4-9E92A0581F7C}"/>
              </a:ext>
            </a:extLst>
          </p:cNvPr>
          <p:cNvSpPr>
            <a:spLocks noGrp="1"/>
          </p:cNvSpPr>
          <p:nvPr>
            <p:ph type="subTitle" idx="1"/>
          </p:nvPr>
        </p:nvSpPr>
        <p:spPr/>
        <p:txBody>
          <a:bodyPr/>
          <a:lstStyle/>
          <a:p>
            <a:r>
              <a:rPr lang="en-US" dirty="0"/>
              <a:t>COBRA</a:t>
            </a:r>
          </a:p>
          <a:p>
            <a:r>
              <a:rPr lang="en-US" dirty="0"/>
              <a:t>2024</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20097"/>
    </mc:Choice>
    <mc:Fallback xmlns="">
      <p:transition spd="slow" advTm="2009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A38A714C-59C7-4030-8AFF-E48A877083F5}"/>
              </a:ext>
            </a:extLst>
          </p:cNvPr>
          <p:cNvSpPr>
            <a:spLocks noGrp="1" noChangeArrowheads="1"/>
          </p:cNvSpPr>
          <p:nvPr>
            <p:ph type="title"/>
            <p:custDataLst>
              <p:tags r:id="rId1"/>
            </p:custDataLst>
          </p:nvPr>
        </p:nvSpPr>
        <p:spPr>
          <a:xfrm>
            <a:off x="457200" y="228600"/>
            <a:ext cx="8229600" cy="804863"/>
          </a:xfrm>
        </p:spPr>
        <p:txBody>
          <a:bodyPr/>
          <a:lstStyle/>
          <a:p>
            <a:r>
              <a:rPr lang="en-US" altLang="en-US"/>
              <a:t>Important information</a:t>
            </a:r>
          </a:p>
        </p:txBody>
      </p:sp>
      <p:sp>
        <p:nvSpPr>
          <p:cNvPr id="14339" name="Content Placeholder 2">
            <a:extLst>
              <a:ext uri="{FF2B5EF4-FFF2-40B4-BE49-F238E27FC236}">
                <a16:creationId xmlns:a16="http://schemas.microsoft.com/office/drawing/2014/main" id="{041D0912-036B-4CD7-A1C9-079D55D9C3E5}"/>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endParaRPr lang="en-US" altLang="en-US" dirty="0"/>
          </a:p>
          <a:p>
            <a:endParaRPr lang="en-US" altLang="en-US" dirty="0"/>
          </a:p>
        </p:txBody>
      </p:sp>
      <p:sp>
        <p:nvSpPr>
          <p:cNvPr id="14340" name="Slide Number Placeholder 3">
            <a:extLst>
              <a:ext uri="{FF2B5EF4-FFF2-40B4-BE49-F238E27FC236}">
                <a16:creationId xmlns:a16="http://schemas.microsoft.com/office/drawing/2014/main" id="{5F26D6D1-4A41-4A50-8FD3-67E429060D6B}"/>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FAF189D-7898-464F-9D5E-7B1E77989453}" type="slidenum">
              <a:rPr lang="en-US" altLang="en-US">
                <a:solidFill>
                  <a:schemeClr val="bg1"/>
                </a:solidFill>
                <a:latin typeface="Times New Roman" panose="02020603050405020304" pitchFamily="18" charset="0"/>
              </a:rPr>
              <a:pPr fontAlgn="base">
                <a:spcBef>
                  <a:spcPct val="0"/>
                </a:spcBef>
                <a:spcAft>
                  <a:spcPct val="0"/>
                </a:spcAft>
              </a:pPr>
              <a:t>2</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3146"/>
    </mc:Choice>
    <mc:Fallback xmlns="">
      <p:transition spd="slow" advTm="3314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A4479960-0075-4ADD-BEEA-0ACC232E14B6}"/>
              </a:ext>
            </a:extLst>
          </p:cNvPr>
          <p:cNvSpPr>
            <a:spLocks noGrp="1" noChangeArrowheads="1"/>
          </p:cNvSpPr>
          <p:nvPr>
            <p:ph type="title"/>
            <p:custDataLst>
              <p:tags r:id="rId1"/>
            </p:custDataLst>
          </p:nvPr>
        </p:nvSpPr>
        <p:spPr>
          <a:xfrm>
            <a:off x="457200" y="228600"/>
            <a:ext cx="8229600" cy="804863"/>
          </a:xfrm>
        </p:spPr>
        <p:txBody>
          <a:bodyPr/>
          <a:lstStyle/>
          <a:p>
            <a:r>
              <a:rPr lang="en-US" altLang="en-US"/>
              <a:t>Initial COBRA notice</a:t>
            </a:r>
          </a:p>
        </p:txBody>
      </p:sp>
      <p:sp>
        <p:nvSpPr>
          <p:cNvPr id="26627" name="Content Placeholder 2">
            <a:extLst>
              <a:ext uri="{FF2B5EF4-FFF2-40B4-BE49-F238E27FC236}">
                <a16:creationId xmlns:a16="http://schemas.microsoft.com/office/drawing/2014/main" id="{F55A66E7-3F67-4E2C-9A8B-78EC10C61407}"/>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Summarizes COBRA law and procedures.</a:t>
            </a:r>
          </a:p>
          <a:p>
            <a:r>
              <a:rPr lang="en-US" altLang="en-US" dirty="0"/>
              <a:t>Outlines obligations of employers.</a:t>
            </a:r>
          </a:p>
          <a:p>
            <a:r>
              <a:rPr lang="en-US" altLang="en-US" dirty="0"/>
              <a:t>Explains the rights and responsibilities of employees and their covered dependents.</a:t>
            </a:r>
          </a:p>
          <a:p>
            <a:r>
              <a:rPr lang="en-US" altLang="en-US" i="1" dirty="0">
                <a:hlinkClick r:id="rId5"/>
              </a:rPr>
              <a:t>COBRA sample initial instruction sheet and notification letter </a:t>
            </a:r>
            <a:r>
              <a:rPr lang="en-US" altLang="en-US" dirty="0"/>
              <a:t>(for all gains of coverage).</a:t>
            </a:r>
          </a:p>
          <a:p>
            <a:endParaRPr lang="en-US" altLang="en-US" dirty="0"/>
          </a:p>
          <a:p>
            <a:endParaRPr lang="en-US" altLang="en-US" dirty="0"/>
          </a:p>
        </p:txBody>
      </p:sp>
      <p:sp>
        <p:nvSpPr>
          <p:cNvPr id="26628" name="Slide Number Placeholder 3">
            <a:extLst>
              <a:ext uri="{FF2B5EF4-FFF2-40B4-BE49-F238E27FC236}">
                <a16:creationId xmlns:a16="http://schemas.microsoft.com/office/drawing/2014/main" id="{46DA820B-5831-45FF-B387-5864288C9DAB}"/>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D66595E-6AEF-4034-A7C9-6959B2A33195}" type="slidenum">
              <a:rPr lang="en-US" altLang="en-US">
                <a:solidFill>
                  <a:schemeClr val="bg1"/>
                </a:solidFill>
                <a:latin typeface="Times New Roman" panose="02020603050405020304" pitchFamily="18" charset="0"/>
              </a:rPr>
              <a:pPr fontAlgn="base">
                <a:spcBef>
                  <a:spcPct val="0"/>
                </a:spcBef>
                <a:spcAft>
                  <a:spcPct val="0"/>
                </a:spcAft>
              </a:pPr>
              <a:t>3</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0344"/>
    </mc:Choice>
    <mc:Fallback xmlns="">
      <p:transition spd="slow" advTm="2034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FF266C2C-BD46-46C1-9937-25E8A5023306}"/>
              </a:ext>
            </a:extLst>
          </p:cNvPr>
          <p:cNvSpPr>
            <a:spLocks noGrp="1" noChangeArrowheads="1"/>
          </p:cNvSpPr>
          <p:nvPr>
            <p:ph type="title"/>
            <p:custDataLst>
              <p:tags r:id="rId1"/>
            </p:custDataLst>
          </p:nvPr>
        </p:nvSpPr>
        <p:spPr>
          <a:xfrm>
            <a:off x="457200" y="228600"/>
            <a:ext cx="8229600" cy="804863"/>
          </a:xfrm>
        </p:spPr>
        <p:txBody>
          <a:bodyPr/>
          <a:lstStyle/>
          <a:p>
            <a:r>
              <a:rPr lang="en-US" altLang="en-US"/>
              <a:t>When to send initial COBRA notice</a:t>
            </a:r>
          </a:p>
        </p:txBody>
      </p:sp>
      <p:sp>
        <p:nvSpPr>
          <p:cNvPr id="27651" name="Content Placeholder 2">
            <a:extLst>
              <a:ext uri="{FF2B5EF4-FFF2-40B4-BE49-F238E27FC236}">
                <a16:creationId xmlns:a16="http://schemas.microsoft.com/office/drawing/2014/main" id="{80FACD65-670E-4430-9C4F-84E42D6D5A73}"/>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New employee enrolls in health, dental, vision or Medical Spending Account.</a:t>
            </a:r>
          </a:p>
          <a:p>
            <a:r>
              <a:rPr lang="en-US" altLang="en-US" dirty="0"/>
              <a:t>Employee adds spouse or child due to special eligibility situation.</a:t>
            </a:r>
          </a:p>
          <a:p>
            <a:r>
              <a:rPr lang="en-US" altLang="en-US" dirty="0"/>
              <a:t>Employee or dependent(s) enrolls in a COBRA-eligible benefit for the first time and is not already covered by another COBRA-eligible benefit during open enrollment.</a:t>
            </a:r>
          </a:p>
          <a:p>
            <a:endParaRPr lang="en-US" altLang="en-US" dirty="0"/>
          </a:p>
        </p:txBody>
      </p:sp>
      <p:sp>
        <p:nvSpPr>
          <p:cNvPr id="27652" name="Slide Number Placeholder 3">
            <a:extLst>
              <a:ext uri="{FF2B5EF4-FFF2-40B4-BE49-F238E27FC236}">
                <a16:creationId xmlns:a16="http://schemas.microsoft.com/office/drawing/2014/main" id="{308A81AC-59BC-423E-99CA-403076ACEA22}"/>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0B31242-0230-4A21-8F13-2B707EAF0543}" type="slidenum">
              <a:rPr lang="en-US" altLang="en-US">
                <a:solidFill>
                  <a:schemeClr val="bg1"/>
                </a:solidFill>
                <a:latin typeface="Times New Roman" panose="02020603050405020304" pitchFamily="18" charset="0"/>
              </a:rPr>
              <a:pPr fontAlgn="base">
                <a:spcBef>
                  <a:spcPct val="0"/>
                </a:spcBef>
                <a:spcAft>
                  <a:spcPct val="0"/>
                </a:spcAft>
              </a:pPr>
              <a:t>4</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40023"/>
    </mc:Choice>
    <mc:Fallback xmlns="">
      <p:transition spd="slow" advTm="4002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D8CB77F5-854D-41EA-9832-5B743E3EB910}"/>
              </a:ext>
            </a:extLst>
          </p:cNvPr>
          <p:cNvSpPr>
            <a:spLocks noGrp="1" noChangeArrowheads="1"/>
          </p:cNvSpPr>
          <p:nvPr>
            <p:ph type="title"/>
            <p:custDataLst>
              <p:tags r:id="rId1"/>
            </p:custDataLst>
          </p:nvPr>
        </p:nvSpPr>
        <p:spPr>
          <a:xfrm>
            <a:off x="457200" y="228600"/>
            <a:ext cx="8229600" cy="804863"/>
          </a:xfrm>
        </p:spPr>
        <p:txBody>
          <a:bodyPr/>
          <a:lstStyle/>
          <a:p>
            <a:r>
              <a:rPr lang="en-US" altLang="en-US"/>
              <a:t>Federal mailing requirements</a:t>
            </a:r>
          </a:p>
        </p:txBody>
      </p:sp>
      <p:sp>
        <p:nvSpPr>
          <p:cNvPr id="28675" name="Content Placeholder 2">
            <a:extLst>
              <a:ext uri="{FF2B5EF4-FFF2-40B4-BE49-F238E27FC236}">
                <a16:creationId xmlns:a16="http://schemas.microsoft.com/office/drawing/2014/main" id="{7C31188A-8F47-4EC6-A962-486D67503236}"/>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Send notice via first-class mail as soon as possible following the  effective date of insurance coverage to each covered employee and dependent(s).</a:t>
            </a:r>
          </a:p>
          <a:p>
            <a:pPr lvl="1"/>
            <a:r>
              <a:rPr lang="en-US" altLang="en-US" dirty="0"/>
              <a:t>Electronic delivery is not permitted. </a:t>
            </a:r>
          </a:p>
          <a:p>
            <a:r>
              <a:rPr lang="en-US" altLang="en-US" dirty="0"/>
              <a:t>Notification to covered spouse is notification to all covered dependents. </a:t>
            </a:r>
          </a:p>
          <a:p>
            <a:r>
              <a:rPr lang="en-US" altLang="en-US" dirty="0"/>
              <a:t>If employee and covered dependents live separately, mail notice to each address.</a:t>
            </a:r>
          </a:p>
          <a:p>
            <a:r>
              <a:rPr lang="en-US" altLang="en-US" dirty="0"/>
              <a:t>Mail as soon as possible following the effective date of insurance coverage, but no later than 90 days. </a:t>
            </a:r>
          </a:p>
          <a:p>
            <a:pPr lvl="1"/>
            <a:r>
              <a:rPr lang="en-US" altLang="en-US" dirty="0"/>
              <a:t>Must be received by the covered employee and qualified beneficiaries within 90 days of the effective date of insurance coverage. </a:t>
            </a:r>
          </a:p>
          <a:p>
            <a:r>
              <a:rPr lang="en-US" altLang="en-US" dirty="0"/>
              <a:t>No proof of receipt is required.</a:t>
            </a:r>
          </a:p>
        </p:txBody>
      </p:sp>
      <p:sp>
        <p:nvSpPr>
          <p:cNvPr id="28676" name="Slide Number Placeholder 3">
            <a:extLst>
              <a:ext uri="{FF2B5EF4-FFF2-40B4-BE49-F238E27FC236}">
                <a16:creationId xmlns:a16="http://schemas.microsoft.com/office/drawing/2014/main" id="{E6886ECC-2429-42AD-A72E-6BC70D46C7E6}"/>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13C816E-0E8B-4933-90CE-CDD1783BFD41}" type="slidenum">
              <a:rPr lang="en-US" altLang="en-US">
                <a:solidFill>
                  <a:schemeClr val="bg1"/>
                </a:solidFill>
                <a:latin typeface="Times New Roman" panose="02020603050405020304" pitchFamily="18" charset="0"/>
              </a:rPr>
              <a:pPr fontAlgn="base">
                <a:spcBef>
                  <a:spcPct val="0"/>
                </a:spcBef>
                <a:spcAft>
                  <a:spcPct val="0"/>
                </a:spcAft>
              </a:pPr>
              <a:t>5</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40787"/>
    </mc:Choice>
    <mc:Fallback xmlns="">
      <p:transition spd="slow" advTm="4078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F59737AD-85CE-42CF-B857-0A45633905D5}"/>
              </a:ext>
            </a:extLst>
          </p:cNvPr>
          <p:cNvSpPr>
            <a:spLocks noGrp="1" noChangeArrowheads="1"/>
          </p:cNvSpPr>
          <p:nvPr>
            <p:ph type="title"/>
            <p:custDataLst>
              <p:tags r:id="rId1"/>
            </p:custDataLst>
          </p:nvPr>
        </p:nvSpPr>
        <p:spPr>
          <a:xfrm>
            <a:off x="457200" y="228600"/>
            <a:ext cx="8229600" cy="804863"/>
          </a:xfrm>
        </p:spPr>
        <p:txBody>
          <a:bodyPr/>
          <a:lstStyle/>
          <a:p>
            <a:r>
              <a:rPr lang="en-US" altLang="en-US"/>
              <a:t>Federal hand-delivery requirements</a:t>
            </a:r>
            <a:endParaRPr lang="en-US" altLang="en-US" dirty="0"/>
          </a:p>
        </p:txBody>
      </p:sp>
      <p:sp>
        <p:nvSpPr>
          <p:cNvPr id="29699" name="Content Placeholder 2">
            <a:extLst>
              <a:ext uri="{FF2B5EF4-FFF2-40B4-BE49-F238E27FC236}">
                <a16:creationId xmlns:a16="http://schemas.microsoft.com/office/drawing/2014/main" id="{6CC022D4-D3CF-42CB-AD32-A82D57314B2E}"/>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Employee must sign for receipt of notice.</a:t>
            </a:r>
          </a:p>
          <a:p>
            <a:pPr lvl="1"/>
            <a:r>
              <a:rPr lang="en-US" altLang="en-US" dirty="0"/>
              <a:t>Place copy of signed receipt in employee’s file.</a:t>
            </a:r>
          </a:p>
          <a:p>
            <a:r>
              <a:rPr lang="en-US" altLang="en-US" dirty="0"/>
              <a:t>Not considered a notice to covered spouse. </a:t>
            </a:r>
          </a:p>
          <a:p>
            <a:r>
              <a:rPr lang="en-US" altLang="en-US" dirty="0"/>
              <a:t>Not considered a notice to covered dependent child(ren).</a:t>
            </a:r>
          </a:p>
          <a:p>
            <a:pPr marL="228600" marR="0" lvl="0" indent="-228600" algn="l" defTabSz="914400" rtl="0" eaLnBrk="1" fontAlgn="base" latinLnBrk="0" hangingPunct="1">
              <a:lnSpc>
                <a:spcPct val="90000"/>
              </a:lnSpc>
              <a:spcBef>
                <a:spcPts val="100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dirty="0">
                <a:ln>
                  <a:noFill/>
                </a:ln>
                <a:effectLst/>
                <a:uLnTx/>
                <a:uFillTx/>
                <a:latin typeface="Calibri" panose="020F0502020204030204"/>
                <a:ea typeface="+mn-ea"/>
                <a:cs typeface="+mn-cs"/>
              </a:rPr>
              <a:t>Deliver as soon as possible following the effective date of insurance coverage, but no later than 90 days. </a:t>
            </a:r>
          </a:p>
          <a:p>
            <a:r>
              <a:rPr lang="en-US" altLang="en-US" dirty="0"/>
              <a:t>Electronic delivery is not permitted. </a:t>
            </a:r>
          </a:p>
          <a:p>
            <a:endParaRPr lang="en-US" altLang="en-US" dirty="0"/>
          </a:p>
        </p:txBody>
      </p:sp>
      <p:sp>
        <p:nvSpPr>
          <p:cNvPr id="29700" name="Slide Number Placeholder 3">
            <a:extLst>
              <a:ext uri="{FF2B5EF4-FFF2-40B4-BE49-F238E27FC236}">
                <a16:creationId xmlns:a16="http://schemas.microsoft.com/office/drawing/2014/main" id="{B79224CD-4802-4996-AC14-664CDB3BFA4D}"/>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F540125-3330-4E07-A0C3-E47473C20D3C}" type="slidenum">
              <a:rPr lang="en-US" altLang="en-US" smtClean="0">
                <a:solidFill>
                  <a:schemeClr val="bg1"/>
                </a:solidFill>
                <a:latin typeface="Times New Roman" panose="02020603050405020304" pitchFamily="18" charset="0"/>
              </a:rPr>
              <a:pPr fontAlgn="base">
                <a:spcBef>
                  <a:spcPct val="0"/>
                </a:spcBef>
                <a:spcAft>
                  <a:spcPct val="0"/>
                </a:spcAft>
              </a:pPr>
              <a:t>6</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3088"/>
    </mc:Choice>
    <mc:Fallback xmlns="">
      <p:transition spd="slow" advTm="2308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BF5E2-2A93-466D-0114-2848ED637F95}"/>
              </a:ext>
            </a:extLst>
          </p:cNvPr>
          <p:cNvSpPr>
            <a:spLocks noGrp="1"/>
          </p:cNvSpPr>
          <p:nvPr>
            <p:ph type="title"/>
          </p:nvPr>
        </p:nvSpPr>
        <p:spPr/>
        <p:txBody>
          <a:bodyPr/>
          <a:lstStyle/>
          <a:p>
            <a:r>
              <a:rPr lang="en-US" dirty="0"/>
              <a:t>National Medical Support Notice (NMSN)</a:t>
            </a:r>
          </a:p>
        </p:txBody>
      </p:sp>
      <p:sp>
        <p:nvSpPr>
          <p:cNvPr id="3" name="Content Placeholder 2">
            <a:extLst>
              <a:ext uri="{FF2B5EF4-FFF2-40B4-BE49-F238E27FC236}">
                <a16:creationId xmlns:a16="http://schemas.microsoft.com/office/drawing/2014/main" id="{B87CECCE-D835-D727-B948-C1FA5C7BA015}"/>
              </a:ext>
            </a:extLst>
          </p:cNvPr>
          <p:cNvSpPr>
            <a:spLocks noGrp="1"/>
          </p:cNvSpPr>
          <p:nvPr>
            <p:ph idx="1"/>
          </p:nvPr>
        </p:nvSpPr>
        <p:spPr/>
        <p:txBody>
          <a:bodyPr/>
          <a:lstStyle/>
          <a:p>
            <a:r>
              <a:rPr lang="en-US" dirty="0"/>
              <a:t>By federal law, coverage-eligible employees cannot refuse to cover identified children. </a:t>
            </a:r>
          </a:p>
          <a:p>
            <a:r>
              <a:rPr lang="en-US" altLang="en-US" dirty="0"/>
              <a:t>Do not file copies of dependent notices in the employee’s file. File these notices separately.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effectLst/>
                <a:uLnTx/>
                <a:uFillTx/>
                <a:latin typeface="Calibri" panose="020F0502020204030204"/>
                <a:ea typeface="+mn-ea"/>
                <a:cs typeface="+mn-cs"/>
              </a:rPr>
              <a:t>Do not share information on child or custodial parent with employee, including:</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Calibri" panose="020F0502020204030204"/>
                <a:ea typeface="+mn-ea"/>
                <a:cs typeface="+mn-cs"/>
              </a:rPr>
              <a:t>Names;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Calibri" panose="020F0502020204030204"/>
                <a:ea typeface="+mn-ea"/>
                <a:cs typeface="+mn-cs"/>
              </a:rPr>
              <a:t>Addresses;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Calibri" panose="020F0502020204030204"/>
                <a:ea typeface="+mn-ea"/>
                <a:cs typeface="+mn-cs"/>
              </a:rPr>
              <a:t>Social Security numbers; and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Calibri" panose="020F0502020204030204"/>
                <a:ea typeface="+mn-ea"/>
                <a:cs typeface="+mn-cs"/>
              </a:rPr>
              <a:t>Other contact information. </a:t>
            </a:r>
          </a:p>
          <a:p>
            <a:r>
              <a:rPr lang="en-US" altLang="en-US" dirty="0"/>
              <a:t>For more information about NMSN, view the </a:t>
            </a:r>
            <a:r>
              <a:rPr lang="en-US" altLang="en-US" i="1" dirty="0"/>
              <a:t>Insurance Benefits Training </a:t>
            </a:r>
            <a:r>
              <a:rPr lang="en-US" altLang="en-US" dirty="0"/>
              <a:t>at </a:t>
            </a:r>
            <a:r>
              <a:rPr lang="en-US" altLang="en-US" dirty="0">
                <a:hlinkClick r:id="rId2"/>
              </a:rPr>
              <a:t>peba.sc.gov/insurance-training</a:t>
            </a:r>
            <a:r>
              <a:rPr lang="en-US" altLang="en-US" dirty="0"/>
              <a:t>. </a:t>
            </a:r>
          </a:p>
          <a:p>
            <a:endParaRPr lang="en-US" dirty="0"/>
          </a:p>
        </p:txBody>
      </p:sp>
      <p:sp>
        <p:nvSpPr>
          <p:cNvPr id="4" name="Slide Number Placeholder 3">
            <a:extLst>
              <a:ext uri="{FF2B5EF4-FFF2-40B4-BE49-F238E27FC236}">
                <a16:creationId xmlns:a16="http://schemas.microsoft.com/office/drawing/2014/main" id="{C9088CD2-F635-1B18-631B-F0EC2167B4FB}"/>
              </a:ext>
            </a:extLst>
          </p:cNvPr>
          <p:cNvSpPr>
            <a:spLocks noGrp="1"/>
          </p:cNvSpPr>
          <p:nvPr>
            <p:ph type="sldNum" sz="quarter" idx="10"/>
          </p:nvPr>
        </p:nvSpPr>
        <p:spPr/>
        <p:txBody>
          <a:bodyPr/>
          <a:lstStyle/>
          <a:p>
            <a:pPr>
              <a:defRPr/>
            </a:pPr>
            <a:fld id="{C5477369-EDAE-4F71-BAA7-E9618375882C}" type="slidenum">
              <a:rPr lang="en-US" smtClean="0"/>
              <a:pPr>
                <a:defRPr/>
              </a:pPr>
              <a:t>7</a:t>
            </a:fld>
            <a:endParaRPr lang="en-US" dirty="0"/>
          </a:p>
        </p:txBody>
      </p:sp>
    </p:spTree>
    <p:extLst>
      <p:ext uri="{BB962C8B-B14F-4D97-AF65-F5344CB8AC3E}">
        <p14:creationId xmlns:p14="http://schemas.microsoft.com/office/powerpoint/2010/main" val="3792684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4482C60A-4D66-4CA9-9F71-F616A21EA681}"/>
              </a:ext>
            </a:extLst>
          </p:cNvPr>
          <p:cNvSpPr>
            <a:spLocks noGrp="1" noChangeArrowheads="1"/>
          </p:cNvSpPr>
          <p:nvPr>
            <p:ph type="title"/>
            <p:custDataLst>
              <p:tags r:id="rId1"/>
            </p:custDataLst>
          </p:nvPr>
        </p:nvSpPr>
        <p:spPr>
          <a:xfrm>
            <a:off x="457200" y="228600"/>
            <a:ext cx="8229600" cy="804863"/>
          </a:xfrm>
        </p:spPr>
        <p:txBody>
          <a:bodyPr/>
          <a:lstStyle/>
          <a:p>
            <a:r>
              <a:rPr lang="en-US" altLang="en-US"/>
              <a:t>Tips</a:t>
            </a:r>
          </a:p>
        </p:txBody>
      </p:sp>
      <p:sp>
        <p:nvSpPr>
          <p:cNvPr id="30723" name="Content Placeholder 2">
            <a:extLst>
              <a:ext uri="{FF2B5EF4-FFF2-40B4-BE49-F238E27FC236}">
                <a16:creationId xmlns:a16="http://schemas.microsoft.com/office/drawing/2014/main" id="{F3A6544C-939A-49BD-92FF-545581E0F4E0}"/>
              </a:ext>
            </a:extLst>
          </p:cNvPr>
          <p:cNvSpPr>
            <a:spLocks noGrp="1" noChangeArrowheads="1"/>
          </p:cNvSpPr>
          <p:nvPr>
            <p:ph idx="1"/>
            <p:custDataLst>
              <p:tags r:id="rId2"/>
            </p:custDataLst>
          </p:nvPr>
        </p:nvSpPr>
        <p:spPr>
          <a:xfrm>
            <a:off x="457200" y="1262063"/>
            <a:ext cx="8229600" cy="5029200"/>
          </a:xfrm>
        </p:spPr>
        <p:txBody>
          <a:bodyPr/>
          <a:lstStyle/>
          <a:p>
            <a:r>
              <a:rPr lang="en-US" altLang="en-US" dirty="0"/>
              <a:t>PEBA recommends mailing all notices.</a:t>
            </a:r>
          </a:p>
          <a:p>
            <a:r>
              <a:rPr lang="en-US" altLang="en-US" dirty="0"/>
              <a:t>Retain complete copies of all notices.</a:t>
            </a:r>
          </a:p>
          <a:p>
            <a:pPr lvl="1"/>
            <a:endParaRPr lang="en-US" altLang="en-US" dirty="0"/>
          </a:p>
        </p:txBody>
      </p:sp>
      <p:sp>
        <p:nvSpPr>
          <p:cNvPr id="30724" name="Slide Number Placeholder 3">
            <a:extLst>
              <a:ext uri="{FF2B5EF4-FFF2-40B4-BE49-F238E27FC236}">
                <a16:creationId xmlns:a16="http://schemas.microsoft.com/office/drawing/2014/main" id="{D5ACD71E-A288-4CB7-9DD8-B24FAB5A3769}"/>
              </a:ext>
            </a:extLst>
          </p:cNvPr>
          <p:cNvSpPr>
            <a:spLocks noGrp="1" noChangeArrowheads="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CD65FA-5274-49E7-9552-61DD3FEFA202}" type="slidenum">
              <a:rPr lang="en-US" altLang="en-US" smtClean="0">
                <a:solidFill>
                  <a:schemeClr val="bg1"/>
                </a:solidFill>
                <a:latin typeface="Times New Roman" panose="02020603050405020304" pitchFamily="18" charset="0"/>
              </a:rPr>
              <a:pPr fontAlgn="base">
                <a:spcBef>
                  <a:spcPct val="0"/>
                </a:spcBef>
                <a:spcAft>
                  <a:spcPct val="0"/>
                </a:spcAft>
              </a:pPr>
              <a:t>8</a:t>
            </a:fld>
            <a:endParaRPr lang="en-US" altLang="en-US">
              <a:solidFill>
                <a:schemeClr val="bg1"/>
              </a:solidFill>
              <a:latin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24715"/>
    </mc:Choice>
    <mc:Fallback xmlns="">
      <p:transition spd="slow" advTm="2471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1">
            <a:extLst>
              <a:ext uri="{FF2B5EF4-FFF2-40B4-BE49-F238E27FC236}">
                <a16:creationId xmlns:a16="http://schemas.microsoft.com/office/drawing/2014/main" id="{E2977896-B4CE-4DFB-95D9-D530C876EFA5}"/>
              </a:ext>
            </a:extLst>
          </p:cNvPr>
          <p:cNvSpPr>
            <a:spLocks noGrp="1" noChangeArrowheads="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1834ED5-AF84-4203-90FC-DA24AEEFA08C}" type="slidenum">
              <a:rPr lang="en-US" altLang="en-US">
                <a:solidFill>
                  <a:schemeClr val="bg1"/>
                </a:solidFill>
                <a:latin typeface="Times New Roman" panose="02020603050405020304" pitchFamily="18" charset="0"/>
              </a:rPr>
              <a:pPr fontAlgn="base">
                <a:spcBef>
                  <a:spcPct val="0"/>
                </a:spcBef>
                <a:spcAft>
                  <a:spcPct val="0"/>
                </a:spcAft>
              </a:pPr>
              <a:t>9</a:t>
            </a:fld>
            <a:endParaRPr lang="en-US" altLang="en-US">
              <a:solidFill>
                <a:schemeClr val="bg1"/>
              </a:solidFill>
              <a:latin typeface="Times New Roman" panose="020206030504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75EE3614-07D8-4AAE-B917-14B191468C84}&quot;/&gt;&lt;isInvalidForFieldText val=&quot;0&quot;/&gt;&lt;Image&gt;&lt;filename val=&quot;C:\Users\rscald\AppData\Local\Temp\CP17840208789421Session\CPTrustFolder17840208789421\PPTImport17840209059609\data\asimages\{75EE3614-07D8-4AAE-B917-14B191468C84}_2.png&quot;/&gt;&lt;left val=&quot;24&quot;/&gt;&lt;top val=&quot;35&quot;/&gt;&lt;width val=&quot;743&quot;/&gt;&lt;height val=&quot;160&quot;/&gt;&lt;hasText val=&quot;1&quot;/&gt;&lt;/Image&gt;&lt;/ThreeDShape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F036CB7E-F2CC-4F6F-9024-7DA5E3ECAD59}&quot;/&gt;&lt;isInvalidForFieldText val=&quot;0&quot;/&gt;&lt;Image&gt;&lt;filename val=&quot;C:\Users\rscald\AppData\Local\Temp\CP17840208789421Session\CPTrustFolder17840208789421\PPTImport17840209059609\data\asimages\{F036CB7E-F2CC-4F6F-9024-7DA5E3ECAD59}_15.png&quot;/&gt;&lt;left val=&quot;24&quot;/&gt;&lt;top val=&quot;35&quot;/&gt;&lt;width val=&quot;743&quot;/&gt;&lt;height val=&quot;160&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9&quot;/&gt;&lt;lineCharCount val=&quot;21&quot;/&gt;&lt;lineCharCount val=&quot;54&quot;/&gt;&lt;lineCharCount val=&quot;21&quot;/&gt;&lt;lineCharCount val=&quot;49&quot;/&gt;&lt;lineCharCount val=&quot;24&quot;/&gt;&lt;lineCharCount val=&quot;32&quot;/&gt;&lt;/TableIndex&gt;&lt;/ShapeTextInfo&gt;"/>
  <p:tag name="HTML_SHAPEINFO" val="&lt;ThreeDShapeInfo&gt;&lt;uuid val=&quot;{7E2F954B-4846-4CE0-B909-3F9E11C9974B}&quot;/&gt;&lt;isInvalidForFieldText val=&quot;0&quot;/&gt;&lt;Image&gt;&lt;filename val=&quot;C:\Users\rscald\AppData\Local\Temp\CP17840208789421Session\CPTrustFolder17840208789421\PPTImport17840209059609\data\asimages\{7E2F954B-4846-4CE0-B909-3F9E11C9974B}_15.png&quot;/&gt;&lt;left val=&quot;36&quot;/&gt;&lt;top val=&quot;192&quot;/&gt;&lt;width val=&quot;876&quot;/&gt;&lt;height val=&quot;444&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88BD7C18-574D-4F4B-84FE-0EA0F9A7E2CC}&quot;/&gt;&lt;isInvalidForFieldText val=&quot;0&quot;/&gt;&lt;Image&gt;&lt;filename val=&quot;C:\Users\rscald\AppData\Local\Temp\CP17840208789421Session\CPTrustFolder17840208789421\PPTImport17840209059609\data\asimages\{88BD7C18-574D-4F4B-84FE-0EA0F9A7E2CC}_15.png&quot;/&gt;&lt;left val=&quot;864&quot;/&gt;&lt;top val=&quot;674&quot;/&gt;&lt;width val=&quot;47&quot;/&gt;&lt;height val=&quot;3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BEA1A5BE-72A9-4C99-BC2A-D42E7BE81B28}&quot;/&gt;&lt;isInvalidForFieldText val=&quot;0&quot;/&gt;&lt;Image&gt;&lt;filename val=&quot;C:\Users\rscald\AppData\Local\Temp\CP17840208789421Session\CPTrustFolder17840208789421\PPTImport17840209059609\data\asimages\{BEA1A5BE-72A9-4C99-BC2A-D42E7BE81B28}_16.png&quot;/&gt;&lt;left val=&quot;24&quot;/&gt;&lt;top val=&quot;35&quot;/&gt;&lt;width val=&quot;779&quot;/&gt;&lt;height val=&quot;160&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42&quot;/&gt;&lt;lineCharCount val=&quot;44&quot;/&gt;&lt;lineCharCount val=&quot;45&quot;/&gt;&lt;lineCharCount val=&quot;9&quot;/&gt;&lt;/TableIndex&gt;&lt;/ShapeTextInfo&gt;"/>
  <p:tag name="HTML_SHAPEINFO" val="&lt;ThreeDShapeInfo&gt;&lt;uuid val=&quot;{490396BE-C1C8-4184-830B-242F179015A3}&quot;/&gt;&lt;isInvalidForFieldText val=&quot;0&quot;/&gt;&lt;Image&gt;&lt;filename val=&quot;C:\Users\rscald\AppData\Local\Temp\CP17840208789421Session\CPTrustFolder17840208789421\PPTImport17840209059609\data\asimages\{490396BE-C1C8-4184-830B-242F179015A3}_16.png&quot;/&gt;&lt;left val=&quot;36&quot;/&gt;&lt;top val=&quot;192&quot;/&gt;&lt;width val=&quot;876&quot;/&gt;&lt;height val=&quot;444&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FE2E5E8-8B58-43CC-84EA-DAFF1D4ED6F2}&quot;/&gt;&lt;isInvalidForFieldText val=&quot;0&quot;/&gt;&lt;Image&gt;&lt;filename val=&quot;C:\Users\rscald\AppData\Local\Temp\CP17840208789421Session\CPTrustFolder17840208789421\PPTImport17840209059609\data\asimages\{2FE2E5E8-8B58-43CC-84EA-DAFF1D4ED6F2}_16.png&quot;/&gt;&lt;left val=&quot;864&quot;/&gt;&lt;top val=&quot;674&quot;/&gt;&lt;width val=&quot;47&quot;/&gt;&lt;height val=&quot;39&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 name="HTML_SHAPEINFO" val="&lt;ThreeDShapeInfo&gt;&lt;uuid val=&quot;{3F29AAD2-DB21-427B-BCA7-C72C36F100E2}&quot;/&gt;&lt;isInvalidForFieldText val=&quot;0&quot;/&gt;&lt;Image&gt;&lt;filename val=&quot;C:\Users\rscald\AppData\Local\Temp\CP17840208789421Session\CPTrustFolder17840208789421\PPTImport17840209059609\data\asimages\{3F29AAD2-DB21-427B-BCA7-C72C36F100E2}_17.png&quot;/&gt;&lt;left val=&quot;24&quot;/&gt;&lt;top val=&quot;35&quot;/&gt;&lt;width val=&quot;743&quot;/&gt;&lt;height val=&quot;160&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7&quot;/&gt;&lt;lineCharCount val=&quot;56&quot;/&gt;&lt;lineCharCount val=&quot;38&quot;/&gt;&lt;lineCharCount val=&quot;36&quot;/&gt;&lt;lineCharCount val=&quot;13&quot;/&gt;&lt;lineCharCount val=&quot;47&quot;/&gt;&lt;lineCharCount val=&quot;53&quot;/&gt;&lt;lineCharCount val=&quot;10&quot;/&gt;&lt;/TableIndex&gt;&lt;/ShapeTextInfo&gt;"/>
  <p:tag name="HTML_SHAPEINFO" val="&lt;ThreeDShapeInfo&gt;&lt;uuid val=&quot;{4256130B-FF65-4A47-83FA-94E96BE0B32C}&quot;/&gt;&lt;isInvalidForFieldText val=&quot;0&quot;/&gt;&lt;Image&gt;&lt;filename val=&quot;C:\Users\rscald\AppData\Local\Temp\CP17840208789421Session\CPTrustFolder17840208789421\PPTImport17840209059609\data\asimages\{4256130B-FF65-4A47-83FA-94E96BE0B32C}_17.png&quot;/&gt;&lt;left val=&quot;36&quot;/&gt;&lt;top val=&quot;192&quot;/&gt;&lt;width val=&quot;881&quot;/&gt;&lt;height val=&quot;444&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73CEC9FB-6767-4193-B087-881AE106C9D9}&quot;/&gt;&lt;isInvalidForFieldText val=&quot;0&quot;/&gt;&lt;Image&gt;&lt;filename val=&quot;C:\Users\rscald\AppData\Local\Temp\CP17840208789421Session\CPTrustFolder17840208789421\PPTImport17840209059609\data\asimages\{73CEC9FB-6767-4193-B087-881AE106C9D9}_17.png&quot;/&gt;&lt;left val=&quot;864&quot;/&gt;&lt;top val=&quot;674&quot;/&gt;&lt;width val=&quot;47&quot;/&gt;&lt;height val=&quot;39&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EEDDC6F3-C15A-4073-82D1-085419F38130}&quot;/&gt;&lt;isInvalidForFieldText val=&quot;0&quot;/&gt;&lt;Image&gt;&lt;filename val=&quot;C:\Users\rscald\AppData\Local\Temp\CP17840208789421Session\CPTrustFolder17840208789421\PPTImport17840209059609\data\asimages\{EEDDC6F3-C15A-4073-82D1-085419F38130}_54.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4&quot;/&gt;&lt;lineCharCount val=&quot;55&quot;/&gt;&lt;lineCharCount val=&quot;50&quot;/&gt;&lt;lineCharCount val=&quot;55&quot;/&gt;&lt;lineCharCount val=&quot;56&quot;/&gt;&lt;lineCharCount val=&quot;52&quot;/&gt;&lt;lineCharCount val=&quot;14&quot;/&gt;&lt;/TableIndex&gt;&lt;/ShapeTextInfo&gt;"/>
  <p:tag name="HTML_SHAPEINFO" val="&lt;ThreeDShapeInfo&gt;&lt;uuid val=&quot;{F6F99E53-1F04-426D-96BD-CD8026AB026E}&quot;/&gt;&lt;isInvalidForFieldText val=&quot;0&quot;/&gt;&lt;Image&gt;&lt;filename val=&quot;C:\Users\rscald\AppData\Local\Temp\CP17840208789421Session\CPTrustFolder17840208789421\PPTImport17840209059609\data\asimages\{F6F99E53-1F04-426D-96BD-CD8026AB026E}_2.png&quot;/&gt;&lt;left val=&quot;34&quot;/&gt;&lt;top val=&quot;192&quot;/&gt;&lt;width val=&quot;893&quot;/&gt;&lt;height val=&quot;444&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F51B50C-43FB-4184-830C-8E0A6C82764F}&quot;/&gt;&lt;isInvalidForFieldText val=&quot;0&quot;/&gt;&lt;Image&gt;&lt;filename val=&quot;C:\Users\rscald\AppData\Local\Temp\CP17840208789421Session\CPTrustFolder17840208789421\PPTImport17840209059609\data\asimages\{3F51B50C-43FB-4184-830C-8E0A6C82764F}_2.png&quot;/&gt;&lt;left val=&quot;864&quot;/&gt;&lt;top val=&quot;674&quot;/&gt;&lt;width val=&quot;47&quot;/&gt;&lt;height val=&quot;3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0&quot;/&gt;&lt;/TableIndex&gt;&lt;/ShapeTextInfo&gt;"/>
  <p:tag name="HTML_SHAPEINFO" val="&lt;ThreeDShapeInfo&gt;&lt;uuid val=&quot;{8891296A-9DD9-4BBA-957F-B15721026377}&quot;/&gt;&lt;isInvalidForFieldText val=&quot;0&quot;/&gt;&lt;Image&gt;&lt;filename val=&quot;C:\Users\rscald\AppData\Local\Temp\CP17840208789421Session\CPTrustFolder17840208789421\PPTImport17840209059609\data\asimages\{8891296A-9DD9-4BBA-957F-B15721026377}_13.png&quot;/&gt;&lt;left val=&quot;24&quot;/&gt;&lt;top val=&quot;35&quot;/&gt;&lt;width val=&quot;743&quot;/&gt;&lt;height val=&quot;160&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37&quot;/&gt;&lt;lineCharCount val=&quot;35&quot;/&gt;&lt;lineCharCount val=&quot;54&quot;/&gt;&lt;lineCharCount val=&quot;16&quot;/&gt;&lt;/TableIndex&gt;&lt;/ShapeTextInfo&gt;"/>
  <p:tag name="HTML_SHAPEINFO" val="&lt;ThreeDShapeInfo&gt;&lt;uuid val=&quot;{FCC4D94F-E78E-4A8C-A9CB-295E6B5ACA51}&quot;/&gt;&lt;isInvalidForFieldText val=&quot;0&quot;/&gt;&lt;Image&gt;&lt;filename val=&quot;C:\Users\rscald\AppData\Local\Temp\CP17840208789421Session\CPTrustFolder17840208789421\PPTImport17840209059609\data\asimages\{FCC4D94F-E78E-4A8C-A9CB-295E6B5ACA51}_13.png&quot;/&gt;&lt;left val=&quot;36&quot;/&gt;&lt;top val=&quot;192&quot;/&gt;&lt;width val=&quot;876&quot;/&gt;&lt;height val=&quot;444&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E7DB441D-A43A-425A-B7E7-90F564FF9BAD}&quot;/&gt;&lt;isInvalidForFieldText val=&quot;0&quot;/&gt;&lt;Image&gt;&lt;filename val=&quot;C:\Users\rscald\AppData\Local\Temp\CP17840208789421Session\CPTrustFolder17840208789421\PPTImport17840209059609\data\asimages\{E7DB441D-A43A-425A-B7E7-90F564FF9BAD}_13.png&quot;/&gt;&lt;left val=&quot;864&quot;/&gt;&lt;top val=&quot;674&quot;/&gt;&lt;width val=&quot;47&quot;/&gt;&lt;height val=&quot;39&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1&quot;/&gt;&lt;lineCharCount val=&quot;12&quot;/&gt;&lt;/TableIndex&gt;&lt;/ShapeTextInfo&gt;"/>
  <p:tag name="HTML_SHAPEINFO" val="&lt;ThreeDShapeInfo&gt;&lt;uuid val=&quot;{2B98B3FA-8316-40BD-BDE9-50AD5B3433BD}&quot;/&gt;&lt;isInvalidForFieldText val=&quot;0&quot;/&gt;&lt;Image&gt;&lt;filename val=&quot;C:\Users\rscald\AppData\Local\Temp\CP17840208789421Session\CPTrustFolder17840208789421\PPTImport17840209059609\data\asimages\{2B98B3FA-8316-40BD-BDE9-50AD5B3433BD}_14.png&quot;/&gt;&lt;left val=&quot;24&quot;/&gt;&lt;top val=&quot;24&quot;/&gt;&lt;width val=&quot;743&quot;/&gt;&lt;height val=&quot;170&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51&quot;/&gt;&lt;lineCharCount val=&quot;26&quot;/&gt;&lt;lineCharCount val=&quot;45&quot;/&gt;&lt;lineCharCount val=&quot;23&quot;/&gt;&lt;lineCharCount val=&quot;51&quot;/&gt;&lt;lineCharCount val=&quot;24&quot;/&gt;&lt;/TableIndex&gt;&lt;/ShapeTextInfo&gt;"/>
  <p:tag name="HTML_SHAPEINFO" val="&lt;ThreeDShapeInfo&gt;&lt;uuid val=&quot;{53B347A7-F111-4068-84F4-44E3CC2905A6}&quot;/&gt;&lt;isInvalidForFieldText val=&quot;0&quot;/&gt;&lt;Image&gt;&lt;filename val=&quot;C:\Users\rscald\AppData\Local\Temp\CP17840208789421Session\CPTrustFolder17840208789421\PPTImport17840209059609\data\asimages\{53B347A7-F111-4068-84F4-44E3CC2905A6}_14.png&quot;/&gt;&lt;left val=&quot;36&quot;/&gt;&lt;top val=&quot;192&quot;/&gt;&lt;width val=&quot;876&quot;/&gt;&lt;height val=&quot;444&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6A8E0211-A57F-4730-9470-80617D65CE36}&quot;/&gt;&lt;isInvalidForFieldText val=&quot;0&quot;/&gt;&lt;Image&gt;&lt;filename val=&quot;C:\Users\rscald\AppData\Local\Temp\CP17840208789421Session\CPTrustFolder17840208789421\PPTImport17840209059609\data\asimages\{6A8E0211-A57F-4730-9470-80617D65CE36}_14.png&quot;/&gt;&lt;left val=&quot;864&quot;/&gt;&lt;top val=&quot;674&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2697</TotalTime>
  <Words>457</Words>
  <Application>Microsoft Office PowerPoint</Application>
  <PresentationFormat>On-screen Show (4:3)</PresentationFormat>
  <Paragraphs>53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Tw Cen MT Condensed</vt:lpstr>
      <vt:lpstr>Office Theme</vt:lpstr>
      <vt:lpstr>Initial COBRA notice</vt:lpstr>
      <vt:lpstr>Important information</vt:lpstr>
      <vt:lpstr>Initial COBRA notice</vt:lpstr>
      <vt:lpstr>When to send initial COBRA notice</vt:lpstr>
      <vt:lpstr>Federal mailing requirements</vt:lpstr>
      <vt:lpstr>Federal hand-delivery requirements</vt:lpstr>
      <vt:lpstr>National Medical Support Notice (NMSN)</vt:lpstr>
      <vt:lpstr>Tips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87</cp:revision>
  <cp:lastPrinted>2019-12-11T18:59:44Z</cp:lastPrinted>
  <dcterms:created xsi:type="dcterms:W3CDTF">2020-07-07T16:41:29Z</dcterms:created>
  <dcterms:modified xsi:type="dcterms:W3CDTF">2023-12-12T16:43:54Z</dcterms:modified>
</cp:coreProperties>
</file>