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69" r:id="rId2"/>
    <p:sldId id="414" r:id="rId3"/>
    <p:sldId id="275" r:id="rId4"/>
    <p:sldId id="273" r:id="rId5"/>
    <p:sldId id="277" r:id="rId6"/>
    <p:sldId id="278" r:id="rId7"/>
    <p:sldId id="432" r:id="rId8"/>
    <p:sldId id="433" r:id="rId9"/>
    <p:sldId id="435" r:id="rId10"/>
    <p:sldId id="434" r:id="rId11"/>
    <p:sldId id="263" r:id="rId12"/>
    <p:sldId id="268"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7E5F28-656C-8C20-6516-2A2596813B2D}" name="Jennifer S. Dolder" initials="JSD" userId="S::rdoldj@peba.sc.gov::adc8f237-6518-4fda-a594-f6aaccffabfd" providerId="AD"/>
  <p188:author id="{2662FCED-3CB1-522E-15EA-062129AC35EB}" name="Jacalin C. Shealy" initials="JCS" userId="S::rsheaj@peba.sc.gov::f84f2503-b769-474a-82a5-577d5644449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6" clrIdx="0">
    <p:extLst>
      <p:ext uri="{19B8F6BF-5375-455C-9EA6-DF929625EA0E}">
        <p15:presenceInfo xmlns:p15="http://schemas.microsoft.com/office/powerpoint/2012/main" userId="S::ryounh@peba.sc.gov::9a85b619-8fd1-4dec-b439-2514df7fe89a" providerId="AD"/>
      </p:ext>
    </p:extLst>
  </p:cmAuthor>
  <p:cmAuthor id="2" name="Jessica Moak" initials="JM" lastIdx="1" clrIdx="1">
    <p:extLst>
      <p:ext uri="{19B8F6BF-5375-455C-9EA6-DF929625EA0E}">
        <p15:presenceInfo xmlns:p15="http://schemas.microsoft.com/office/powerpoint/2012/main" userId="S::rmoakj@peba.sc.gov::aefcb452-2607-4fbc-8c60-dfa075c160aa" providerId="AD"/>
      </p:ext>
    </p:extLst>
  </p:cmAuthor>
  <p:cmAuthor id="3" name="Amber Carter" initials="AC" lastIdx="4" clrIdx="2">
    <p:extLst>
      <p:ext uri="{19B8F6BF-5375-455C-9EA6-DF929625EA0E}">
        <p15:presenceInfo xmlns:p15="http://schemas.microsoft.com/office/powerpoint/2012/main" userId="S::rcarta@peba.sc.gov::eb8527e1-b802-446a-ae79-84550f6beab2" providerId="AD"/>
      </p:ext>
    </p:extLst>
  </p:cmAuthor>
  <p:cmAuthor id="4" name="Jennifer S. Dolder" initials="JSD" lastIdx="4" clrIdx="3">
    <p:extLst>
      <p:ext uri="{19B8F6BF-5375-455C-9EA6-DF929625EA0E}">
        <p15:presenceInfo xmlns:p15="http://schemas.microsoft.com/office/powerpoint/2012/main" userId="S::rdoldj@peba.sc.gov::adc8f237-6518-4fda-a594-f6aaccffab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FCCCF"/>
    <a:srgbClr val="D6B579"/>
    <a:srgbClr val="CBD9E4"/>
    <a:srgbClr val="000000"/>
    <a:srgbClr val="A50000"/>
    <a:srgbClr val="595959"/>
    <a:srgbClr val="006D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652" autoAdjust="0"/>
  </p:normalViewPr>
  <p:slideViewPr>
    <p:cSldViewPr snapToGrid="0">
      <p:cViewPr varScale="1">
        <p:scale>
          <a:sx n="114" d="100"/>
          <a:sy n="114" d="100"/>
        </p:scale>
        <p:origin x="1506" y="10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5" d="100"/>
          <a:sy n="85" d="100"/>
        </p:scale>
        <p:origin x="384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z="1100" smtClean="0">
                <a:solidFill>
                  <a:schemeClr val="accent2"/>
                </a:solidFill>
              </a:rPr>
              <a:t>‹#›</a:t>
            </a:fld>
            <a:endParaRPr lang="en-US" sz="1100" dirty="0">
              <a:solidFill>
                <a:schemeClr val="accent2"/>
              </a:solidFill>
            </a:endParaRPr>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12/13/2023</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4230070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4</a:t>
            </a:fld>
            <a:endParaRPr lang="en-US" dirty="0"/>
          </a:p>
        </p:txBody>
      </p:sp>
    </p:spTree>
    <p:extLst>
      <p:ext uri="{BB962C8B-B14F-4D97-AF65-F5344CB8AC3E}">
        <p14:creationId xmlns:p14="http://schemas.microsoft.com/office/powerpoint/2010/main" val="50528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5</a:t>
            </a:fld>
            <a:endParaRPr lang="en-US" dirty="0"/>
          </a:p>
        </p:txBody>
      </p:sp>
    </p:spTree>
    <p:extLst>
      <p:ext uri="{BB962C8B-B14F-4D97-AF65-F5344CB8AC3E}">
        <p14:creationId xmlns:p14="http://schemas.microsoft.com/office/powerpoint/2010/main" val="3413701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36C5A97-FE1B-4EFC-9C73-B1258035E011}" type="slidenum">
              <a:rPr lang="en-US" smtClean="0"/>
              <a:t>6</a:t>
            </a:fld>
            <a:endParaRPr lang="en-US" dirty="0"/>
          </a:p>
        </p:txBody>
      </p:sp>
    </p:spTree>
    <p:extLst>
      <p:ext uri="{BB962C8B-B14F-4D97-AF65-F5344CB8AC3E}">
        <p14:creationId xmlns:p14="http://schemas.microsoft.com/office/powerpoint/2010/main" val="156894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peba.sc.gov/contact"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twitter.com/scpeba" TargetMode="External"/><Relationship Id="rId3" Type="http://schemas.openxmlformats.org/officeDocument/2006/relationships/image" Target="../media/image6.png"/><Relationship Id="rId7" Type="http://schemas.openxmlformats.org/officeDocument/2006/relationships/image" Target="../media/image3.png"/><Relationship Id="rId12" Type="http://schemas.openxmlformats.org/officeDocument/2006/relationships/hyperlink" Target="https://www.instagram.com/s.c.peba/" TargetMode="Externa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hyperlink" Target="http://www.linkedin.com/company/south-carolina-public-employee-benefit-authority/" TargetMode="External"/><Relationship Id="rId5" Type="http://schemas.openxmlformats.org/officeDocument/2006/relationships/image" Target="../media/image8.png"/><Relationship Id="rId10" Type="http://schemas.openxmlformats.org/officeDocument/2006/relationships/hyperlink" Target="http://www.youtube.com/c/pebatv" TargetMode="External"/><Relationship Id="rId4" Type="http://schemas.openxmlformats.org/officeDocument/2006/relationships/image" Target="../media/image7.png"/><Relationship Id="rId9" Type="http://schemas.openxmlformats.org/officeDocument/2006/relationships/hyperlink" Target="http://www.facebook.com/scpeba" TargetMode="Externa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6857998"/>
          </a:xfrm>
          <a:prstGeom prst="rect">
            <a:avLst/>
          </a:prstGeom>
        </p:spPr>
      </p:pic>
      <p:sp>
        <p:nvSpPr>
          <p:cNvPr id="2" name="Title 1"/>
          <p:cNvSpPr>
            <a:spLocks noGrp="1"/>
          </p:cNvSpPr>
          <p:nvPr>
            <p:ph type="ctrTitle" hasCustomPrompt="1"/>
          </p:nvPr>
        </p:nvSpPr>
        <p:spPr>
          <a:xfrm>
            <a:off x="1645920" y="2286000"/>
            <a:ext cx="6641869" cy="2286000"/>
          </a:xfrm>
        </p:spPr>
        <p:txBody>
          <a:bodyPr anchor="ctr" anchorCtr="0">
            <a:normAutofit/>
          </a:bodyPr>
          <a:lstStyle>
            <a:lvl1pPr algn="l">
              <a:defRPr sz="5000" b="1">
                <a:solidFill>
                  <a:schemeClr val="accent2"/>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1645920" y="4754880"/>
            <a:ext cx="6641869" cy="1463040"/>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12152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5029200"/>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31794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1645920" y="1828800"/>
            <a:ext cx="6693408" cy="2286000"/>
          </a:xfrm>
        </p:spPr>
        <p:txBody>
          <a:bodyPr anchor="ctr">
            <a:normAutofit/>
          </a:bodyPr>
          <a:lstStyle>
            <a:lvl1pPr>
              <a:defRPr sz="4000" b="1" baseline="0">
                <a:solidFill>
                  <a:schemeClr val="accent2"/>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1645920" y="4297680"/>
            <a:ext cx="6693408" cy="1368398"/>
          </a:xfrm>
        </p:spPr>
        <p:txBody>
          <a:bodyPr anchor="t" anchorCtr="0">
            <a:normAutofit/>
          </a:bodyPr>
          <a:lstStyle>
            <a:lvl1pPr marL="0" indent="0" algn="l">
              <a:buNone/>
              <a:defRPr sz="24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p>
        </p:txBody>
      </p:sp>
    </p:spTree>
    <p:extLst>
      <p:ext uri="{BB962C8B-B14F-4D97-AF65-F5344CB8AC3E}">
        <p14:creationId xmlns:p14="http://schemas.microsoft.com/office/powerpoint/2010/main" val="8953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2" name="Title 1"/>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457200" y="1261872"/>
            <a:ext cx="82296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7F681053-E020-4BA7-96D6-1E07BEE664E2}"/>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38819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3" name="Content Placeholder 2"/>
          <p:cNvSpPr>
            <a:spLocks noGrp="1"/>
          </p:cNvSpPr>
          <p:nvPr>
            <p:ph sz="half" idx="1" hasCustomPrompt="1"/>
          </p:nvPr>
        </p:nvSpPr>
        <p:spPr>
          <a:xfrm>
            <a:off x="4572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800600" y="1261872"/>
            <a:ext cx="3886200" cy="5029200"/>
          </a:xfrm>
        </p:spPr>
        <p:txBody>
          <a:bodyPr/>
          <a:lstStyle>
            <a:lvl1pPr>
              <a:defRPr sz="2400">
                <a:solidFill>
                  <a:schemeClr val="tx2"/>
                </a:solidFill>
              </a:defRPr>
            </a:lvl1pPr>
            <a:lvl2pPr>
              <a:defRPr sz="20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a:extLst>
              <a:ext uri="{FF2B5EF4-FFF2-40B4-BE49-F238E27FC236}">
                <a16:creationId xmlns:a16="http://schemas.microsoft.com/office/drawing/2014/main" id="{40A2396F-3FAF-4628-96FD-7ED599577BCD}"/>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Title 1">
            <a:extLst>
              <a:ext uri="{FF2B5EF4-FFF2-40B4-BE49-F238E27FC236}">
                <a16:creationId xmlns:a16="http://schemas.microsoft.com/office/drawing/2014/main" id="{5BDE5EEF-D87C-4062-B64E-D346A0C26839}"/>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85541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5" name="Slide Number Placeholder 5">
            <a:extLst>
              <a:ext uri="{FF2B5EF4-FFF2-40B4-BE49-F238E27FC236}">
                <a16:creationId xmlns:a16="http://schemas.microsoft.com/office/drawing/2014/main" id="{960478C3-43ED-4BF0-AFF0-4AB2FD7EA703}"/>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Title 1">
            <a:extLst>
              <a:ext uri="{FF2B5EF4-FFF2-40B4-BE49-F238E27FC236}">
                <a16:creationId xmlns:a16="http://schemas.microsoft.com/office/drawing/2014/main" id="{D708F6D9-0E1E-4E48-8553-B6D1AE6B5DC4}"/>
              </a:ext>
            </a:extLst>
          </p:cNvPr>
          <p:cNvSpPr>
            <a:spLocks noGrp="1"/>
          </p:cNvSpPr>
          <p:nvPr>
            <p:ph type="title" hasCustomPrompt="1"/>
          </p:nvPr>
        </p:nvSpPr>
        <p:spPr>
          <a:xfrm>
            <a:off x="457198" y="228600"/>
            <a:ext cx="8229599" cy="804672"/>
          </a:xfrm>
        </p:spPr>
        <p:txBody>
          <a:bodyPr anchor="ctr" anchorCtr="0">
            <a:normAutofit/>
          </a:bodyPr>
          <a:lstStyle>
            <a:lvl1pPr>
              <a:defRPr sz="2800" b="1">
                <a:solidFill>
                  <a:schemeClr val="accent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92909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4" name="Slide Number Placeholder 5">
            <a:extLst>
              <a:ext uri="{FF2B5EF4-FFF2-40B4-BE49-F238E27FC236}">
                <a16:creationId xmlns:a16="http://schemas.microsoft.com/office/drawing/2014/main" id="{24A80341-3CF6-4ECA-8F57-62F112F7AB8F}"/>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81115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472C92-C186-4D7A-9A08-38B1239B37F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7" name="TextBox 6"/>
          <p:cNvSpPr txBox="1"/>
          <p:nvPr userDrawn="1"/>
        </p:nvSpPr>
        <p:spPr>
          <a:xfrm>
            <a:off x="457198" y="1261872"/>
            <a:ext cx="8229600" cy="2268826"/>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Contact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hlinkClick r:id="rId3"/>
              </a:rPr>
              <a:t>peba.sc.gov/contact</a:t>
            </a:r>
            <a:r>
              <a:rPr kumimoji="0" lang="en-US" sz="2000" b="0" i="0" u="none" strike="noStrike" kern="1200" cap="none" spc="0" normalizeH="0" baseline="0" noProof="0" dirty="0">
                <a:ln>
                  <a:noFill/>
                </a:ln>
                <a:solidFill>
                  <a:schemeClr val="tx2"/>
                </a:solidFill>
                <a:effectLst/>
                <a:uLnTx/>
                <a:uFillTx/>
                <a:latin typeface="+mn-lt"/>
                <a:ea typeface="+mn-ea"/>
                <a:cs typeface="+mn-cs"/>
              </a:rPr>
              <a: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803.737.6800 or 888.260.9430.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2"/>
                </a:solidFill>
                <a:effectLst/>
                <a:uLnTx/>
                <a:uFillTx/>
                <a:latin typeface="+mn-lt"/>
                <a:ea typeface="+mn-ea"/>
                <a:cs typeface="+mn-cs"/>
              </a:rPr>
              <a:t>Visit us: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chemeClr val="tx2"/>
                </a:solidFill>
                <a:effectLst/>
                <a:uLnTx/>
                <a:uFillTx/>
                <a:latin typeface="+mn-lt"/>
                <a:ea typeface="+mn-ea"/>
                <a:cs typeface="+mn-cs"/>
              </a:rPr>
              <a:t>202 Arbor Lake Drive</a:t>
            </a:r>
            <a:br>
              <a:rPr kumimoji="0" lang="en-US" sz="2000" b="0" i="0" u="none" strike="noStrike" kern="1200" cap="none" spc="0" normalizeH="0" baseline="0" noProof="0" dirty="0">
                <a:ln>
                  <a:noFill/>
                </a:ln>
                <a:solidFill>
                  <a:schemeClr val="tx2"/>
                </a:solidFill>
                <a:effectLst/>
                <a:uLnTx/>
                <a:uFillTx/>
                <a:latin typeface="+mn-lt"/>
                <a:ea typeface="+mn-ea"/>
                <a:cs typeface="+mn-cs"/>
              </a:rPr>
            </a:br>
            <a:r>
              <a:rPr kumimoji="0" lang="en-US" sz="2000" b="0" i="0" u="none" strike="noStrike" kern="1200" cap="none" spc="0" normalizeH="0" baseline="0" noProof="0" dirty="0">
                <a:ln>
                  <a:noFill/>
                </a:ln>
                <a:solidFill>
                  <a:schemeClr val="tx2"/>
                </a:solidFill>
                <a:effectLst/>
                <a:uLnTx/>
                <a:uFillTx/>
                <a:latin typeface="+mn-lt"/>
                <a:ea typeface="+mn-ea"/>
                <a:cs typeface="+mn-cs"/>
              </a:rPr>
              <a:t>Columbia, SC 29223</a:t>
            </a:r>
          </a:p>
        </p:txBody>
      </p:sp>
      <p:sp>
        <p:nvSpPr>
          <p:cNvPr id="6" name="TextBox 5">
            <a:extLst>
              <a:ext uri="{FF2B5EF4-FFF2-40B4-BE49-F238E27FC236}">
                <a16:creationId xmlns:a16="http://schemas.microsoft.com/office/drawing/2014/main" id="{D47F7788-45C2-4D4E-A228-2E4396CB023D}"/>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in touch with PEBA</a:t>
            </a:r>
          </a:p>
        </p:txBody>
      </p:sp>
      <p:sp>
        <p:nvSpPr>
          <p:cNvPr id="10" name="Slide Number Placeholder 5">
            <a:extLst>
              <a:ext uri="{FF2B5EF4-FFF2-40B4-BE49-F238E27FC236}">
                <a16:creationId xmlns:a16="http://schemas.microsoft.com/office/drawing/2014/main" id="{AE028D9D-C7FB-4D10-A446-0FF2D89D867E}"/>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51316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8E64BB3D-0633-454E-AE94-E7592A06CC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7172" y="1261870"/>
            <a:ext cx="548640" cy="548640"/>
          </a:xfrm>
          <a:prstGeom prst="rect">
            <a:avLst/>
          </a:prstGeom>
        </p:spPr>
      </p:pic>
      <p:pic>
        <p:nvPicPr>
          <p:cNvPr id="23" name="Picture 22">
            <a:extLst>
              <a:ext uri="{FF2B5EF4-FFF2-40B4-BE49-F238E27FC236}">
                <a16:creationId xmlns:a16="http://schemas.microsoft.com/office/drawing/2014/main" id="{79B78537-09EC-4D54-939C-22B9CE8CF17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7796" y="2179838"/>
            <a:ext cx="548640" cy="548640"/>
          </a:xfrm>
          <a:prstGeom prst="rect">
            <a:avLst/>
          </a:prstGeom>
        </p:spPr>
      </p:pic>
      <p:pic>
        <p:nvPicPr>
          <p:cNvPr id="21" name="Picture 20">
            <a:extLst>
              <a:ext uri="{FF2B5EF4-FFF2-40B4-BE49-F238E27FC236}">
                <a16:creationId xmlns:a16="http://schemas.microsoft.com/office/drawing/2014/main" id="{A56D338D-10BB-47FE-BB41-B27D672C196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199" y="2187441"/>
            <a:ext cx="548640" cy="548640"/>
          </a:xfrm>
          <a:prstGeom prst="rect">
            <a:avLst/>
          </a:prstGeom>
        </p:spPr>
      </p:pic>
      <p:pic>
        <p:nvPicPr>
          <p:cNvPr id="13" name="Picture 12">
            <a:extLst>
              <a:ext uri="{FF2B5EF4-FFF2-40B4-BE49-F238E27FC236}">
                <a16:creationId xmlns:a16="http://schemas.microsoft.com/office/drawing/2014/main" id="{B9216F0E-1C07-4004-BB8F-759178270C3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7199" y="1261870"/>
            <a:ext cx="548640" cy="548640"/>
          </a:xfrm>
          <a:prstGeom prst="rect">
            <a:avLst/>
          </a:prstGeom>
        </p:spPr>
      </p:pic>
      <p:pic>
        <p:nvPicPr>
          <p:cNvPr id="18" name="Picture 17">
            <a:extLst>
              <a:ext uri="{FF2B5EF4-FFF2-40B4-BE49-F238E27FC236}">
                <a16:creationId xmlns:a16="http://schemas.microsoft.com/office/drawing/2014/main" id="{D692D7C3-28D1-4C6E-830C-427DE7E2935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7199" y="3113015"/>
            <a:ext cx="548640" cy="548640"/>
          </a:xfrm>
          <a:prstGeom prst="rect">
            <a:avLst/>
          </a:prstGeom>
        </p:spPr>
      </p:pic>
      <p:pic>
        <p:nvPicPr>
          <p:cNvPr id="6" name="Picture 5">
            <a:extLst>
              <a:ext uri="{FF2B5EF4-FFF2-40B4-BE49-F238E27FC236}">
                <a16:creationId xmlns:a16="http://schemas.microsoft.com/office/drawing/2014/main" id="{7C381571-1525-4007-B97A-5E39E293ED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grpSp>
        <p:nvGrpSpPr>
          <p:cNvPr id="12" name="Group 11">
            <a:extLst>
              <a:ext uri="{FF2B5EF4-FFF2-40B4-BE49-F238E27FC236}">
                <a16:creationId xmlns:a16="http://schemas.microsoft.com/office/drawing/2014/main" id="{49E69B81-F380-4DCC-A842-84DC1C0AD457}"/>
              </a:ext>
            </a:extLst>
          </p:cNvPr>
          <p:cNvGrpSpPr/>
          <p:nvPr userDrawn="1"/>
        </p:nvGrpSpPr>
        <p:grpSpPr>
          <a:xfrm>
            <a:off x="1085421" y="1305360"/>
            <a:ext cx="7253907" cy="2312807"/>
            <a:chOff x="1085421" y="957888"/>
            <a:chExt cx="7253907" cy="2312807"/>
          </a:xfrm>
        </p:grpSpPr>
        <p:sp>
          <p:nvSpPr>
            <p:cNvPr id="55" name="TextBox 54"/>
            <p:cNvSpPr txBox="1"/>
            <p:nvPr userDrawn="1"/>
          </p:nvSpPr>
          <p:spPr>
            <a:xfrm>
              <a:off x="1085421" y="1883460"/>
              <a:ext cx="1354661" cy="461665"/>
            </a:xfrm>
            <a:prstGeom prst="rect">
              <a:avLst/>
            </a:prstGeom>
            <a:noFill/>
          </p:spPr>
          <p:txBody>
            <a:bodyPr wrap="square" rtlCol="0">
              <a:spAutoFit/>
            </a:bodyPr>
            <a:lstStyle/>
            <a:p>
              <a:r>
                <a:rPr lang="en-US" sz="2400" dirty="0">
                  <a:hlinkClick r:id="rId8"/>
                </a:rPr>
                <a:t>SCPEBA</a:t>
              </a:r>
              <a:endParaRPr lang="en-US" sz="2400" dirty="0"/>
            </a:p>
          </p:txBody>
        </p:sp>
        <p:sp>
          <p:nvSpPr>
            <p:cNvPr id="59" name="TextBox 58"/>
            <p:cNvSpPr txBox="1"/>
            <p:nvPr userDrawn="1"/>
          </p:nvSpPr>
          <p:spPr>
            <a:xfrm>
              <a:off x="1085421" y="957888"/>
              <a:ext cx="2082794" cy="461665"/>
            </a:xfrm>
            <a:prstGeom prst="rect">
              <a:avLst/>
            </a:prstGeom>
            <a:noFill/>
          </p:spPr>
          <p:txBody>
            <a:bodyPr wrap="square" rtlCol="0">
              <a:spAutoFit/>
            </a:bodyPr>
            <a:lstStyle/>
            <a:p>
              <a:r>
                <a:rPr lang="en-US" sz="2400" dirty="0">
                  <a:hlinkClick r:id="rId9"/>
                </a:rPr>
                <a:t>SCPEBA</a:t>
              </a:r>
              <a:endParaRPr lang="en-US" sz="2400" dirty="0"/>
            </a:p>
          </p:txBody>
        </p:sp>
        <p:sp>
          <p:nvSpPr>
            <p:cNvPr id="61" name="TextBox 60"/>
            <p:cNvSpPr txBox="1"/>
            <p:nvPr userDrawn="1"/>
          </p:nvSpPr>
          <p:spPr>
            <a:xfrm>
              <a:off x="3875393" y="1870070"/>
              <a:ext cx="1574794" cy="461665"/>
            </a:xfrm>
            <a:prstGeom prst="rect">
              <a:avLst/>
            </a:prstGeom>
            <a:noFill/>
          </p:spPr>
          <p:txBody>
            <a:bodyPr wrap="square" rtlCol="0">
              <a:spAutoFit/>
            </a:bodyPr>
            <a:lstStyle/>
            <a:p>
              <a:r>
                <a:rPr lang="en-US" sz="2400" u="sng" dirty="0">
                  <a:hlinkClick r:id="rId10"/>
                </a:rPr>
                <a:t>PEBA TV</a:t>
              </a:r>
              <a:endParaRPr lang="en-US" sz="2400" dirty="0"/>
            </a:p>
          </p:txBody>
        </p:sp>
        <p:sp>
          <p:nvSpPr>
            <p:cNvPr id="63" name="TextBox 62"/>
            <p:cNvSpPr txBox="1"/>
            <p:nvPr userDrawn="1"/>
          </p:nvSpPr>
          <p:spPr>
            <a:xfrm>
              <a:off x="1085421" y="2809030"/>
              <a:ext cx="7253907" cy="461665"/>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1"/>
                </a:rPr>
                <a:t>South Carolina Public Employee Benefit Authority</a:t>
              </a:r>
              <a:endParaRPr lang="en-US" sz="3600" dirty="0"/>
            </a:p>
          </p:txBody>
        </p:sp>
      </p:grpSp>
      <p:sp>
        <p:nvSpPr>
          <p:cNvPr id="16" name="TextBox 15">
            <a:extLst>
              <a:ext uri="{FF2B5EF4-FFF2-40B4-BE49-F238E27FC236}">
                <a16:creationId xmlns:a16="http://schemas.microsoft.com/office/drawing/2014/main" id="{054746A6-CB1C-498D-A553-5CC55DC319AF}"/>
              </a:ext>
            </a:extLst>
          </p:cNvPr>
          <p:cNvSpPr txBox="1"/>
          <p:nvPr userDrawn="1"/>
        </p:nvSpPr>
        <p:spPr>
          <a:xfrm>
            <a:off x="457199" y="369326"/>
            <a:ext cx="7614460"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Get social with PEBA</a:t>
            </a:r>
          </a:p>
        </p:txBody>
      </p:sp>
      <p:sp>
        <p:nvSpPr>
          <p:cNvPr id="24" name="Slide Number Placeholder 5">
            <a:extLst>
              <a:ext uri="{FF2B5EF4-FFF2-40B4-BE49-F238E27FC236}">
                <a16:creationId xmlns:a16="http://schemas.microsoft.com/office/drawing/2014/main" id="{A69210C4-1B2A-43A7-8BB3-748962BE955C}"/>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3" name="TextBox 32">
            <a:extLst>
              <a:ext uri="{FF2B5EF4-FFF2-40B4-BE49-F238E27FC236}">
                <a16:creationId xmlns:a16="http://schemas.microsoft.com/office/drawing/2014/main" id="{66857D2E-B04A-4DDB-B1CA-FBBA1CE5BA85}"/>
              </a:ext>
            </a:extLst>
          </p:cNvPr>
          <p:cNvSpPr txBox="1"/>
          <p:nvPr userDrawn="1"/>
        </p:nvSpPr>
        <p:spPr>
          <a:xfrm>
            <a:off x="3874769" y="1305337"/>
            <a:ext cx="1354661" cy="461665"/>
          </a:xfrm>
          <a:prstGeom prst="rect">
            <a:avLst/>
          </a:prstGeom>
          <a:noFill/>
        </p:spPr>
        <p:txBody>
          <a:bodyPr wrap="square" rtlCol="0">
            <a:spAutoFit/>
          </a:bodyPr>
          <a:lstStyle/>
          <a:p>
            <a:r>
              <a:rPr lang="en-US" sz="2400" dirty="0">
                <a:hlinkClick r:id="rId12"/>
              </a:rPr>
              <a:t>s.c.peba</a:t>
            </a:r>
            <a:endParaRPr lang="en-US" sz="2400" dirty="0"/>
          </a:p>
        </p:txBody>
      </p:sp>
    </p:spTree>
    <p:extLst>
      <p:ext uri="{BB962C8B-B14F-4D97-AF65-F5344CB8AC3E}">
        <p14:creationId xmlns:p14="http://schemas.microsoft.com/office/powerpoint/2010/main" val="219028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ncial disclaim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538F7D-0DAC-4159-8884-6F731C74E4C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8" cy="6857998"/>
          </a:xfrm>
          <a:prstGeom prst="rect">
            <a:avLst/>
          </a:prstGeom>
        </p:spPr>
      </p:pic>
      <p:sp>
        <p:nvSpPr>
          <p:cNvPr id="8" name="Rectangle 7"/>
          <p:cNvSpPr/>
          <p:nvPr userDrawn="1"/>
        </p:nvSpPr>
        <p:spPr>
          <a:xfrm>
            <a:off x="457198" y="1261872"/>
            <a:ext cx="8229600" cy="441351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400" dirty="0">
                <a:solidFill>
                  <a:schemeClr val="tx2"/>
                </a:solidFill>
              </a:rPr>
              <a:t>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3" name="TextBox 2">
            <a:extLst>
              <a:ext uri="{FF2B5EF4-FFF2-40B4-BE49-F238E27FC236}">
                <a16:creationId xmlns:a16="http://schemas.microsoft.com/office/drawing/2014/main" id="{3E9535F1-BFC0-4D25-ABA9-1F4411D72C0E}"/>
              </a:ext>
            </a:extLst>
          </p:cNvPr>
          <p:cNvSpPr txBox="1"/>
          <p:nvPr userDrawn="1"/>
        </p:nvSpPr>
        <p:spPr>
          <a:xfrm>
            <a:off x="457198" y="369326"/>
            <a:ext cx="3325091" cy="523220"/>
          </a:xfrm>
          <a:prstGeom prst="rect">
            <a:avLst/>
          </a:prstGeom>
          <a:noFill/>
        </p:spPr>
        <p:txBody>
          <a:bodyPr wrap="square" rtlCol="0" anchor="ctr">
            <a:spAutoFit/>
          </a:bodyPr>
          <a:lstStyle/>
          <a:p>
            <a:r>
              <a:rPr lang="en-US" sz="2800" b="1" dirty="0">
                <a:solidFill>
                  <a:schemeClr val="accent2"/>
                </a:solidFill>
                <a:latin typeface="Times New Roman" panose="02020603050405020304" pitchFamily="18" charset="0"/>
                <a:cs typeface="Times New Roman" panose="02020603050405020304" pitchFamily="18" charset="0"/>
              </a:rPr>
              <a:t>Financial disclaimer</a:t>
            </a:r>
          </a:p>
        </p:txBody>
      </p:sp>
      <p:sp>
        <p:nvSpPr>
          <p:cNvPr id="11" name="Slide Number Placeholder 5">
            <a:extLst>
              <a:ext uri="{FF2B5EF4-FFF2-40B4-BE49-F238E27FC236}">
                <a16:creationId xmlns:a16="http://schemas.microsoft.com/office/drawing/2014/main" id="{8CBD1319-6E18-42EF-8558-AD8D26572B16}"/>
              </a:ext>
            </a:extLst>
          </p:cNvPr>
          <p:cNvSpPr>
            <a:spLocks noGrp="1"/>
          </p:cNvSpPr>
          <p:nvPr>
            <p:ph type="sldNum" sz="quarter" idx="12"/>
          </p:nvPr>
        </p:nvSpPr>
        <p:spPr>
          <a:xfrm>
            <a:off x="8339328" y="6400800"/>
            <a:ext cx="804672"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47686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867359225"/>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6" r:id="rId5"/>
    <p:sldLayoutId id="2147483667" r:id="rId6"/>
    <p:sldLayoutId id="2147483672" r:id="rId7"/>
    <p:sldLayoutId id="2147483670" r:id="rId8"/>
    <p:sldLayoutId id="2147483669" r:id="rId9"/>
    <p:sldLayoutId id="2147483673"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s://peba.sc.gov/sites/default/files/2024_ibg.pdf"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eba.sc.gov/forms"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https://peba.sc.gov/sites/default/files/employment_verification.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peba.sc.gov/nyb"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Retiree insurance and eligibility funding</a:t>
            </a:r>
          </a:p>
        </p:txBody>
      </p:sp>
      <p:sp>
        <p:nvSpPr>
          <p:cNvPr id="5" name="Subtitle 4"/>
          <p:cNvSpPr>
            <a:spLocks noGrp="1"/>
          </p:cNvSpPr>
          <p:nvPr>
            <p:ph type="subTitle" idx="1"/>
          </p:nvPr>
        </p:nvSpPr>
        <p:spPr/>
        <p:txBody>
          <a:bodyPr/>
          <a:lstStyle/>
          <a:p>
            <a:r>
              <a:rPr lang="en-US" dirty="0"/>
              <a:t>Get Set for Retirement | Insurance</a:t>
            </a:r>
          </a:p>
          <a:p>
            <a:r>
              <a:rPr lang="en-US" dirty="0"/>
              <a:t>2024</a:t>
            </a:r>
            <a:endParaRPr lang="en-US" dirty="0">
              <a:solidFill>
                <a:srgbClr val="FF0000"/>
              </a:solidFill>
            </a:endParaRPr>
          </a:p>
        </p:txBody>
      </p:sp>
    </p:spTree>
    <p:extLst>
      <p:ext uri="{BB962C8B-B14F-4D97-AF65-F5344CB8AC3E}">
        <p14:creationId xmlns:p14="http://schemas.microsoft.com/office/powerpoint/2010/main" val="1753619080"/>
      </p:ext>
    </p:extLst>
  </p:cSld>
  <p:clrMapOvr>
    <a:masterClrMapping/>
  </p:clrMapOvr>
  <mc:AlternateContent xmlns:mc="http://schemas.openxmlformats.org/markup-compatibility/2006" xmlns:p14="http://schemas.microsoft.com/office/powerpoint/2010/main">
    <mc:Choice Requires="p14">
      <p:transition spd="slow" p14:dur="2000" advTm="11038"/>
    </mc:Choice>
    <mc:Fallback xmlns="">
      <p:transition spd="slow" advTm="1103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991B-EA04-447D-BBB8-839F6143DF45}"/>
              </a:ext>
            </a:extLst>
          </p:cNvPr>
          <p:cNvSpPr>
            <a:spLocks noGrp="1"/>
          </p:cNvSpPr>
          <p:nvPr>
            <p:ph type="title"/>
          </p:nvPr>
        </p:nvSpPr>
        <p:spPr/>
        <p:txBody>
          <a:bodyPr/>
          <a:lstStyle/>
          <a:p>
            <a:r>
              <a:rPr lang="en-US" dirty="0"/>
              <a:t>55/25 year rule</a:t>
            </a:r>
          </a:p>
        </p:txBody>
      </p:sp>
      <p:sp>
        <p:nvSpPr>
          <p:cNvPr id="3" name="Content Placeholder 2">
            <a:extLst>
              <a:ext uri="{FF2B5EF4-FFF2-40B4-BE49-F238E27FC236}">
                <a16:creationId xmlns:a16="http://schemas.microsoft.com/office/drawing/2014/main" id="{FD395454-CCAD-4295-91CA-D987D513013C}"/>
              </a:ext>
            </a:extLst>
          </p:cNvPr>
          <p:cNvSpPr>
            <a:spLocks noGrp="1"/>
          </p:cNvSpPr>
          <p:nvPr>
            <p:ph idx="1"/>
          </p:nvPr>
        </p:nvSpPr>
        <p:spPr/>
        <p:txBody>
          <a:bodyPr/>
          <a:lstStyle/>
          <a:p>
            <a:r>
              <a:rPr lang="en-US" dirty="0"/>
              <a:t>If you are a Class Two member of SCRS who retires under the 55/25 early retirement provision, you must pay the full premium (employee and employer share) until:</a:t>
            </a:r>
          </a:p>
          <a:p>
            <a:pPr lvl="1"/>
            <a:r>
              <a:rPr lang="en-US" dirty="0"/>
              <a:t>You reach age 60; or </a:t>
            </a:r>
          </a:p>
          <a:p>
            <a:pPr lvl="1"/>
            <a:r>
              <a:rPr lang="en-US" dirty="0"/>
              <a:t>The date you would have reached 28 years of service credit had you not retired, whichever occurs first.</a:t>
            </a:r>
          </a:p>
          <a:p>
            <a:r>
              <a:rPr lang="en-US" dirty="0"/>
              <a:t>You can refuse retiree insurance coverage and enroll when you become eligible for funding because you reach age 60 or at the date of what would be 28 years of service credit.</a:t>
            </a:r>
          </a:p>
          <a:p>
            <a:endParaRPr lang="en-US" dirty="0"/>
          </a:p>
        </p:txBody>
      </p:sp>
      <p:sp>
        <p:nvSpPr>
          <p:cNvPr id="4" name="Slide Number Placeholder 3">
            <a:extLst>
              <a:ext uri="{FF2B5EF4-FFF2-40B4-BE49-F238E27FC236}">
                <a16:creationId xmlns:a16="http://schemas.microsoft.com/office/drawing/2014/main" id="{1D6F662A-4264-4DF3-89CC-57BDA7A93625}"/>
              </a:ext>
            </a:extLst>
          </p:cNvPr>
          <p:cNvSpPr>
            <a:spLocks noGrp="1"/>
          </p:cNvSpPr>
          <p:nvPr>
            <p:ph type="sldNum" sz="quarter" idx="12"/>
          </p:nvPr>
        </p:nvSpPr>
        <p:spPr/>
        <p:txBody>
          <a:bodyPr/>
          <a:lstStyle/>
          <a:p>
            <a:fld id="{28024367-D536-4F59-B2ED-0E7825EDA9AF}" type="slidenum">
              <a:rPr lang="en-US" smtClean="0"/>
              <a:pPr/>
              <a:t>10</a:t>
            </a:fld>
            <a:endParaRPr lang="en-US" dirty="0"/>
          </a:p>
        </p:txBody>
      </p:sp>
    </p:spTree>
    <p:extLst>
      <p:ext uri="{BB962C8B-B14F-4D97-AF65-F5344CB8AC3E}">
        <p14:creationId xmlns:p14="http://schemas.microsoft.com/office/powerpoint/2010/main" val="51951308"/>
      </p:ext>
    </p:extLst>
  </p:cSld>
  <p:clrMapOvr>
    <a:masterClrMapping/>
  </p:clrMapOvr>
  <mc:AlternateContent xmlns:mc="http://schemas.openxmlformats.org/markup-compatibility/2006" xmlns:p14="http://schemas.microsoft.com/office/powerpoint/2010/main">
    <mc:Choice Requires="p14">
      <p:transition spd="slow" p14:dur="2000" advTm="32082"/>
    </mc:Choice>
    <mc:Fallback xmlns="">
      <p:transition spd="slow" advTm="3208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8024367-D536-4F59-B2ED-0E7825EDA9AF}" type="slidenum">
              <a:rPr lang="en-US" smtClean="0"/>
              <a:pPr/>
              <a:t>11</a:t>
            </a:fld>
            <a:endParaRPr lang="en-US" dirty="0"/>
          </a:p>
        </p:txBody>
      </p:sp>
    </p:spTree>
    <p:extLst>
      <p:ext uri="{BB962C8B-B14F-4D97-AF65-F5344CB8AC3E}">
        <p14:creationId xmlns:p14="http://schemas.microsoft.com/office/powerpoint/2010/main" val="3669356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50EBC4-0247-472C-BC74-495C1965EFB7}"/>
              </a:ext>
            </a:extLst>
          </p:cNvPr>
          <p:cNvSpPr>
            <a:spLocks noGrp="1"/>
          </p:cNvSpPr>
          <p:nvPr>
            <p:ph type="sldNum" sz="quarter" idx="12"/>
          </p:nvPr>
        </p:nvSpPr>
        <p:spPr/>
        <p:txBody>
          <a:bodyPr/>
          <a:lstStyle/>
          <a:p>
            <a:fld id="{28024367-D536-4F59-B2ED-0E7825EDA9AF}" type="slidenum">
              <a:rPr lang="en-US" smtClean="0"/>
              <a:pPr/>
              <a:t>12</a:t>
            </a:fld>
            <a:endParaRPr lang="en-US" dirty="0"/>
          </a:p>
        </p:txBody>
      </p:sp>
    </p:spTree>
    <p:extLst>
      <p:ext uri="{BB962C8B-B14F-4D97-AF65-F5344CB8AC3E}">
        <p14:creationId xmlns:p14="http://schemas.microsoft.com/office/powerpoint/2010/main" val="25592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8CBC-340A-4E70-95AE-86DEC95D3471}"/>
              </a:ext>
            </a:extLst>
          </p:cNvPr>
          <p:cNvSpPr>
            <a:spLocks noGrp="1"/>
          </p:cNvSpPr>
          <p:nvPr>
            <p:ph type="title"/>
          </p:nvPr>
        </p:nvSpPr>
        <p:spPr/>
        <p:txBody>
          <a:bodyPr/>
          <a:lstStyle/>
          <a:p>
            <a:r>
              <a:rPr lang="en-US" dirty="0"/>
              <a:t>Important information</a:t>
            </a:r>
          </a:p>
        </p:txBody>
      </p:sp>
      <p:sp>
        <p:nvSpPr>
          <p:cNvPr id="3" name="Content Placeholder 2">
            <a:extLst>
              <a:ext uri="{FF2B5EF4-FFF2-40B4-BE49-F238E27FC236}">
                <a16:creationId xmlns:a16="http://schemas.microsoft.com/office/drawing/2014/main" id="{0536CF4D-6271-47D7-BB3B-DB92B818C58F}"/>
              </a:ext>
            </a:extLst>
          </p:cNvPr>
          <p:cNvSpPr>
            <a:spLocks noGrp="1"/>
          </p:cNvSpPr>
          <p:nvPr>
            <p:ph idx="1"/>
          </p:nvPr>
        </p:nvSpPr>
        <p:spPr/>
        <p:txBody>
          <a:bodyPr/>
          <a:lstStyle/>
          <a:p>
            <a:r>
              <a:rPr lang="en-US" dirty="0"/>
              <a:t>This presentation is not a comprehensive description of the insurance benefits offered by PEBA.</a:t>
            </a:r>
          </a:p>
          <a:p>
            <a:r>
              <a:rPr lang="en-US" dirty="0"/>
              <a:t>For more information, and before you make enrollment decisions, review the </a:t>
            </a:r>
            <a:r>
              <a:rPr lang="en-US" i="1" dirty="0">
                <a:hlinkClick r:id="rId2"/>
              </a:rPr>
              <a:t>Insurance Benefits Guide</a:t>
            </a:r>
            <a:r>
              <a:rPr lang="en-US" dirty="0"/>
              <a:t>.</a:t>
            </a:r>
          </a:p>
        </p:txBody>
      </p:sp>
      <p:sp>
        <p:nvSpPr>
          <p:cNvPr id="4" name="Slide Number Placeholder 3">
            <a:extLst>
              <a:ext uri="{FF2B5EF4-FFF2-40B4-BE49-F238E27FC236}">
                <a16:creationId xmlns:a16="http://schemas.microsoft.com/office/drawing/2014/main" id="{286DF58B-0C45-4162-AB3E-0BE28EAB262A}"/>
              </a:ext>
            </a:extLst>
          </p:cNvPr>
          <p:cNvSpPr>
            <a:spLocks noGrp="1"/>
          </p:cNvSpPr>
          <p:nvPr>
            <p:ph type="sldNum" sz="quarter" idx="12"/>
          </p:nvPr>
        </p:nvSpPr>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3611229860"/>
      </p:ext>
    </p:extLst>
  </p:cSld>
  <p:clrMapOvr>
    <a:masterClrMapping/>
  </p:clrMapOvr>
  <mc:AlternateContent xmlns:mc="http://schemas.openxmlformats.org/markup-compatibility/2006" xmlns:p14="http://schemas.microsoft.com/office/powerpoint/2010/main">
    <mc:Choice Requires="p14">
      <p:transition spd="slow" p14:dur="2000" advTm="15113"/>
    </mc:Choice>
    <mc:Fallback xmlns="">
      <p:transition spd="slow" advTm="1511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Retiree insurance eligibility</a:t>
            </a:r>
          </a:p>
        </p:txBody>
      </p:sp>
      <p:sp>
        <p:nvSpPr>
          <p:cNvPr id="3" name="Content Placeholder 2"/>
          <p:cNvSpPr>
            <a:spLocks noGrp="1"/>
          </p:cNvSpPr>
          <p:nvPr>
            <p:ph idx="1"/>
          </p:nvPr>
        </p:nvSpPr>
        <p:spPr/>
        <p:txBody>
          <a:bodyPr>
            <a:normAutofit lnSpcReduction="10000"/>
          </a:bodyPr>
          <a:lstStyle/>
          <a:p>
            <a:r>
              <a:rPr lang="en-US" altLang="en-US" dirty="0"/>
              <a:t>Eligibility for retiree group insurance is not the same as eligibility for retirement. </a:t>
            </a:r>
          </a:p>
          <a:p>
            <a:r>
              <a:rPr lang="en-US" altLang="en-US" dirty="0"/>
              <a:t>Determining retiree insurance eligibility is complicated, and only PEBA can make that determination. </a:t>
            </a:r>
          </a:p>
          <a:p>
            <a:r>
              <a:rPr lang="en-US" dirty="0"/>
              <a:t>The Retiree Packet, available at </a:t>
            </a:r>
            <a:r>
              <a:rPr lang="en-US" dirty="0">
                <a:hlinkClick r:id="rId3"/>
              </a:rPr>
              <a:t>peba.sc.gov/forms</a:t>
            </a:r>
            <a:r>
              <a:rPr lang="en-US" dirty="0"/>
              <a:t>, is a comprehensive packet that includes:</a:t>
            </a:r>
          </a:p>
          <a:p>
            <a:pPr lvl="1"/>
            <a:r>
              <a:rPr lang="en-US" i="1" dirty="0"/>
              <a:t>Retiree Insurance Eligibility, Funding </a:t>
            </a:r>
            <a:r>
              <a:rPr lang="en-US" dirty="0"/>
              <a:t>flyers; </a:t>
            </a:r>
          </a:p>
          <a:p>
            <a:pPr lvl="1"/>
            <a:r>
              <a:rPr lang="en-US" i="1" dirty="0"/>
              <a:t>Employment Verification Record</a:t>
            </a:r>
            <a:r>
              <a:rPr lang="en-US" dirty="0"/>
              <a:t>; </a:t>
            </a:r>
          </a:p>
          <a:p>
            <a:pPr lvl="1"/>
            <a:r>
              <a:rPr lang="en-US" i="1" dirty="0"/>
              <a:t>Certification Regarding Tobacco or E-cigarette Use</a:t>
            </a:r>
            <a:r>
              <a:rPr lang="en-US" dirty="0"/>
              <a:t>; and </a:t>
            </a:r>
          </a:p>
          <a:p>
            <a:pPr lvl="1"/>
            <a:r>
              <a:rPr lang="en-US" dirty="0"/>
              <a:t>Other helpful information. </a:t>
            </a:r>
          </a:p>
          <a:p>
            <a:r>
              <a:rPr lang="en-US" altLang="en-US" dirty="0"/>
              <a:t>Before you retire, submit an </a:t>
            </a:r>
            <a:r>
              <a:rPr lang="en-US" altLang="en-US" i="1" dirty="0">
                <a:hlinkClick r:id="rId4"/>
              </a:rPr>
              <a:t>Employment Verification Record</a:t>
            </a:r>
            <a:r>
              <a:rPr lang="en-US" altLang="en-US" dirty="0"/>
              <a:t> as early as six months prior to your retirement date to start the process PEBA uses to determine your eligibility for retiree insurance and any possible funding. </a:t>
            </a:r>
          </a:p>
          <a:p>
            <a:pPr lvl="0"/>
            <a:endParaRPr lang="en-US" dirty="0"/>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673424933"/>
      </p:ext>
    </p:extLst>
  </p:cSld>
  <p:clrMapOvr>
    <a:masterClrMapping/>
  </p:clrMapOvr>
  <mc:AlternateContent xmlns:mc="http://schemas.openxmlformats.org/markup-compatibility/2006" xmlns:p14="http://schemas.microsoft.com/office/powerpoint/2010/main">
    <mc:Choice Requires="p14">
      <p:transition spd="slow" p14:dur="2000" advTm="79389"/>
    </mc:Choice>
    <mc:Fallback xmlns="">
      <p:transition spd="slow" advTm="7938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Requirement for any retiree coverage</a:t>
            </a:r>
          </a:p>
        </p:txBody>
      </p:sp>
      <p:sp>
        <p:nvSpPr>
          <p:cNvPr id="3" name="Content Placeholder 2"/>
          <p:cNvSpPr>
            <a:spLocks noGrp="1"/>
          </p:cNvSpPr>
          <p:nvPr>
            <p:ph idx="1"/>
          </p:nvPr>
        </p:nvSpPr>
        <p:spPr/>
        <p:txBody>
          <a:bodyPr/>
          <a:lstStyle/>
          <a:p>
            <a:r>
              <a:rPr lang="en-US" altLang="en-US" dirty="0"/>
              <a:t>Regardless of how or when you qualify for retirement, to qualify for retiree group insurance, your last five years must be:</a:t>
            </a:r>
          </a:p>
          <a:p>
            <a:pPr lvl="1"/>
            <a:r>
              <a:rPr lang="en-US" altLang="en-US" dirty="0"/>
              <a:t>Served consecutively;</a:t>
            </a:r>
          </a:p>
          <a:p>
            <a:pPr lvl="1"/>
            <a:r>
              <a:rPr lang="en-US" altLang="en-US" dirty="0"/>
              <a:t>In a full-time, permanent position; and</a:t>
            </a:r>
          </a:p>
          <a:p>
            <a:pPr lvl="1"/>
            <a:r>
              <a:rPr lang="en-US" altLang="en-US" dirty="0"/>
              <a:t>With an employer participating in the state insurance program.</a:t>
            </a:r>
          </a:p>
        </p:txBody>
      </p:sp>
      <p:sp>
        <p:nvSpPr>
          <p:cNvPr id="4" name="Slide Number Placeholder 3"/>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1981053681"/>
      </p:ext>
    </p:extLst>
  </p:cSld>
  <p:clrMapOvr>
    <a:masterClrMapping/>
  </p:clrMapOvr>
  <mc:AlternateContent xmlns:mc="http://schemas.openxmlformats.org/markup-compatibility/2006" xmlns:p14="http://schemas.microsoft.com/office/powerpoint/2010/main">
    <mc:Choice Requires="p14">
      <p:transition spd="slow" p14:dur="2000" advTm="21105"/>
    </mc:Choice>
    <mc:Fallback xmlns="">
      <p:transition spd="slow" advTm="2110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for any retiree coverage</a:t>
            </a:r>
          </a:p>
        </p:txBody>
      </p:sp>
      <p:sp>
        <p:nvSpPr>
          <p:cNvPr id="3" name="Content Placeholder 2"/>
          <p:cNvSpPr>
            <a:spLocks noGrp="1"/>
          </p:cNvSpPr>
          <p:nvPr>
            <p:ph idx="1"/>
          </p:nvPr>
        </p:nvSpPr>
        <p:spPr/>
        <p:txBody>
          <a:bodyPr/>
          <a:lstStyle/>
          <a:p>
            <a:r>
              <a:rPr lang="en-US" dirty="0"/>
              <a:t>Earned service credit is time earned and established in one of the defined benefit pension plans PEBA administers.</a:t>
            </a:r>
          </a:p>
          <a:p>
            <a:pPr lvl="1"/>
            <a:r>
              <a:rPr lang="en-US" dirty="0"/>
              <a:t>Earned service credit does not include any purchased service credit not considered earned service in the retirement plans (e.g., non-qualified service).</a:t>
            </a:r>
          </a:p>
          <a:p>
            <a:pPr lvl="0"/>
            <a:r>
              <a:rPr lang="en-US" dirty="0"/>
              <a:t>For State ORP participants and members whose employer does not participate in a PEBA-administered retirement plan, eligibility is determined as if the participant were a member of the South Carolina Retirement System (SCRS). This means one year of employment is equal to one year of earned service credit.</a:t>
            </a:r>
          </a:p>
        </p:txBody>
      </p:sp>
      <p:sp>
        <p:nvSpPr>
          <p:cNvPr id="4" name="Slide Number Placeholder 3"/>
          <p:cNvSpPr>
            <a:spLocks noGrp="1"/>
          </p:cNvSpPr>
          <p:nvPr>
            <p:ph type="sldNum" sz="quarter" idx="12"/>
          </p:nvPr>
        </p:nvSpPr>
        <p:spPr/>
        <p:txBody>
          <a:bodyPr/>
          <a:lstStyle/>
          <a:p>
            <a:fld id="{28024367-D536-4F59-B2ED-0E7825EDA9AF}" type="slidenum">
              <a:rPr lang="en-US" smtClean="0"/>
              <a:pPr/>
              <a:t>5</a:t>
            </a:fld>
            <a:endParaRPr lang="en-US" dirty="0"/>
          </a:p>
        </p:txBody>
      </p:sp>
    </p:spTree>
    <p:extLst>
      <p:ext uri="{BB962C8B-B14F-4D97-AF65-F5344CB8AC3E}">
        <p14:creationId xmlns:p14="http://schemas.microsoft.com/office/powerpoint/2010/main" val="3940565374"/>
      </p:ext>
    </p:extLst>
  </p:cSld>
  <p:clrMapOvr>
    <a:masterClrMapping/>
  </p:clrMapOvr>
  <mc:AlternateContent xmlns:mc="http://schemas.openxmlformats.org/markup-compatibility/2006" xmlns:p14="http://schemas.microsoft.com/office/powerpoint/2010/main">
    <mc:Choice Requires="p14">
      <p:transition spd="slow" p14:dur="2000" advTm="40876"/>
    </mc:Choice>
    <mc:Fallback xmlns="">
      <p:transition spd="slow" advTm="4087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Retiree group insurance funding</a:t>
            </a:r>
          </a:p>
        </p:txBody>
      </p:sp>
      <p:sp>
        <p:nvSpPr>
          <p:cNvPr id="3" name="Content Placeholder 2"/>
          <p:cNvSpPr>
            <a:spLocks noGrp="1"/>
          </p:cNvSpPr>
          <p:nvPr>
            <p:ph idx="1"/>
          </p:nvPr>
        </p:nvSpPr>
        <p:spPr/>
        <p:txBody>
          <a:bodyPr>
            <a:normAutofit lnSpcReduction="10000"/>
          </a:bodyPr>
          <a:lstStyle/>
          <a:p>
            <a:r>
              <a:rPr lang="en-US" altLang="en-US" dirty="0"/>
              <a:t>Retirees of state agencies, public higher education institutions, public school districts, </a:t>
            </a:r>
            <a:r>
              <a:rPr lang="en-US" sz="2400" dirty="0"/>
              <a:t>charter schools that participate in both insurance and retirement </a:t>
            </a:r>
            <a:r>
              <a:rPr lang="en-US" altLang="en-US" dirty="0"/>
              <a:t>or other employers that participate in the South Carolina Retirement Health Insurance Trust Fund may be eligible to receive state funding toward their premiums if they meet certain requirements.</a:t>
            </a:r>
          </a:p>
          <a:p>
            <a:r>
              <a:rPr lang="en-US" altLang="en-US" dirty="0"/>
              <a:t>Optional employers, charter schools that participate in insurance only and employers that do not participate in the trust fund determine if their retirees pay all or part of the insurance premiums. Contact your </a:t>
            </a:r>
            <a:r>
              <a:rPr lang="en-US" dirty="0">
                <a:latin typeface="Calibri" panose="020F0502020204030204"/>
              </a:rPr>
              <a:t>benefits administrator for your premiums.</a:t>
            </a:r>
            <a:r>
              <a:rPr lang="en-US" altLang="en-US" dirty="0"/>
              <a:t> </a:t>
            </a:r>
          </a:p>
          <a:p>
            <a:r>
              <a:rPr lang="en-US" altLang="en-US" dirty="0"/>
              <a:t>Changing jobs could affect your eligibility for funding.</a:t>
            </a:r>
          </a:p>
          <a:p>
            <a:r>
              <a:rPr lang="en-US" altLang="en-US" dirty="0"/>
              <a:t>See Retiree Insurance Eligibility, Funding flyers in the </a:t>
            </a:r>
            <a:r>
              <a:rPr lang="en-US" altLang="en-US" i="1" dirty="0">
                <a:hlinkClick r:id="rId3"/>
              </a:rPr>
              <a:t>Navigating Your Benefits</a:t>
            </a:r>
            <a:r>
              <a:rPr lang="en-US" altLang="en-US" i="1" dirty="0"/>
              <a:t> </a:t>
            </a:r>
            <a:r>
              <a:rPr lang="en-US" altLang="en-US" dirty="0"/>
              <a:t>series for more information.</a:t>
            </a:r>
          </a:p>
        </p:txBody>
      </p:sp>
      <p:sp>
        <p:nvSpPr>
          <p:cNvPr id="4" name="Slide Number Placeholder 3"/>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2837734183"/>
      </p:ext>
    </p:extLst>
  </p:cSld>
  <p:clrMapOvr>
    <a:masterClrMapping/>
  </p:clrMapOvr>
  <mc:AlternateContent xmlns:mc="http://schemas.openxmlformats.org/markup-compatibility/2006" xmlns:p14="http://schemas.microsoft.com/office/powerpoint/2010/main">
    <mc:Choice Requires="p14">
      <p:transition spd="slow" p14:dur="2000" advTm="74833"/>
    </mc:Choice>
    <mc:Fallback xmlns="">
      <p:transition spd="slow" advTm="7483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22145-FFB1-4116-B051-3CBAC699FA71}"/>
              </a:ext>
            </a:extLst>
          </p:cNvPr>
          <p:cNvSpPr>
            <a:spLocks noGrp="1"/>
          </p:cNvSpPr>
          <p:nvPr>
            <p:ph type="title"/>
          </p:nvPr>
        </p:nvSpPr>
        <p:spPr>
          <a:xfrm>
            <a:off x="457198" y="228600"/>
            <a:ext cx="8229599" cy="804672"/>
          </a:xfrm>
        </p:spPr>
        <p:txBody>
          <a:bodyPr>
            <a:normAutofit fontScale="90000"/>
          </a:bodyPr>
          <a:lstStyle/>
          <a:p>
            <a:r>
              <a:rPr lang="en-US" dirty="0"/>
              <a:t>For employees hired into an insurance-eligible position before May 2, 2008</a:t>
            </a:r>
          </a:p>
        </p:txBody>
      </p:sp>
      <p:sp>
        <p:nvSpPr>
          <p:cNvPr id="3" name="Content Placeholder 2">
            <a:extLst>
              <a:ext uri="{FF2B5EF4-FFF2-40B4-BE49-F238E27FC236}">
                <a16:creationId xmlns:a16="http://schemas.microsoft.com/office/drawing/2014/main" id="{559A33CD-40C2-46D3-991D-79AD5A9074A2}"/>
              </a:ext>
            </a:extLst>
          </p:cNvPr>
          <p:cNvSpPr>
            <a:spLocks noGrp="1"/>
          </p:cNvSpPr>
          <p:nvPr>
            <p:ph idx="1"/>
          </p:nvPr>
        </p:nvSpPr>
        <p:spPr>
          <a:xfrm>
            <a:off x="457200" y="1261872"/>
            <a:ext cx="8229600" cy="5029200"/>
          </a:xfrm>
        </p:spPr>
        <p:txBody>
          <a:bodyPr>
            <a:normAutofit/>
          </a:bodyPr>
          <a:lstStyle/>
          <a:p>
            <a:pPr marL="0" indent="0">
              <a:buNone/>
            </a:pPr>
            <a:r>
              <a:rPr lang="en-US" sz="1800" dirty="0"/>
              <a:t>Retirees of state agencies, public higher education institutions, public school districts and charter schools that participate in both insurance and retirement</a:t>
            </a:r>
            <a:r>
              <a:rPr lang="en-US" sz="1800" baseline="30000" dirty="0"/>
              <a:t>1</a:t>
            </a:r>
          </a:p>
          <a:p>
            <a:pPr marL="0" indent="0">
              <a:buNone/>
            </a:pPr>
            <a:endParaRPr lang="en-US" dirty="0"/>
          </a:p>
        </p:txBody>
      </p:sp>
      <p:sp>
        <p:nvSpPr>
          <p:cNvPr id="4" name="Slide Number Placeholder 3">
            <a:extLst>
              <a:ext uri="{FF2B5EF4-FFF2-40B4-BE49-F238E27FC236}">
                <a16:creationId xmlns:a16="http://schemas.microsoft.com/office/drawing/2014/main" id="{4779E831-E946-451E-A3D6-364EC79573BC}"/>
              </a:ext>
            </a:extLst>
          </p:cNvPr>
          <p:cNvSpPr>
            <a:spLocks noGrp="1"/>
          </p:cNvSpPr>
          <p:nvPr>
            <p:ph type="sldNum" sz="quarter" idx="12"/>
          </p:nvPr>
        </p:nvSpPr>
        <p:spPr>
          <a:xfrm>
            <a:off x="8339328" y="6400800"/>
            <a:ext cx="804672" cy="457200"/>
          </a:xfrm>
        </p:spPr>
        <p:txBody>
          <a:bodyPr/>
          <a:lstStyle/>
          <a:p>
            <a:fld id="{28024367-D536-4F59-B2ED-0E7825EDA9AF}" type="slidenum">
              <a:rPr lang="en-US" smtClean="0"/>
              <a:pPr/>
              <a:t>7</a:t>
            </a:fld>
            <a:endParaRPr lang="en-US" dirty="0"/>
          </a:p>
        </p:txBody>
      </p:sp>
      <p:sp>
        <p:nvSpPr>
          <p:cNvPr id="5" name="Rectangle 5">
            <a:extLst>
              <a:ext uri="{FF2B5EF4-FFF2-40B4-BE49-F238E27FC236}">
                <a16:creationId xmlns:a16="http://schemas.microsoft.com/office/drawing/2014/main" id="{F360A50E-12B0-4EA3-A803-017C86A5C661}"/>
              </a:ext>
            </a:extLst>
          </p:cNvPr>
          <p:cNvSpPr>
            <a:spLocks noChangeArrowheads="1"/>
          </p:cNvSpPr>
          <p:nvPr/>
        </p:nvSpPr>
        <p:spPr bwMode="auto">
          <a:xfrm>
            <a:off x="457197" y="5644741"/>
            <a:ext cx="8229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buFontTx/>
              <a:buNone/>
            </a:pPr>
            <a:r>
              <a:rPr lang="en-US" altLang="en-US" sz="1000" baseline="30000" dirty="0">
                <a:solidFill>
                  <a:schemeClr val="tx2"/>
                </a:solidFill>
              </a:rPr>
              <a:t>1</a:t>
            </a:r>
            <a:r>
              <a:rPr lang="en-US" altLang="en-US" sz="1000" dirty="0">
                <a:solidFill>
                  <a:schemeClr val="tx2"/>
                </a:solidFill>
              </a:rPr>
              <a:t>The employee must serve the last five years consecutively in a full-time, permanent position with an employer participating in the State Health Plan.</a:t>
            </a:r>
          </a:p>
          <a:p>
            <a:pPr>
              <a:spcBef>
                <a:spcPts val="0"/>
              </a:spcBef>
              <a:buNone/>
            </a:pPr>
            <a:r>
              <a:rPr lang="en-US" altLang="en-US" sz="1000" baseline="30000" dirty="0">
                <a:solidFill>
                  <a:schemeClr val="tx2"/>
                </a:solidFill>
              </a:rPr>
              <a:t>2</a:t>
            </a:r>
            <a:r>
              <a:rPr lang="en-US" altLang="en-US" sz="1000" dirty="0">
                <a:solidFill>
                  <a:schemeClr val="tx2"/>
                </a:solidFill>
              </a:rPr>
              <a:t>Retirement eligibility means that you have met the minimum statutory requirements for retirement eligibility established for the plan in which you are a member. For State ORP participants and members whose employer does not participate in a PEBA-administered retirement plan, eligibility is determined as if the participant were a member of the South Carolina Retirement System (SCRS), including reaching retirement eligibility.</a:t>
            </a:r>
          </a:p>
        </p:txBody>
      </p:sp>
      <p:graphicFrame>
        <p:nvGraphicFramePr>
          <p:cNvPr id="6" name="Content Placeholder 5">
            <a:extLst>
              <a:ext uri="{FF2B5EF4-FFF2-40B4-BE49-F238E27FC236}">
                <a16:creationId xmlns:a16="http://schemas.microsoft.com/office/drawing/2014/main" id="{9B663B2B-F36C-43A9-A826-00E455AC900C}"/>
              </a:ext>
            </a:extLst>
          </p:cNvPr>
          <p:cNvGraphicFramePr>
            <a:graphicFrameLocks/>
          </p:cNvGraphicFramePr>
          <p:nvPr>
            <p:extLst>
              <p:ext uri="{D42A27DB-BD31-4B8C-83A1-F6EECF244321}">
                <p14:modId xmlns:p14="http://schemas.microsoft.com/office/powerpoint/2010/main" val="3920702850"/>
              </p:ext>
            </p:extLst>
          </p:nvPr>
        </p:nvGraphicFramePr>
        <p:xfrm>
          <a:off x="457197" y="1839736"/>
          <a:ext cx="8126413" cy="3794896"/>
        </p:xfrm>
        <a:graphic>
          <a:graphicData uri="http://schemas.openxmlformats.org/drawingml/2006/table">
            <a:tbl>
              <a:tblPr firstRow="1" bandRow="1">
                <a:tableStyleId>{073A0DAA-6AF3-43AB-8588-CEC1D06C72B9}</a:tableStyleId>
              </a:tblPr>
              <a:tblGrid>
                <a:gridCol w="1570092">
                  <a:extLst>
                    <a:ext uri="{9D8B030D-6E8A-4147-A177-3AD203B41FA5}">
                      <a16:colId xmlns:a16="http://schemas.microsoft.com/office/drawing/2014/main" val="20000"/>
                    </a:ext>
                  </a:extLst>
                </a:gridCol>
                <a:gridCol w="2869757">
                  <a:extLst>
                    <a:ext uri="{9D8B030D-6E8A-4147-A177-3AD203B41FA5}">
                      <a16:colId xmlns:a16="http://schemas.microsoft.com/office/drawing/2014/main" val="20001"/>
                    </a:ext>
                  </a:extLst>
                </a:gridCol>
                <a:gridCol w="3686564">
                  <a:extLst>
                    <a:ext uri="{9D8B030D-6E8A-4147-A177-3AD203B41FA5}">
                      <a16:colId xmlns:a16="http://schemas.microsoft.com/office/drawing/2014/main" val="20002"/>
                    </a:ext>
                  </a:extLst>
                </a:gridCol>
              </a:tblGrid>
              <a:tr h="0">
                <a:tc>
                  <a:txBody>
                    <a:bodyPr/>
                    <a:lstStyle/>
                    <a:p>
                      <a:pPr algn="ctr"/>
                      <a:r>
                        <a:rPr lang="en-US" sz="1500" dirty="0"/>
                        <a:t>Retirement</a:t>
                      </a:r>
                      <a:r>
                        <a:rPr lang="en-US" sz="1500" baseline="0" dirty="0"/>
                        <a:t> </a:t>
                      </a:r>
                      <a:br>
                        <a:rPr lang="en-US" sz="1500" baseline="0" dirty="0"/>
                      </a:br>
                      <a:r>
                        <a:rPr lang="en-US" sz="1500" baseline="0" dirty="0"/>
                        <a:t>status</a:t>
                      </a:r>
                      <a:endParaRPr lang="en-US" sz="1500" dirty="0"/>
                    </a:p>
                  </a:txBody>
                  <a:tcPr marL="91430" marR="91430" marT="45737" marB="45737"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500" dirty="0"/>
                        <a:t>Earned service credit with an</a:t>
                      </a:r>
                      <a:br>
                        <a:rPr lang="en-US" sz="1500" dirty="0"/>
                      </a:br>
                      <a:r>
                        <a:rPr lang="en-US" sz="1500" dirty="0"/>
                        <a:t>employer participating in the</a:t>
                      </a:r>
                      <a:br>
                        <a:rPr lang="en-US" sz="1500" dirty="0"/>
                      </a:br>
                      <a:r>
                        <a:rPr lang="en-US" sz="1500" dirty="0"/>
                        <a:t>State Health Plan</a:t>
                      </a:r>
                    </a:p>
                  </a:txBody>
                  <a:tcPr marL="91430" marR="91430" marT="45737" marB="4573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500" dirty="0"/>
                        <a:t>Responsibility for paying</a:t>
                      </a:r>
                      <a:r>
                        <a:rPr lang="en-US" sz="1500" baseline="0" dirty="0"/>
                        <a:t> for premiums</a:t>
                      </a:r>
                      <a:endParaRPr lang="en-US" sz="1500" dirty="0"/>
                    </a:p>
                  </a:txBody>
                  <a:tcPr marL="91430" marR="91430" marT="45737" marB="45737"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rowSpan="2">
                  <a:txBody>
                    <a:bodyPr/>
                    <a:lstStyle/>
                    <a:p>
                      <a:r>
                        <a:rPr lang="en-US" sz="1500" b="1" dirty="0">
                          <a:solidFill>
                            <a:schemeClr val="tx2"/>
                          </a:solidFill>
                        </a:rPr>
                        <a:t>Left </a:t>
                      </a:r>
                      <a:br>
                        <a:rPr lang="en-US" sz="1500" b="1" dirty="0">
                          <a:solidFill>
                            <a:schemeClr val="tx2"/>
                          </a:solidFill>
                        </a:rPr>
                      </a:br>
                      <a:r>
                        <a:rPr lang="en-US" sz="1500" b="1" dirty="0">
                          <a:solidFill>
                            <a:schemeClr val="tx2"/>
                          </a:solidFill>
                        </a:rPr>
                        <a:t>employment </a:t>
                      </a:r>
                      <a:br>
                        <a:rPr lang="en-US" sz="1500" b="1" dirty="0">
                          <a:solidFill>
                            <a:schemeClr val="tx2"/>
                          </a:solidFill>
                        </a:rPr>
                      </a:br>
                      <a:r>
                        <a:rPr lang="en-US" sz="1500" b="1" dirty="0">
                          <a:solidFill>
                            <a:schemeClr val="tx2"/>
                          </a:solidFill>
                        </a:rPr>
                        <a:t>after reaching </a:t>
                      </a:r>
                      <a:br>
                        <a:rPr lang="en-US" sz="1500" b="1" dirty="0">
                          <a:solidFill>
                            <a:schemeClr val="tx2"/>
                          </a:solidFill>
                        </a:rPr>
                      </a:br>
                      <a:r>
                        <a:rPr lang="en-US" sz="1500" b="1" dirty="0">
                          <a:solidFill>
                            <a:schemeClr val="tx2"/>
                          </a:solidFill>
                        </a:rPr>
                        <a:t>service or disability retirement </a:t>
                      </a:r>
                      <a:br>
                        <a:rPr lang="en-US" sz="1500" b="1" dirty="0">
                          <a:solidFill>
                            <a:schemeClr val="tx2"/>
                          </a:solidFill>
                        </a:rPr>
                      </a:br>
                      <a:r>
                        <a:rPr lang="en-US" sz="1500" b="1" dirty="0">
                          <a:solidFill>
                            <a:schemeClr val="tx2"/>
                          </a:solidFill>
                        </a:rPr>
                        <a:t>eligibility</a:t>
                      </a:r>
                    </a:p>
                  </a:txBody>
                  <a:tcPr marL="91430" marR="91430" marT="45737" marB="45737"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Five years, but less </a:t>
                      </a:r>
                      <a:r>
                        <a:rPr lang="en-US" sz="1500" baseline="0" dirty="0">
                          <a:solidFill>
                            <a:schemeClr val="tx2"/>
                          </a:solidFill>
                        </a:rPr>
                        <a:t>than 10 years</a:t>
                      </a:r>
                      <a:endParaRPr lang="en-US" sz="1500" dirty="0">
                        <a:solidFill>
                          <a:schemeClr val="tx2"/>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pay the full premium</a:t>
                      </a:r>
                      <a:r>
                        <a:rPr lang="en-US" sz="1500" baseline="0" dirty="0">
                          <a:solidFill>
                            <a:schemeClr val="tx2"/>
                          </a:solidFill>
                        </a:rPr>
                        <a:t> (employee and employer share).</a:t>
                      </a:r>
                      <a:endParaRPr lang="en-US" sz="1500" dirty="0">
                        <a:solidFill>
                          <a:schemeClr val="tx2"/>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r>
                        <a:rPr lang="en-US" sz="1500" dirty="0">
                          <a:solidFill>
                            <a:schemeClr val="tx2"/>
                          </a:solidFill>
                        </a:rPr>
                        <a:t>10 years or more</a:t>
                      </a:r>
                      <a:endParaRPr lang="en-US" sz="1500" strike="sngStrike" dirty="0">
                        <a:solidFill>
                          <a:srgbClr val="FF0000"/>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pay the employee</a:t>
                      </a:r>
                      <a:r>
                        <a:rPr lang="en-US" sz="1500" baseline="0" dirty="0">
                          <a:solidFill>
                            <a:schemeClr val="tx2"/>
                          </a:solidFill>
                        </a:rPr>
                        <a:t> share of the</a:t>
                      </a:r>
                      <a:br>
                        <a:rPr lang="en-US" sz="1500" baseline="0" dirty="0">
                          <a:solidFill>
                            <a:schemeClr val="tx2"/>
                          </a:solidFill>
                        </a:rPr>
                      </a:br>
                      <a:r>
                        <a:rPr lang="en-US" sz="1500" baseline="0" dirty="0">
                          <a:solidFill>
                            <a:schemeClr val="tx2"/>
                          </a:solidFill>
                        </a:rPr>
                        <a:t>premium only.</a:t>
                      </a:r>
                      <a:endParaRPr lang="en-US" sz="1500" dirty="0">
                        <a:solidFill>
                          <a:schemeClr val="tx2"/>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rowSpan="2">
                  <a:txBody>
                    <a:bodyPr/>
                    <a:lstStyle/>
                    <a:p>
                      <a:r>
                        <a:rPr lang="en-US" sz="1500" b="1" dirty="0">
                          <a:solidFill>
                            <a:schemeClr val="tx2"/>
                          </a:solidFill>
                        </a:rPr>
                        <a:t>Left </a:t>
                      </a:r>
                      <a:br>
                        <a:rPr lang="en-US" sz="1500" b="1" dirty="0">
                          <a:solidFill>
                            <a:schemeClr val="tx2"/>
                          </a:solidFill>
                        </a:rPr>
                      </a:br>
                      <a:r>
                        <a:rPr lang="en-US" sz="1500" b="1" dirty="0">
                          <a:solidFill>
                            <a:schemeClr val="tx2"/>
                          </a:solidFill>
                        </a:rPr>
                        <a:t>employment </a:t>
                      </a:r>
                      <a:br>
                        <a:rPr lang="en-US" sz="1500" b="1" dirty="0">
                          <a:solidFill>
                            <a:schemeClr val="tx2"/>
                          </a:solidFill>
                        </a:rPr>
                      </a:br>
                      <a:r>
                        <a:rPr lang="en-US" sz="1500" b="1" dirty="0">
                          <a:solidFill>
                            <a:schemeClr val="tx2"/>
                          </a:solidFill>
                        </a:rPr>
                        <a:t>before reaching </a:t>
                      </a:r>
                      <a:br>
                        <a:rPr lang="en-US" sz="1500" b="1" dirty="0">
                          <a:solidFill>
                            <a:schemeClr val="tx2"/>
                          </a:solidFill>
                        </a:rPr>
                      </a:br>
                      <a:r>
                        <a:rPr lang="en-US" sz="1500" b="1" dirty="0">
                          <a:solidFill>
                            <a:schemeClr val="tx2"/>
                          </a:solidFill>
                        </a:rPr>
                        <a:t>retirement </a:t>
                      </a:r>
                      <a:br>
                        <a:rPr lang="en-US" sz="1500" b="1" dirty="0">
                          <a:solidFill>
                            <a:schemeClr val="tx2"/>
                          </a:solidFill>
                        </a:rPr>
                      </a:br>
                      <a:r>
                        <a:rPr lang="en-US" sz="1500" b="1" dirty="0">
                          <a:solidFill>
                            <a:schemeClr val="tx2"/>
                          </a:solidFill>
                        </a:rPr>
                        <a:t>eligibility</a:t>
                      </a:r>
                    </a:p>
                  </a:txBody>
                  <a:tcPr marL="91430" marR="91430" marT="45737" marB="45737"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2"/>
                          </a:solidFill>
                        </a:rPr>
                        <a:t>Less than 20 years</a:t>
                      </a:r>
                    </a:p>
                  </a:txBody>
                  <a:tcPr marL="91430" marR="91430" marT="45737" marB="4573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are not eligible</a:t>
                      </a:r>
                      <a:r>
                        <a:rPr lang="en-US" sz="1500" baseline="0" dirty="0">
                          <a:solidFill>
                            <a:schemeClr val="tx2"/>
                          </a:solidFill>
                        </a:rPr>
                        <a:t> for retiree insurance coverage.</a:t>
                      </a:r>
                      <a:endParaRPr lang="en-US" sz="1500" dirty="0">
                        <a:solidFill>
                          <a:schemeClr val="tx2"/>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vMerge="1">
                  <a:txBody>
                    <a:bodyPr/>
                    <a:lstStyle/>
                    <a:p>
                      <a:endParaRPr lang="en-US"/>
                    </a:p>
                  </a:txBody>
                  <a:tcPr/>
                </a:tc>
                <a:tc>
                  <a:txBody>
                    <a:bodyPr/>
                    <a:lstStyle/>
                    <a:p>
                      <a:r>
                        <a:rPr lang="en-US" sz="1500" dirty="0">
                          <a:solidFill>
                            <a:schemeClr val="tx2"/>
                          </a:solidFill>
                        </a:rPr>
                        <a:t>20 years or more</a:t>
                      </a:r>
                      <a:endParaRPr lang="en-US" sz="1500" strike="sngStrike" dirty="0">
                        <a:solidFill>
                          <a:srgbClr val="FF0000"/>
                        </a:solidFill>
                      </a:endParaRPr>
                    </a:p>
                  </a:txBody>
                  <a:tcPr marL="91430" marR="91430" marT="45737" marB="45737"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are eligible for coverage upon reaching retirement eligibility.</a:t>
                      </a:r>
                      <a:r>
                        <a:rPr lang="en-US" sz="1500" baseline="30000" dirty="0">
                          <a:solidFill>
                            <a:schemeClr val="tx2"/>
                          </a:solidFill>
                        </a:rPr>
                        <a:t>2</a:t>
                      </a:r>
                      <a:r>
                        <a:rPr lang="en-US" sz="1500" dirty="0">
                          <a:solidFill>
                            <a:schemeClr val="tx2"/>
                          </a:solidFill>
                        </a:rPr>
                        <a:t> You pay only the employee share of the premium.</a:t>
                      </a:r>
                    </a:p>
                  </a:txBody>
                  <a:tcPr marL="91430" marR="91430" marT="45737" marB="45737"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69408689"/>
      </p:ext>
    </p:extLst>
  </p:cSld>
  <p:clrMapOvr>
    <a:masterClrMapping/>
  </p:clrMapOvr>
  <mc:AlternateContent xmlns:mc="http://schemas.openxmlformats.org/markup-compatibility/2006" xmlns:p14="http://schemas.microsoft.com/office/powerpoint/2010/main">
    <mc:Choice Requires="p14">
      <p:transition spd="slow" p14:dur="2000" advTm="35415"/>
    </mc:Choice>
    <mc:Fallback xmlns="">
      <p:transition spd="slow" advTm="3541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22145-FFB1-4116-B051-3CBAC699FA71}"/>
              </a:ext>
            </a:extLst>
          </p:cNvPr>
          <p:cNvSpPr>
            <a:spLocks noGrp="1"/>
          </p:cNvSpPr>
          <p:nvPr>
            <p:ph type="title"/>
          </p:nvPr>
        </p:nvSpPr>
        <p:spPr>
          <a:xfrm>
            <a:off x="457198" y="228600"/>
            <a:ext cx="8229599" cy="804672"/>
          </a:xfrm>
        </p:spPr>
        <p:txBody>
          <a:bodyPr>
            <a:normAutofit fontScale="90000"/>
          </a:bodyPr>
          <a:lstStyle/>
          <a:p>
            <a:r>
              <a:rPr lang="en-US"/>
              <a:t>For employees hired into an insurance-eligible position on or after May 2, 2008</a:t>
            </a:r>
            <a:endParaRPr lang="en-US" dirty="0"/>
          </a:p>
        </p:txBody>
      </p:sp>
      <p:sp>
        <p:nvSpPr>
          <p:cNvPr id="3" name="Content Placeholder 2">
            <a:extLst>
              <a:ext uri="{FF2B5EF4-FFF2-40B4-BE49-F238E27FC236}">
                <a16:creationId xmlns:a16="http://schemas.microsoft.com/office/drawing/2014/main" id="{559A33CD-40C2-46D3-991D-79AD5A9074A2}"/>
              </a:ext>
            </a:extLst>
          </p:cNvPr>
          <p:cNvSpPr>
            <a:spLocks noGrp="1"/>
          </p:cNvSpPr>
          <p:nvPr>
            <p:ph idx="1"/>
          </p:nvPr>
        </p:nvSpPr>
        <p:spPr>
          <a:xfrm>
            <a:off x="457200" y="1261872"/>
            <a:ext cx="8229600" cy="5029200"/>
          </a:xfrm>
        </p:spPr>
        <p:txBody>
          <a:bodyPr>
            <a:normAutofit/>
          </a:bodyPr>
          <a:lstStyle/>
          <a:p>
            <a:pPr marL="0" indent="0">
              <a:buNone/>
            </a:pPr>
            <a:r>
              <a:rPr lang="en-US" sz="1800" dirty="0"/>
              <a:t>Retirees of state agencies, public higher education institutions, public school districts and charter schools that participate in both insurance and retirement</a:t>
            </a:r>
            <a:r>
              <a:rPr lang="en-US" sz="1800" baseline="30000" dirty="0"/>
              <a:t>1</a:t>
            </a:r>
          </a:p>
          <a:p>
            <a:endParaRPr lang="en-US" dirty="0"/>
          </a:p>
        </p:txBody>
      </p:sp>
      <p:sp>
        <p:nvSpPr>
          <p:cNvPr id="4" name="Slide Number Placeholder 3">
            <a:extLst>
              <a:ext uri="{FF2B5EF4-FFF2-40B4-BE49-F238E27FC236}">
                <a16:creationId xmlns:a16="http://schemas.microsoft.com/office/drawing/2014/main" id="{4779E831-E946-451E-A3D6-364EC79573BC}"/>
              </a:ext>
            </a:extLst>
          </p:cNvPr>
          <p:cNvSpPr>
            <a:spLocks noGrp="1"/>
          </p:cNvSpPr>
          <p:nvPr>
            <p:ph type="sldNum" sz="quarter" idx="12"/>
          </p:nvPr>
        </p:nvSpPr>
        <p:spPr>
          <a:xfrm>
            <a:off x="8339328" y="6400800"/>
            <a:ext cx="804672" cy="457200"/>
          </a:xfrm>
        </p:spPr>
        <p:txBody>
          <a:bodyPr/>
          <a:lstStyle/>
          <a:p>
            <a:fld id="{28024367-D536-4F59-B2ED-0E7825EDA9AF}" type="slidenum">
              <a:rPr lang="en-US" smtClean="0"/>
              <a:pPr/>
              <a:t>8</a:t>
            </a:fld>
            <a:endParaRPr lang="en-US" dirty="0"/>
          </a:p>
        </p:txBody>
      </p:sp>
      <p:graphicFrame>
        <p:nvGraphicFramePr>
          <p:cNvPr id="7" name="Content Placeholder 5">
            <a:extLst>
              <a:ext uri="{FF2B5EF4-FFF2-40B4-BE49-F238E27FC236}">
                <a16:creationId xmlns:a16="http://schemas.microsoft.com/office/drawing/2014/main" id="{0B606E4E-6BB4-4B59-9139-3F8EA9104940}"/>
              </a:ext>
            </a:extLst>
          </p:cNvPr>
          <p:cNvGraphicFramePr>
            <a:graphicFrameLocks/>
          </p:cNvGraphicFramePr>
          <p:nvPr>
            <p:extLst>
              <p:ext uri="{D42A27DB-BD31-4B8C-83A1-F6EECF244321}">
                <p14:modId xmlns:p14="http://schemas.microsoft.com/office/powerpoint/2010/main" val="2309296478"/>
              </p:ext>
            </p:extLst>
          </p:nvPr>
        </p:nvGraphicFramePr>
        <p:xfrm>
          <a:off x="457197" y="1830934"/>
          <a:ext cx="8229599" cy="3825350"/>
        </p:xfrm>
        <a:graphic>
          <a:graphicData uri="http://schemas.openxmlformats.org/drawingml/2006/table">
            <a:tbl>
              <a:tblPr firstRow="1" bandRow="1">
                <a:tableStyleId>{073A0DAA-6AF3-43AB-8588-CEC1D06C72B9}</a:tableStyleId>
              </a:tblPr>
              <a:tblGrid>
                <a:gridCol w="1478838">
                  <a:extLst>
                    <a:ext uri="{9D8B030D-6E8A-4147-A177-3AD203B41FA5}">
                      <a16:colId xmlns:a16="http://schemas.microsoft.com/office/drawing/2014/main" val="20000"/>
                    </a:ext>
                  </a:extLst>
                </a:gridCol>
                <a:gridCol w="2786204">
                  <a:extLst>
                    <a:ext uri="{9D8B030D-6E8A-4147-A177-3AD203B41FA5}">
                      <a16:colId xmlns:a16="http://schemas.microsoft.com/office/drawing/2014/main" val="20001"/>
                    </a:ext>
                  </a:extLst>
                </a:gridCol>
                <a:gridCol w="3964557">
                  <a:extLst>
                    <a:ext uri="{9D8B030D-6E8A-4147-A177-3AD203B41FA5}">
                      <a16:colId xmlns:a16="http://schemas.microsoft.com/office/drawing/2014/main" val="20002"/>
                    </a:ext>
                  </a:extLst>
                </a:gridCol>
              </a:tblGrid>
              <a:tr h="0">
                <a:tc>
                  <a:txBody>
                    <a:bodyPr/>
                    <a:lstStyle/>
                    <a:p>
                      <a:pPr algn="ctr"/>
                      <a:r>
                        <a:rPr lang="en-US" sz="1300" dirty="0"/>
                        <a:t>Retirement</a:t>
                      </a:r>
                      <a:r>
                        <a:rPr lang="en-US" sz="1300" baseline="0" dirty="0"/>
                        <a:t> </a:t>
                      </a:r>
                      <a:br>
                        <a:rPr lang="en-US" sz="1300" baseline="0" dirty="0"/>
                      </a:br>
                      <a:r>
                        <a:rPr lang="en-US" sz="1300" baseline="0" dirty="0"/>
                        <a:t>status</a:t>
                      </a:r>
                      <a:endParaRPr lang="en-US" sz="1300" dirty="0"/>
                    </a:p>
                  </a:txBody>
                  <a:tcPr marL="91429" marR="91429" marT="45731" marB="45731"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300" dirty="0"/>
                        <a:t>Earned service credit with an </a:t>
                      </a:r>
                      <a:br>
                        <a:rPr lang="en-US" sz="1300" dirty="0"/>
                      </a:br>
                      <a:r>
                        <a:rPr lang="en-US" sz="1300" dirty="0"/>
                        <a:t>employer participating in the </a:t>
                      </a:r>
                      <a:br>
                        <a:rPr lang="en-US" sz="1300" dirty="0"/>
                      </a:br>
                      <a:r>
                        <a:rPr lang="en-US" sz="1300" dirty="0"/>
                        <a:t>State Health Plan</a:t>
                      </a: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300" dirty="0"/>
                        <a:t>Responsibility for paying</a:t>
                      </a:r>
                      <a:r>
                        <a:rPr lang="en-US" sz="1300" baseline="0" dirty="0"/>
                        <a:t> for premiums</a:t>
                      </a:r>
                      <a:endParaRPr lang="en-US" sz="1300" dirty="0"/>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rowSpan="3">
                  <a:txBody>
                    <a:bodyPr/>
                    <a:lstStyle/>
                    <a:p>
                      <a:r>
                        <a:rPr lang="en-US" sz="1300" b="1" dirty="0">
                          <a:solidFill>
                            <a:schemeClr val="tx2"/>
                          </a:solidFill>
                        </a:rPr>
                        <a:t>Left </a:t>
                      </a:r>
                      <a:br>
                        <a:rPr lang="en-US" sz="1300" b="1" dirty="0">
                          <a:solidFill>
                            <a:schemeClr val="tx2"/>
                          </a:solidFill>
                        </a:rPr>
                      </a:br>
                      <a:r>
                        <a:rPr lang="en-US" sz="1300" b="1" dirty="0">
                          <a:solidFill>
                            <a:schemeClr val="tx2"/>
                          </a:solidFill>
                        </a:rPr>
                        <a:t>employment </a:t>
                      </a:r>
                      <a:br>
                        <a:rPr lang="en-US" sz="1300" b="1" dirty="0">
                          <a:solidFill>
                            <a:schemeClr val="tx2"/>
                          </a:solidFill>
                        </a:rPr>
                      </a:br>
                      <a:r>
                        <a:rPr lang="en-US" sz="1300" b="1" dirty="0">
                          <a:solidFill>
                            <a:schemeClr val="tx2"/>
                          </a:solidFill>
                        </a:rPr>
                        <a:t>after reaching service or disability  </a:t>
                      </a:r>
                      <a:br>
                        <a:rPr lang="en-US" sz="1300" b="1" dirty="0">
                          <a:solidFill>
                            <a:schemeClr val="tx2"/>
                          </a:solidFill>
                        </a:rPr>
                      </a:br>
                      <a:r>
                        <a:rPr lang="en-US" sz="1300" b="1" dirty="0">
                          <a:solidFill>
                            <a:schemeClr val="tx2"/>
                          </a:solidFill>
                        </a:rPr>
                        <a:t>retirement </a:t>
                      </a:r>
                      <a:br>
                        <a:rPr lang="en-US" sz="1300" b="1" dirty="0">
                          <a:solidFill>
                            <a:schemeClr val="tx2"/>
                          </a:solidFill>
                        </a:rPr>
                      </a:br>
                      <a:r>
                        <a:rPr lang="en-US" sz="1300" b="1" dirty="0">
                          <a:solidFill>
                            <a:schemeClr val="tx2"/>
                          </a:solidFill>
                        </a:rPr>
                        <a:t>eligibility</a:t>
                      </a:r>
                    </a:p>
                  </a:txBody>
                  <a:tcPr marL="91429" marR="91429" marT="45731" marB="45731"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Five years, but less </a:t>
                      </a:r>
                      <a:r>
                        <a:rPr lang="en-US" sz="1300" baseline="0" dirty="0">
                          <a:solidFill>
                            <a:schemeClr val="tx2"/>
                          </a:solidFill>
                        </a:rPr>
                        <a:t>than 15 years</a:t>
                      </a:r>
                      <a:endParaRPr lang="en-US" sz="1300" dirty="0">
                        <a:solidFill>
                          <a:schemeClr val="tx2"/>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You pay the full premium</a:t>
                      </a:r>
                      <a:r>
                        <a:rPr lang="en-US" sz="1300" baseline="0" dirty="0">
                          <a:solidFill>
                            <a:schemeClr val="tx2"/>
                          </a:solidFill>
                        </a:rPr>
                        <a:t> (employee and employer share).</a:t>
                      </a:r>
                      <a:endParaRPr lang="en-US" sz="1300" dirty="0">
                        <a:solidFill>
                          <a:schemeClr val="tx2"/>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vMerge="1">
                  <a:txBody>
                    <a:bodyPr/>
                    <a:lstStyle/>
                    <a:p>
                      <a:endParaRPr lang="en-US"/>
                    </a:p>
                  </a:txBody>
                  <a:tcPr/>
                </a:tc>
                <a:tc>
                  <a:txBody>
                    <a:bodyPr/>
                    <a:lstStyle/>
                    <a:p>
                      <a:r>
                        <a:rPr lang="en-US" sz="1300" dirty="0">
                          <a:solidFill>
                            <a:schemeClr val="tx2"/>
                          </a:solidFill>
                        </a:rPr>
                        <a:t>15 years, but less </a:t>
                      </a:r>
                      <a:r>
                        <a:rPr lang="en-US" sz="1300" baseline="0" dirty="0">
                          <a:solidFill>
                            <a:schemeClr val="tx2"/>
                          </a:solidFill>
                        </a:rPr>
                        <a:t>than 25</a:t>
                      </a:r>
                      <a:r>
                        <a:rPr lang="en-US" sz="1300" dirty="0">
                          <a:solidFill>
                            <a:schemeClr val="tx2"/>
                          </a:solidFill>
                        </a:rPr>
                        <a:t> years</a:t>
                      </a: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You pay the employee share of the premium and 50% of the employer share of the premium.</a:t>
                      </a: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sz="1400" dirty="0">
                        <a:solidFill>
                          <a:schemeClr val="bg1"/>
                        </a:solidFill>
                      </a:endParaRPr>
                    </a:p>
                  </a:txBody>
                  <a:tcPr marL="91429" marR="91429" marT="45734" marB="45734"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1"/>
                    </a:solidFill>
                  </a:tcPr>
                </a:tc>
                <a:tc>
                  <a:txBody>
                    <a:bodyPr/>
                    <a:lstStyle/>
                    <a:p>
                      <a:r>
                        <a:rPr lang="en-US" sz="1300" dirty="0">
                          <a:solidFill>
                            <a:schemeClr val="tx2"/>
                          </a:solidFill>
                        </a:rPr>
                        <a:t>25 years or more</a:t>
                      </a:r>
                      <a:endParaRPr lang="en-US" sz="1300" strike="sngStrike" dirty="0">
                        <a:solidFill>
                          <a:srgbClr val="FF0000"/>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2"/>
                          </a:solidFill>
                        </a:rPr>
                        <a:t>You pay only the employee</a:t>
                      </a:r>
                      <a:r>
                        <a:rPr lang="en-US" sz="1300" baseline="0" dirty="0">
                          <a:solidFill>
                            <a:schemeClr val="tx2"/>
                          </a:solidFill>
                        </a:rPr>
                        <a:t> share of the premium.</a:t>
                      </a:r>
                      <a:endParaRPr lang="en-US" sz="1300" dirty="0">
                        <a:solidFill>
                          <a:schemeClr val="tx2"/>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rowSpan="3">
                  <a:txBody>
                    <a:bodyPr/>
                    <a:lstStyle/>
                    <a:p>
                      <a:r>
                        <a:rPr lang="en-US" sz="1300" b="1" dirty="0">
                          <a:solidFill>
                            <a:schemeClr val="tx2"/>
                          </a:solidFill>
                        </a:rPr>
                        <a:t>Left </a:t>
                      </a:r>
                      <a:br>
                        <a:rPr lang="en-US" sz="1300" b="1" dirty="0">
                          <a:solidFill>
                            <a:schemeClr val="tx2"/>
                          </a:solidFill>
                        </a:rPr>
                      </a:br>
                      <a:r>
                        <a:rPr lang="en-US" sz="1300" b="1" dirty="0">
                          <a:solidFill>
                            <a:schemeClr val="tx2"/>
                          </a:solidFill>
                        </a:rPr>
                        <a:t>employment </a:t>
                      </a:r>
                      <a:br>
                        <a:rPr lang="en-US" sz="1300" b="1" dirty="0">
                          <a:solidFill>
                            <a:schemeClr val="tx2"/>
                          </a:solidFill>
                        </a:rPr>
                      </a:br>
                      <a:r>
                        <a:rPr lang="en-US" sz="1300" b="1" dirty="0">
                          <a:solidFill>
                            <a:schemeClr val="tx2"/>
                          </a:solidFill>
                        </a:rPr>
                        <a:t>before reaching </a:t>
                      </a:r>
                      <a:br>
                        <a:rPr lang="en-US" sz="1300" b="1" dirty="0">
                          <a:solidFill>
                            <a:schemeClr val="tx2"/>
                          </a:solidFill>
                        </a:rPr>
                      </a:br>
                      <a:r>
                        <a:rPr lang="en-US" sz="1300" b="1" dirty="0">
                          <a:solidFill>
                            <a:schemeClr val="tx2"/>
                          </a:solidFill>
                        </a:rPr>
                        <a:t>retirement </a:t>
                      </a:r>
                      <a:br>
                        <a:rPr lang="en-US" sz="1300" b="1" dirty="0">
                          <a:solidFill>
                            <a:schemeClr val="tx2"/>
                          </a:solidFill>
                        </a:rPr>
                      </a:br>
                      <a:r>
                        <a:rPr lang="en-US" sz="1300" b="1" dirty="0">
                          <a:solidFill>
                            <a:schemeClr val="tx2"/>
                          </a:solidFill>
                        </a:rPr>
                        <a:t>eligibility</a:t>
                      </a:r>
                    </a:p>
                  </a:txBody>
                  <a:tcPr marL="91429" marR="91429" marT="45731" marB="45731"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300" dirty="0">
                          <a:solidFill>
                            <a:schemeClr val="tx2"/>
                          </a:solidFill>
                        </a:rPr>
                        <a:t>Less than 20 years</a:t>
                      </a: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You are not eligible</a:t>
                      </a:r>
                      <a:r>
                        <a:rPr lang="en-US" sz="1300" baseline="0" dirty="0">
                          <a:solidFill>
                            <a:schemeClr val="tx2"/>
                          </a:solidFill>
                        </a:rPr>
                        <a:t> for retiree insurance coverage.</a:t>
                      </a:r>
                      <a:endParaRPr lang="en-US" sz="1300" dirty="0">
                        <a:solidFill>
                          <a:schemeClr val="tx2"/>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endParaRPr lang="en-US"/>
                    </a:p>
                  </a:txBody>
                  <a:tcPr/>
                </a:tc>
                <a:tc>
                  <a:txBody>
                    <a:bodyPr/>
                    <a:lstStyle/>
                    <a:p>
                      <a:r>
                        <a:rPr lang="en-US" sz="1300" dirty="0">
                          <a:solidFill>
                            <a:schemeClr val="tx2"/>
                          </a:solidFill>
                        </a:rPr>
                        <a:t>20 years, but less than 25 years</a:t>
                      </a: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You are eligible for coverage upon reaching retirement eligibility.</a:t>
                      </a:r>
                      <a:r>
                        <a:rPr lang="en-US" sz="1300" baseline="30000" dirty="0">
                          <a:solidFill>
                            <a:schemeClr val="tx2"/>
                          </a:solidFill>
                        </a:rPr>
                        <a:t>2</a:t>
                      </a:r>
                      <a:r>
                        <a:rPr lang="en-US" sz="1300" dirty="0">
                          <a:solidFill>
                            <a:schemeClr val="tx2"/>
                          </a:solidFill>
                        </a:rPr>
                        <a:t> You pay the employee share of the premium and 50% of the employer share of the premium.</a:t>
                      </a: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vMerge="1">
                  <a:txBody>
                    <a:bodyPr/>
                    <a:lstStyle/>
                    <a:p>
                      <a:endParaRPr lang="en-US" sz="1400" dirty="0">
                        <a:solidFill>
                          <a:schemeClr val="bg1"/>
                        </a:solidFill>
                      </a:endParaRPr>
                    </a:p>
                  </a:txBody>
                  <a:tcPr marL="91429" marR="91429" marT="45734" marB="45734"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tx1"/>
                    </a:solidFill>
                  </a:tcPr>
                </a:tc>
                <a:tc>
                  <a:txBody>
                    <a:bodyPr/>
                    <a:lstStyle/>
                    <a:p>
                      <a:r>
                        <a:rPr lang="en-US" sz="1300" dirty="0">
                          <a:solidFill>
                            <a:schemeClr val="tx2"/>
                          </a:solidFill>
                        </a:rPr>
                        <a:t>25 years or more</a:t>
                      </a:r>
                      <a:endParaRPr lang="en-US" sz="1300" strike="sngStrike" dirty="0">
                        <a:solidFill>
                          <a:srgbClr val="FF0000"/>
                        </a:solidFill>
                      </a:endParaRPr>
                    </a:p>
                  </a:txBody>
                  <a:tcPr marL="91429" marR="91429" marT="45731" marB="45731"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300" dirty="0">
                          <a:solidFill>
                            <a:schemeClr val="tx2"/>
                          </a:solidFill>
                        </a:rPr>
                        <a:t>You are eligible for coverage upon reaching retirement eligibility.</a:t>
                      </a:r>
                      <a:r>
                        <a:rPr lang="en-US" sz="1300" baseline="30000" dirty="0">
                          <a:solidFill>
                            <a:schemeClr val="tx2"/>
                          </a:solidFill>
                        </a:rPr>
                        <a:t>2</a:t>
                      </a:r>
                      <a:r>
                        <a:rPr lang="en-US" sz="1300" dirty="0">
                          <a:solidFill>
                            <a:schemeClr val="tx2"/>
                          </a:solidFill>
                        </a:rPr>
                        <a:t> You pay only the employee share of the premium.</a:t>
                      </a:r>
                    </a:p>
                  </a:txBody>
                  <a:tcPr marL="91429" marR="91429" marT="45731" marB="45731"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Rectangle 5">
            <a:extLst>
              <a:ext uri="{FF2B5EF4-FFF2-40B4-BE49-F238E27FC236}">
                <a16:creationId xmlns:a16="http://schemas.microsoft.com/office/drawing/2014/main" id="{E09FE83A-AC05-47B3-AC44-CAFBBF344827}"/>
              </a:ext>
            </a:extLst>
          </p:cNvPr>
          <p:cNvSpPr>
            <a:spLocks noChangeArrowheads="1"/>
          </p:cNvSpPr>
          <p:nvPr/>
        </p:nvSpPr>
        <p:spPr bwMode="auto">
          <a:xfrm>
            <a:off x="457192" y="5644741"/>
            <a:ext cx="82295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buFontTx/>
              <a:buNone/>
            </a:pPr>
            <a:r>
              <a:rPr lang="en-US" altLang="en-US" sz="1000" baseline="30000" dirty="0">
                <a:solidFill>
                  <a:schemeClr val="tx2"/>
                </a:solidFill>
              </a:rPr>
              <a:t>1</a:t>
            </a:r>
            <a:r>
              <a:rPr lang="en-US" altLang="en-US" sz="1000" dirty="0">
                <a:solidFill>
                  <a:schemeClr val="tx2"/>
                </a:solidFill>
              </a:rPr>
              <a:t>The employee must serve the last five years consecutively in a full-time, permanent position with an employer participating in the State Health Plan.</a:t>
            </a:r>
          </a:p>
          <a:p>
            <a:pPr>
              <a:spcBef>
                <a:spcPts val="0"/>
              </a:spcBef>
              <a:buNone/>
            </a:pPr>
            <a:r>
              <a:rPr lang="en-US" altLang="en-US" sz="1000" baseline="30000" dirty="0">
                <a:solidFill>
                  <a:schemeClr val="tx2"/>
                </a:solidFill>
              </a:rPr>
              <a:t>2</a:t>
            </a:r>
            <a:r>
              <a:rPr lang="en-US" altLang="en-US" sz="1000" dirty="0">
                <a:solidFill>
                  <a:schemeClr val="tx2"/>
                </a:solidFill>
              </a:rPr>
              <a:t>Retirement eligibility means that you have met the minimum statutory requirements for retirement eligibility established for the plan in which you are a member. For State ORP participants and members whose employer does not participate in a PEBA-administered retirement plan, eligibility is determined as if the participant were a member of the South Carolina Retirement System (SCRS), including reaching retirement eligibility.</a:t>
            </a:r>
          </a:p>
        </p:txBody>
      </p:sp>
    </p:spTree>
    <p:extLst>
      <p:ext uri="{BB962C8B-B14F-4D97-AF65-F5344CB8AC3E}">
        <p14:creationId xmlns:p14="http://schemas.microsoft.com/office/powerpoint/2010/main" val="320917961"/>
      </p:ext>
    </p:extLst>
  </p:cSld>
  <p:clrMapOvr>
    <a:masterClrMapping/>
  </p:clrMapOvr>
  <mc:AlternateContent xmlns:mc="http://schemas.openxmlformats.org/markup-compatibility/2006" xmlns:p14="http://schemas.microsoft.com/office/powerpoint/2010/main">
    <mc:Choice Requires="p14">
      <p:transition spd="slow" p14:dur="2000" advTm="18038"/>
    </mc:Choice>
    <mc:Fallback xmlns="">
      <p:transition spd="slow" advTm="1803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22145-FFB1-4116-B051-3CBAC699FA71}"/>
              </a:ext>
            </a:extLst>
          </p:cNvPr>
          <p:cNvSpPr>
            <a:spLocks noGrp="1"/>
          </p:cNvSpPr>
          <p:nvPr>
            <p:ph type="title"/>
          </p:nvPr>
        </p:nvSpPr>
        <p:spPr/>
        <p:txBody>
          <a:bodyPr>
            <a:normAutofit fontScale="90000"/>
          </a:bodyPr>
          <a:lstStyle/>
          <a:p>
            <a:r>
              <a:rPr lang="en-US" dirty="0"/>
              <a:t>For employees hired into an insurance-eligible position with an optional employers or charter school that participate in insurance only</a:t>
            </a:r>
            <a:r>
              <a:rPr lang="en-US" baseline="30000" dirty="0"/>
              <a:t>1</a:t>
            </a:r>
          </a:p>
        </p:txBody>
      </p:sp>
      <p:graphicFrame>
        <p:nvGraphicFramePr>
          <p:cNvPr id="10" name="Content Placeholder 5">
            <a:extLst>
              <a:ext uri="{FF2B5EF4-FFF2-40B4-BE49-F238E27FC236}">
                <a16:creationId xmlns:a16="http://schemas.microsoft.com/office/drawing/2014/main" id="{C44431A0-33B0-401B-AAA3-96AFD99CF5BB}"/>
              </a:ext>
            </a:extLst>
          </p:cNvPr>
          <p:cNvGraphicFramePr>
            <a:graphicFrameLocks noGrp="1"/>
          </p:cNvGraphicFramePr>
          <p:nvPr>
            <p:ph idx="1"/>
            <p:extLst>
              <p:ext uri="{D42A27DB-BD31-4B8C-83A1-F6EECF244321}">
                <p14:modId xmlns:p14="http://schemas.microsoft.com/office/powerpoint/2010/main" val="2758592505"/>
              </p:ext>
            </p:extLst>
          </p:nvPr>
        </p:nvGraphicFramePr>
        <p:xfrm>
          <a:off x="457200" y="1262063"/>
          <a:ext cx="8220075" cy="4252152"/>
        </p:xfrm>
        <a:graphic>
          <a:graphicData uri="http://schemas.openxmlformats.org/drawingml/2006/table">
            <a:tbl>
              <a:tblPr firstRow="1" bandRow="1">
                <a:tableStyleId>{073A0DAA-6AF3-43AB-8588-CEC1D06C72B9}</a:tableStyleId>
              </a:tblPr>
              <a:tblGrid>
                <a:gridCol w="1617211">
                  <a:extLst>
                    <a:ext uri="{9D8B030D-6E8A-4147-A177-3AD203B41FA5}">
                      <a16:colId xmlns:a16="http://schemas.microsoft.com/office/drawing/2014/main" val="20000"/>
                    </a:ext>
                  </a:extLst>
                </a:gridCol>
                <a:gridCol w="2807211">
                  <a:extLst>
                    <a:ext uri="{9D8B030D-6E8A-4147-A177-3AD203B41FA5}">
                      <a16:colId xmlns:a16="http://schemas.microsoft.com/office/drawing/2014/main" val="20001"/>
                    </a:ext>
                  </a:extLst>
                </a:gridCol>
                <a:gridCol w="3795653">
                  <a:extLst>
                    <a:ext uri="{9D8B030D-6E8A-4147-A177-3AD203B41FA5}">
                      <a16:colId xmlns:a16="http://schemas.microsoft.com/office/drawing/2014/main" val="20002"/>
                    </a:ext>
                  </a:extLst>
                </a:gridCol>
              </a:tblGrid>
              <a:tr h="0">
                <a:tc>
                  <a:txBody>
                    <a:bodyPr/>
                    <a:lstStyle/>
                    <a:p>
                      <a:pPr algn="ctr"/>
                      <a:r>
                        <a:rPr lang="en-US" sz="1500" dirty="0"/>
                        <a:t>Retirement</a:t>
                      </a:r>
                      <a:r>
                        <a:rPr lang="en-US" sz="1500" baseline="0" dirty="0"/>
                        <a:t> </a:t>
                      </a:r>
                      <a:br>
                        <a:rPr lang="en-US" sz="1500" baseline="0" dirty="0"/>
                      </a:br>
                      <a:r>
                        <a:rPr lang="en-US" sz="1500" baseline="0" dirty="0"/>
                        <a:t>status</a:t>
                      </a:r>
                      <a:endParaRPr lang="en-US" sz="1500" dirty="0"/>
                    </a:p>
                  </a:txBody>
                  <a:tcPr marL="91429" marR="91429" marT="45744" marB="45744"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500" dirty="0"/>
                        <a:t>Earned service credit with an </a:t>
                      </a:r>
                      <a:br>
                        <a:rPr lang="en-US" sz="1500" dirty="0"/>
                      </a:br>
                      <a:r>
                        <a:rPr lang="en-US" sz="1500" dirty="0"/>
                        <a:t>employer participating in the </a:t>
                      </a:r>
                      <a:br>
                        <a:rPr lang="en-US" sz="1500" dirty="0"/>
                      </a:br>
                      <a:r>
                        <a:rPr lang="en-US" sz="1500" dirty="0"/>
                        <a:t>State Health Plan</a:t>
                      </a:r>
                    </a:p>
                  </a:txBody>
                  <a:tcPr marL="91429" marR="91429" marT="45744" marB="45744"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lang="en-US" sz="1500" dirty="0"/>
                        <a:t>Responsibility for paying</a:t>
                      </a:r>
                      <a:r>
                        <a:rPr lang="en-US" sz="1500" baseline="0" dirty="0"/>
                        <a:t> for premiums</a:t>
                      </a:r>
                      <a:endParaRPr lang="en-US" sz="1500" dirty="0"/>
                    </a:p>
                  </a:txBody>
                  <a:tcPr marL="91429" marR="91429" marT="45744" marB="45744"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tx2"/>
                          </a:solidFill>
                        </a:rPr>
                        <a:t>Left </a:t>
                      </a:r>
                      <a:br>
                        <a:rPr lang="en-US" sz="1500" b="1" dirty="0">
                          <a:solidFill>
                            <a:schemeClr val="tx2"/>
                          </a:solidFill>
                        </a:rPr>
                      </a:br>
                      <a:r>
                        <a:rPr lang="en-US" sz="1500" b="1" dirty="0">
                          <a:solidFill>
                            <a:schemeClr val="tx2"/>
                          </a:solidFill>
                        </a:rPr>
                        <a:t>employment </a:t>
                      </a:r>
                      <a:br>
                        <a:rPr lang="en-US" sz="1500" b="1" dirty="0">
                          <a:solidFill>
                            <a:schemeClr val="tx2"/>
                          </a:solidFill>
                        </a:rPr>
                      </a:br>
                      <a:r>
                        <a:rPr lang="en-US" sz="1500" b="1" dirty="0">
                          <a:solidFill>
                            <a:schemeClr val="tx2"/>
                          </a:solidFill>
                        </a:rPr>
                        <a:t>after reaching </a:t>
                      </a:r>
                      <a:br>
                        <a:rPr lang="en-US" sz="1500" b="1" dirty="0">
                          <a:solidFill>
                            <a:schemeClr val="tx2"/>
                          </a:solidFill>
                        </a:rPr>
                      </a:br>
                      <a:r>
                        <a:rPr lang="en-US" sz="1500" b="1" dirty="0">
                          <a:solidFill>
                            <a:schemeClr val="tx2"/>
                          </a:solidFill>
                        </a:rPr>
                        <a:t>service or disability retirement </a:t>
                      </a:r>
                      <a:br>
                        <a:rPr lang="en-US" sz="1500" b="1" dirty="0">
                          <a:solidFill>
                            <a:schemeClr val="tx2"/>
                          </a:solidFill>
                        </a:rPr>
                      </a:br>
                      <a:r>
                        <a:rPr lang="en-US" sz="1500" b="1" dirty="0">
                          <a:solidFill>
                            <a:schemeClr val="tx2"/>
                          </a:solidFill>
                        </a:rPr>
                        <a:t>eligibility</a:t>
                      </a:r>
                    </a:p>
                  </a:txBody>
                  <a:tcPr marL="91429" marR="91429" marT="45744" marB="45744"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At least five years</a:t>
                      </a:r>
                    </a:p>
                  </a:txBody>
                  <a:tcPr marL="91429" marR="91429" marT="45744" marB="45744"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Your portion of the premium, up to the full amount of the employee and employer share, is at your employer’s discretion.</a:t>
                      </a:r>
                      <a:r>
                        <a:rPr lang="en-US" sz="1500" baseline="0" dirty="0">
                          <a:solidFill>
                            <a:schemeClr val="tx2"/>
                          </a:solidFill>
                        </a:rPr>
                        <a:t> </a:t>
                      </a:r>
                      <a:endParaRPr lang="en-US" sz="1500" dirty="0">
                        <a:solidFill>
                          <a:schemeClr val="tx2"/>
                        </a:solidFill>
                      </a:endParaRPr>
                    </a:p>
                  </a:txBody>
                  <a:tcPr marL="91429" marR="91429" marT="45744" marB="45744"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rowSpan="2">
                  <a:txBody>
                    <a:bodyPr/>
                    <a:lstStyle/>
                    <a:p>
                      <a:r>
                        <a:rPr lang="en-US" sz="1500" b="1" dirty="0">
                          <a:solidFill>
                            <a:schemeClr val="tx2"/>
                          </a:solidFill>
                        </a:rPr>
                        <a:t>Left </a:t>
                      </a:r>
                      <a:br>
                        <a:rPr lang="en-US" sz="1500" b="1" dirty="0">
                          <a:solidFill>
                            <a:schemeClr val="tx2"/>
                          </a:solidFill>
                        </a:rPr>
                      </a:br>
                      <a:r>
                        <a:rPr lang="en-US" sz="1500" b="1" dirty="0">
                          <a:solidFill>
                            <a:schemeClr val="tx2"/>
                          </a:solidFill>
                        </a:rPr>
                        <a:t>employment </a:t>
                      </a:r>
                      <a:br>
                        <a:rPr lang="en-US" sz="1500" b="1" dirty="0">
                          <a:solidFill>
                            <a:schemeClr val="tx2"/>
                          </a:solidFill>
                        </a:rPr>
                      </a:br>
                      <a:r>
                        <a:rPr lang="en-US" sz="1500" b="1" dirty="0">
                          <a:solidFill>
                            <a:schemeClr val="tx2"/>
                          </a:solidFill>
                        </a:rPr>
                        <a:t>before reaching </a:t>
                      </a:r>
                      <a:br>
                        <a:rPr lang="en-US" sz="1500" b="1" dirty="0">
                          <a:solidFill>
                            <a:schemeClr val="tx2"/>
                          </a:solidFill>
                        </a:rPr>
                      </a:br>
                      <a:r>
                        <a:rPr lang="en-US" sz="1500" b="1" dirty="0">
                          <a:solidFill>
                            <a:schemeClr val="tx2"/>
                          </a:solidFill>
                        </a:rPr>
                        <a:t>retirement </a:t>
                      </a:r>
                      <a:br>
                        <a:rPr lang="en-US" sz="1500" b="1" dirty="0">
                          <a:solidFill>
                            <a:schemeClr val="tx2"/>
                          </a:solidFill>
                        </a:rPr>
                      </a:br>
                      <a:r>
                        <a:rPr lang="en-US" sz="1500" b="1" dirty="0">
                          <a:solidFill>
                            <a:schemeClr val="tx2"/>
                          </a:solidFill>
                        </a:rPr>
                        <a:t>eligibility</a:t>
                      </a:r>
                    </a:p>
                  </a:txBody>
                  <a:tcPr marL="91429" marR="91429" marT="45744" marB="45744" anchor="ctr">
                    <a:lnL w="6350" cap="flat" cmpd="sng" algn="ctr">
                      <a:no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a:solidFill>
                            <a:schemeClr val="tx2"/>
                          </a:solidFill>
                        </a:rPr>
                        <a:t>Less than 20 years</a:t>
                      </a:r>
                    </a:p>
                    <a:p>
                      <a:endParaRPr lang="en-US" sz="1500" dirty="0">
                        <a:solidFill>
                          <a:schemeClr val="tx2"/>
                        </a:solidFill>
                      </a:endParaRPr>
                    </a:p>
                  </a:txBody>
                  <a:tcPr marL="91429" marR="91429" marT="45744" marB="45744"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are not eligible</a:t>
                      </a:r>
                      <a:r>
                        <a:rPr lang="en-US" sz="1500" baseline="0" dirty="0">
                          <a:solidFill>
                            <a:schemeClr val="tx2"/>
                          </a:solidFill>
                        </a:rPr>
                        <a:t> for retiree insurance coverage.</a:t>
                      </a:r>
                      <a:endParaRPr lang="en-US" sz="1500" dirty="0">
                        <a:solidFill>
                          <a:schemeClr val="tx2"/>
                        </a:solidFill>
                      </a:endParaRPr>
                    </a:p>
                  </a:txBody>
                  <a:tcPr marL="91429" marR="91429" marT="45744" marB="45744"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vMerge="1">
                  <a:txBody>
                    <a:bodyPr/>
                    <a:lstStyle/>
                    <a:p>
                      <a:endParaRPr lang="en-US"/>
                    </a:p>
                  </a:txBody>
                  <a:tcPr/>
                </a:tc>
                <a:tc>
                  <a:txBody>
                    <a:bodyPr/>
                    <a:lstStyle/>
                    <a:p>
                      <a:r>
                        <a:rPr lang="en-US" sz="1500" dirty="0">
                          <a:solidFill>
                            <a:schemeClr val="tx2"/>
                          </a:solidFill>
                        </a:rPr>
                        <a:t>20 years or more</a:t>
                      </a:r>
                      <a:endParaRPr lang="en-US" sz="1500" strike="sngStrike" dirty="0">
                        <a:solidFill>
                          <a:srgbClr val="FF0000"/>
                        </a:solidFill>
                      </a:endParaRPr>
                    </a:p>
                  </a:txBody>
                  <a:tcPr marL="91429" marR="91429" marT="45744" marB="45744"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r>
                        <a:rPr lang="en-US" sz="1500" dirty="0">
                          <a:solidFill>
                            <a:schemeClr val="tx2"/>
                          </a:solidFill>
                        </a:rPr>
                        <a:t>You are eligible for coverage upon reaching retirement eligibility.</a:t>
                      </a:r>
                      <a:r>
                        <a:rPr lang="en-US" sz="1500" baseline="30000" dirty="0">
                          <a:solidFill>
                            <a:schemeClr val="tx2"/>
                          </a:solidFill>
                        </a:rPr>
                        <a:t>2</a:t>
                      </a:r>
                      <a:r>
                        <a:rPr lang="en-US" sz="1500" dirty="0">
                          <a:solidFill>
                            <a:schemeClr val="tx2"/>
                          </a:solidFill>
                        </a:rPr>
                        <a:t> Your portion of the premium, up to the full amount of the employee and employer share, is at your employer’s discretion.</a:t>
                      </a:r>
                    </a:p>
                  </a:txBody>
                  <a:tcPr marL="91429" marR="91429" marT="45744" marB="45744" anchor="ctr">
                    <a:lnL w="6350" cap="flat" cmpd="sng" algn="ctr">
                      <a:solidFill>
                        <a:schemeClr val="bg2"/>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Slide Number Placeholder 3">
            <a:extLst>
              <a:ext uri="{FF2B5EF4-FFF2-40B4-BE49-F238E27FC236}">
                <a16:creationId xmlns:a16="http://schemas.microsoft.com/office/drawing/2014/main" id="{4779E831-E946-451E-A3D6-364EC79573BC}"/>
              </a:ext>
            </a:extLst>
          </p:cNvPr>
          <p:cNvSpPr>
            <a:spLocks noGrp="1"/>
          </p:cNvSpPr>
          <p:nvPr>
            <p:ph type="sldNum" sz="quarter" idx="12"/>
          </p:nvPr>
        </p:nvSpPr>
        <p:spPr/>
        <p:txBody>
          <a:bodyPr/>
          <a:lstStyle/>
          <a:p>
            <a:fld id="{28024367-D536-4F59-B2ED-0E7825EDA9AF}" type="slidenum">
              <a:rPr lang="en-US" smtClean="0"/>
              <a:pPr/>
              <a:t>9</a:t>
            </a:fld>
            <a:endParaRPr lang="en-US" dirty="0"/>
          </a:p>
        </p:txBody>
      </p:sp>
      <p:sp>
        <p:nvSpPr>
          <p:cNvPr id="6" name="Rectangle 5">
            <a:extLst>
              <a:ext uri="{FF2B5EF4-FFF2-40B4-BE49-F238E27FC236}">
                <a16:creationId xmlns:a16="http://schemas.microsoft.com/office/drawing/2014/main" id="{3E9A61AB-92C8-41E4-90C4-62EBB2943B6B}"/>
              </a:ext>
            </a:extLst>
          </p:cNvPr>
          <p:cNvSpPr>
            <a:spLocks noChangeArrowheads="1"/>
          </p:cNvSpPr>
          <p:nvPr/>
        </p:nvSpPr>
        <p:spPr bwMode="auto">
          <a:xfrm>
            <a:off x="457198" y="5644741"/>
            <a:ext cx="82295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buFontTx/>
              <a:buNone/>
            </a:pPr>
            <a:r>
              <a:rPr lang="en-US" altLang="en-US" sz="1000" baseline="30000" dirty="0">
                <a:solidFill>
                  <a:schemeClr val="tx2"/>
                </a:solidFill>
              </a:rPr>
              <a:t>1</a:t>
            </a:r>
            <a:r>
              <a:rPr lang="en-US" altLang="en-US" sz="1000" dirty="0">
                <a:solidFill>
                  <a:schemeClr val="tx2"/>
                </a:solidFill>
              </a:rPr>
              <a:t>The employee must serve the last five years consecutively in a full-time, permanent position with an employer participating in the State Health Plan.</a:t>
            </a:r>
          </a:p>
          <a:p>
            <a:pPr>
              <a:spcBef>
                <a:spcPts val="0"/>
              </a:spcBef>
              <a:buNone/>
            </a:pPr>
            <a:r>
              <a:rPr lang="en-US" altLang="en-US" sz="1000" baseline="30000" dirty="0">
                <a:solidFill>
                  <a:schemeClr val="tx2"/>
                </a:solidFill>
              </a:rPr>
              <a:t>2</a:t>
            </a:r>
            <a:r>
              <a:rPr lang="en-US" altLang="en-US" sz="1000" dirty="0">
                <a:solidFill>
                  <a:schemeClr val="tx2"/>
                </a:solidFill>
              </a:rPr>
              <a:t>Retirement eligibility means that you have met the minimum statutory requirements for retirement eligibility established for the plan in which you are a member. For State ORP participants and members whose employer does not participate in a PEBA-administered retirement plan, eligibility is determined as if the participant were a member of the South Carolina Retirement System (SCRS), including reaching retirement eligibility.</a:t>
            </a:r>
          </a:p>
        </p:txBody>
      </p:sp>
    </p:spTree>
    <p:extLst>
      <p:ext uri="{BB962C8B-B14F-4D97-AF65-F5344CB8AC3E}">
        <p14:creationId xmlns:p14="http://schemas.microsoft.com/office/powerpoint/2010/main" val="1756134997"/>
      </p:ext>
    </p:extLst>
  </p:cSld>
  <p:clrMapOvr>
    <a:masterClrMapping/>
  </p:clrMapOvr>
  <mc:AlternateContent xmlns:mc="http://schemas.openxmlformats.org/markup-compatibility/2006" xmlns:p14="http://schemas.microsoft.com/office/powerpoint/2010/main">
    <mc:Choice Requires="p14">
      <p:transition spd="slow" p14:dur="2000" advTm="36108"/>
    </mc:Choice>
    <mc:Fallback xmlns="">
      <p:transition spd="slow" advTm="36108"/>
    </mc:Fallback>
  </mc:AlternateContent>
</p:sld>
</file>

<file path=ppt/theme/theme1.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A Academy Presentation Template" id="{7D8D8CA1-4C3F-4D28-ABAA-B51C716A2C21}" vid="{DBC1AEE5-1571-4120-B2C3-2F7D018ACC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BAP PowerPoint Template</Template>
  <TotalTime>7946</TotalTime>
  <Words>1331</Words>
  <Application>Microsoft Office PowerPoint</Application>
  <PresentationFormat>On-screen Show (4:3)</PresentationFormat>
  <Paragraphs>101</Paragraphs>
  <Slides>12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Tw Cen MT Condensed</vt:lpstr>
      <vt:lpstr>Office Theme</vt:lpstr>
      <vt:lpstr>Retiree insurance and eligibility funding</vt:lpstr>
      <vt:lpstr>Important information</vt:lpstr>
      <vt:lpstr>Retiree insurance eligibility</vt:lpstr>
      <vt:lpstr>Requirement for any retiree coverage</vt:lpstr>
      <vt:lpstr>Requirements for any retiree coverage</vt:lpstr>
      <vt:lpstr>Retiree group insurance funding</vt:lpstr>
      <vt:lpstr>For employees hired into an insurance-eligible position before May 2, 2008</vt:lpstr>
      <vt:lpstr>For employees hired into an insurance-eligible position on or after May 2, 2008</vt:lpstr>
      <vt:lpstr>For employees hired into an insurance-eligible position with an optional employers or charter school that participate in insurance only1</vt:lpstr>
      <vt:lpstr>55/25 year rule</vt:lpstr>
      <vt:lpstr>PowerPoint Presentation</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Moak</dc:creator>
  <cp:lastModifiedBy>Jessica Moak</cp:lastModifiedBy>
  <cp:revision>130</cp:revision>
  <cp:lastPrinted>2021-04-21T16:16:29Z</cp:lastPrinted>
  <dcterms:created xsi:type="dcterms:W3CDTF">2020-02-04T21:24:40Z</dcterms:created>
  <dcterms:modified xsi:type="dcterms:W3CDTF">2023-12-13T14:12:21Z</dcterms:modified>
</cp:coreProperties>
</file>