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69" r:id="rId2"/>
    <p:sldId id="289" r:id="rId3"/>
    <p:sldId id="286" r:id="rId4"/>
    <p:sldId id="287" r:id="rId5"/>
    <p:sldId id="263" r:id="rId6"/>
    <p:sldId id="268" r:id="rId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ssica Moak" initials="JM" lastIdx="2"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5/25/2023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363989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51822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7482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forms.retirement.sc.gov/formGenericGet.do?formNum=web4101.xdp"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Leaving before retirement eligibility</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2" name="Audio 1">
            <a:hlinkClick r:id="" action="ppaction://media"/>
            <a:extLst>
              <a:ext uri="{FF2B5EF4-FFF2-40B4-BE49-F238E27FC236}">
                <a16:creationId xmlns:a16="http://schemas.microsoft.com/office/drawing/2014/main" id="{5328541C-C02B-4375-83FC-FDBDAE9F06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2803"/>
    </mc:Choice>
    <mc:Fallback xmlns="">
      <p:transition spd="slow" advTm="12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Requesting a refund from your SCRS, PORS account</a:t>
            </a:r>
            <a:endParaRPr lang="en-US" dirty="0"/>
          </a:p>
        </p:txBody>
      </p:sp>
      <p:sp>
        <p:nvSpPr>
          <p:cNvPr id="3" name="Content Placeholder 2"/>
          <p:cNvSpPr>
            <a:spLocks noGrp="1"/>
          </p:cNvSpPr>
          <p:nvPr>
            <p:ph idx="1"/>
          </p:nvPr>
        </p:nvSpPr>
        <p:spPr/>
        <p:txBody>
          <a:bodyPr/>
          <a:lstStyle/>
          <a:p>
            <a:pPr lvl="0"/>
            <a:r>
              <a:rPr lang="en-US" dirty="0"/>
              <a:t>Give up your right to any future service or disability retirement benefit.</a:t>
            </a:r>
          </a:p>
          <a:p>
            <a:pPr lvl="0"/>
            <a:r>
              <a:rPr lang="en-US" dirty="0"/>
              <a:t>Can generally roll over funds into eligible retirement plan.</a:t>
            </a:r>
          </a:p>
          <a:p>
            <a:pPr lvl="0"/>
            <a:r>
              <a:rPr lang="en-US" dirty="0"/>
              <a:t>If you do not roll over refund, taxable portion may be:</a:t>
            </a:r>
          </a:p>
          <a:p>
            <a:pPr lvl="1"/>
            <a:r>
              <a:rPr lang="en-US" dirty="0"/>
              <a:t>Subject to taxes; and</a:t>
            </a:r>
          </a:p>
          <a:p>
            <a:pPr lvl="1"/>
            <a:r>
              <a:rPr lang="en-US" dirty="0"/>
              <a:t>Subject to additional tax penalty if younger than age 59½. </a:t>
            </a:r>
          </a:p>
          <a:p>
            <a:pPr lvl="0"/>
            <a:r>
              <a:rPr lang="en-US" dirty="0"/>
              <a:t>Consult with tax advisor for more information.</a:t>
            </a:r>
          </a:p>
          <a:p>
            <a:pPr lvl="0"/>
            <a:r>
              <a:rPr lang="en-US" dirty="0"/>
              <a:t>May submit refund request by completing </a:t>
            </a:r>
            <a:r>
              <a:rPr lang="en-US" i="1" dirty="0">
                <a:hlinkClick r:id="rId5"/>
              </a:rPr>
              <a:t>Refund Request</a:t>
            </a:r>
            <a:r>
              <a:rPr lang="en-US" i="1" dirty="0"/>
              <a:t> </a:t>
            </a:r>
            <a:r>
              <a:rPr lang="en-US" dirty="0"/>
              <a:t>(Form 4101).</a:t>
            </a:r>
            <a:r>
              <a:rPr lang="en-US" dirty="0">
                <a:solidFill>
                  <a:srgbClr val="FF0000"/>
                </a:solidFill>
              </a:rPr>
              <a:t> </a:t>
            </a:r>
          </a:p>
          <a:p>
            <a:pPr lvl="1"/>
            <a:r>
              <a:rPr lang="en-US" dirty="0"/>
              <a:t>Payment may not be issued less than 90 days from your termination date.</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7" name="Audio 6">
            <a:hlinkClick r:id="" action="ppaction://media"/>
            <a:extLst>
              <a:ext uri="{FF2B5EF4-FFF2-40B4-BE49-F238E27FC236}">
                <a16:creationId xmlns:a16="http://schemas.microsoft.com/office/drawing/2014/main" id="{BF8567B1-D6D2-C377-68E2-D8F57F5A00E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5028453"/>
      </p:ext>
    </p:extLst>
  </p:cSld>
  <p:clrMapOvr>
    <a:masterClrMapping/>
  </p:clrMapOvr>
  <mc:AlternateContent xmlns:mc="http://schemas.openxmlformats.org/markup-compatibility/2006">
    <mc:Choice xmlns:p14="http://schemas.microsoft.com/office/powerpoint/2010/main" Requires="p14">
      <p:transition spd="slow" p14:dur="2000" advTm="68656"/>
    </mc:Choice>
    <mc:Fallback>
      <p:transition spd="slow" advTm="68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Leaving funds in your SCRS, PORS retirement account</a:t>
            </a:r>
            <a:endParaRPr lang="en-US" dirty="0"/>
          </a:p>
        </p:txBody>
      </p:sp>
      <p:sp>
        <p:nvSpPr>
          <p:cNvPr id="3" name="Content Placeholder 2"/>
          <p:cNvSpPr>
            <a:spLocks noGrp="1"/>
          </p:cNvSpPr>
          <p:nvPr>
            <p:ph idx="1"/>
          </p:nvPr>
        </p:nvSpPr>
        <p:spPr/>
        <p:txBody>
          <a:bodyPr/>
          <a:lstStyle/>
          <a:p>
            <a:pPr lvl="0"/>
            <a:r>
              <a:rPr lang="en-US" dirty="0"/>
              <a:t>Account earns 4% interest annually until account becomes inactive.</a:t>
            </a:r>
          </a:p>
          <a:p>
            <a:pPr lvl="1"/>
            <a:r>
              <a:rPr lang="en-US" dirty="0"/>
              <a:t>An account is considered inactive when no contributions have been made to the account in preceding fiscal year and no other active, correlated system or State ORP account exists. </a:t>
            </a:r>
          </a:p>
          <a:p>
            <a:pPr lvl="0"/>
            <a:r>
              <a:rPr lang="en-US" dirty="0"/>
              <a:t>Can request refund later.</a:t>
            </a:r>
          </a:p>
          <a:p>
            <a:pPr lvl="0"/>
            <a:r>
              <a:rPr lang="en-US" dirty="0"/>
              <a:t>If leaving employment with enough earned service, can apply for retirement benefit once age requirement is met. </a:t>
            </a:r>
          </a:p>
          <a:p>
            <a:pPr lvl="0"/>
            <a:r>
              <a:rPr lang="en-US" dirty="0"/>
              <a:t>If returning to covered employment later, can resume making contributions and earning service credit.</a:t>
            </a:r>
          </a:p>
          <a:p>
            <a:r>
              <a:rPr lang="en-US" dirty="0"/>
              <a:t>May leave funds in your account until required by IRS rules to take a distribution.</a:t>
            </a:r>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7" name="Audio 6">
            <a:hlinkClick r:id="" action="ppaction://media"/>
            <a:extLst>
              <a:ext uri="{FF2B5EF4-FFF2-40B4-BE49-F238E27FC236}">
                <a16:creationId xmlns:a16="http://schemas.microsoft.com/office/drawing/2014/main" id="{B55C2D26-F845-57DA-EECA-7D3353832B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778224499"/>
      </p:ext>
    </p:extLst>
  </p:cSld>
  <p:clrMapOvr>
    <a:masterClrMapping/>
  </p:clrMapOvr>
  <mc:AlternateContent xmlns:mc="http://schemas.openxmlformats.org/markup-compatibility/2006">
    <mc:Choice xmlns:p14="http://schemas.microsoft.com/office/powerpoint/2010/main" Requires="p14">
      <p:transition spd="slow" p14:dur="2000" advTm="64838"/>
    </mc:Choice>
    <mc:Fallback>
      <p:transition spd="slow" advTm="64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Leaving funds in your State ORP account</a:t>
            </a:r>
            <a:endParaRPr lang="en-US" dirty="0"/>
          </a:p>
        </p:txBody>
      </p:sp>
      <p:sp>
        <p:nvSpPr>
          <p:cNvPr id="3" name="Content Placeholder 2"/>
          <p:cNvSpPr>
            <a:spLocks noGrp="1"/>
          </p:cNvSpPr>
          <p:nvPr>
            <p:ph idx="1"/>
          </p:nvPr>
        </p:nvSpPr>
        <p:spPr/>
        <p:txBody>
          <a:bodyPr/>
          <a:lstStyle/>
          <a:p>
            <a:pPr lvl="0"/>
            <a:r>
              <a:rPr lang="en-US" dirty="0"/>
              <a:t>Can leave your funds in your State ORP account until choosing to take withdrawals.</a:t>
            </a:r>
          </a:p>
          <a:p>
            <a:pPr lvl="1"/>
            <a:r>
              <a:rPr lang="en-US" dirty="0"/>
              <a:t>If younger than age 59½, must separate from all covered employment before taking a withdrawal.</a:t>
            </a:r>
          </a:p>
          <a:p>
            <a:pPr lvl="0"/>
            <a:r>
              <a:rPr lang="en-US" dirty="0"/>
              <a:t>Your account balance may:</a:t>
            </a:r>
          </a:p>
          <a:p>
            <a:pPr lvl="1"/>
            <a:r>
              <a:rPr lang="en-US" dirty="0"/>
              <a:t>Increase from investment earnings; or</a:t>
            </a:r>
          </a:p>
          <a:p>
            <a:pPr lvl="1"/>
            <a:r>
              <a:rPr lang="en-US" dirty="0"/>
              <a:t>Decline from investment losses.</a:t>
            </a:r>
          </a:p>
          <a:p>
            <a:r>
              <a:rPr lang="en-US" dirty="0"/>
              <a:t>Can generally roll over into eligible retirement savings account.</a:t>
            </a:r>
          </a:p>
          <a:p>
            <a:pPr lvl="0"/>
            <a:r>
              <a:rPr lang="en-US" dirty="0"/>
              <a:t>May leave funds in your account until required by IRS rules to take a distribution.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E9447AFB-D049-3185-854A-E2180E5BA2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191327393"/>
      </p:ext>
    </p:extLst>
  </p:cSld>
  <p:clrMapOvr>
    <a:masterClrMapping/>
  </p:clrMapOvr>
  <mc:AlternateContent xmlns:mc="http://schemas.openxmlformats.org/markup-compatibility/2006">
    <mc:Choice xmlns:p14="http://schemas.microsoft.com/office/powerpoint/2010/main" Requires="p14">
      <p:transition spd="slow" p14:dur="2000" advTm="55053"/>
    </mc:Choice>
    <mc:Fallback>
      <p:transition spd="slow" advTm="55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6173</TotalTime>
  <Words>304</Words>
  <Application>Microsoft Office PowerPoint</Application>
  <PresentationFormat>On-screen Show (4:3)</PresentationFormat>
  <Paragraphs>35</Paragraphs>
  <Slides>6</Slides>
  <Notes>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Leaving before retirement eligibility</vt:lpstr>
      <vt:lpstr>Requesting a refund from your SCRS, PORS account</vt:lpstr>
      <vt:lpstr>Leaving funds in your SCRS, PORS retirement account</vt:lpstr>
      <vt:lpstr>Leaving funds in your State ORP account</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Karen Rawl</cp:lastModifiedBy>
  <cp:revision>80</cp:revision>
  <cp:lastPrinted>2019-12-11T18:59:44Z</cp:lastPrinted>
  <dcterms:created xsi:type="dcterms:W3CDTF">2020-02-04T21:24:40Z</dcterms:created>
  <dcterms:modified xsi:type="dcterms:W3CDTF">2023-05-25T16:05:07Z</dcterms:modified>
</cp:coreProperties>
</file>