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handoutMasterIdLst>
    <p:handoutMasterId r:id="rId9"/>
  </p:handoutMasterIdLst>
  <p:sldIdLst>
    <p:sldId id="269" r:id="rId2"/>
    <p:sldId id="414" r:id="rId3"/>
    <p:sldId id="415" r:id="rId4"/>
    <p:sldId id="416" r:id="rId5"/>
    <p:sldId id="263" r:id="rId6"/>
    <p:sldId id="268" r:id="rId7"/>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662FCED-3CB1-522E-15EA-062129AC35EB}" name="Jacalin C. Shealy" initials="JCS" userId="S::rsheaj@peba.sc.gov::f84f2503-b769-474a-82a5-577d56444491"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eather H. Young" initials="HHY" lastIdx="7" clrIdx="0">
    <p:extLst>
      <p:ext uri="{19B8F6BF-5375-455C-9EA6-DF929625EA0E}">
        <p15:presenceInfo xmlns:p15="http://schemas.microsoft.com/office/powerpoint/2012/main" userId="S::ryounh@peba.sc.gov::9a85b619-8fd1-4dec-b439-2514df7fe89a" providerId="AD"/>
      </p:ext>
    </p:extLst>
  </p:cmAuthor>
  <p:cmAuthor id="2" name="Jessica Moak" initials="JM" lastIdx="1" clrIdx="1">
    <p:extLst>
      <p:ext uri="{19B8F6BF-5375-455C-9EA6-DF929625EA0E}">
        <p15:presenceInfo xmlns:p15="http://schemas.microsoft.com/office/powerpoint/2012/main" userId="S::rmoakj@peba.sc.gov::aefcb452-2607-4fbc-8c60-dfa075c160aa" providerId="AD"/>
      </p:ext>
    </p:extLst>
  </p:cmAuthor>
  <p:cmAuthor id="3" name="Amber Carter" initials="AC" lastIdx="4" clrIdx="2">
    <p:extLst>
      <p:ext uri="{19B8F6BF-5375-455C-9EA6-DF929625EA0E}">
        <p15:presenceInfo xmlns:p15="http://schemas.microsoft.com/office/powerpoint/2012/main" userId="S::rcarta@peba.sc.gov::eb8527e1-b802-446a-ae79-84550f6beab2" providerId="AD"/>
      </p:ext>
    </p:extLst>
  </p:cmAuthor>
  <p:cmAuthor id="4" name="Jennifer S. Dolder" initials="JSD" lastIdx="3" clrIdx="3">
    <p:extLst>
      <p:ext uri="{19B8F6BF-5375-455C-9EA6-DF929625EA0E}">
        <p15:presenceInfo xmlns:p15="http://schemas.microsoft.com/office/powerpoint/2012/main" userId="S::rdoldj@peba.sc.gov::adc8f237-6518-4fda-a594-f6aaccffabf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FCCCF"/>
    <a:srgbClr val="D6B579"/>
    <a:srgbClr val="CBD9E4"/>
    <a:srgbClr val="000000"/>
    <a:srgbClr val="A50000"/>
    <a:srgbClr val="595959"/>
    <a:srgbClr val="006D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5652" autoAdjust="0"/>
  </p:normalViewPr>
  <p:slideViewPr>
    <p:cSldViewPr snapToGrid="0">
      <p:cViewPr varScale="1">
        <p:scale>
          <a:sx n="114" d="100"/>
          <a:sy n="114" d="100"/>
        </p:scale>
        <p:origin x="696" y="102"/>
      </p:cViewPr>
      <p:guideLst/>
    </p:cSldViewPr>
  </p:slideViewPr>
  <p:outlineViewPr>
    <p:cViewPr>
      <p:scale>
        <a:sx n="33" d="100"/>
        <a:sy n="33" d="100"/>
      </p:scale>
      <p:origin x="0" y="0"/>
    </p:cViewPr>
  </p:outlineViewPr>
  <p:notesTextViewPr>
    <p:cViewPr>
      <p:scale>
        <a:sx n="3" d="2"/>
        <a:sy n="3" d="2"/>
      </p:scale>
      <p:origin x="0" y="0"/>
    </p:cViewPr>
  </p:notesTextViewPr>
  <p:notesViewPr>
    <p:cSldViewPr snapToGrid="0">
      <p:cViewPr varScale="1">
        <p:scale>
          <a:sx n="85" d="100"/>
          <a:sy n="85" d="100"/>
        </p:scale>
        <p:origin x="3846"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8/10/relationships/authors" Target="authors.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193DC886-A8FF-4ABE-9C42-E1F14DBEB2B0}" type="slidenum">
              <a:rPr lang="en-US" sz="1100" smtClean="0">
                <a:solidFill>
                  <a:schemeClr val="accent2"/>
                </a:solidFill>
              </a:rPr>
              <a:t>‹#›</a:t>
            </a:fld>
            <a:endParaRPr lang="en-US" sz="1100" dirty="0">
              <a:solidFill>
                <a:schemeClr val="accent2"/>
              </a:solidFill>
            </a:endParaRPr>
          </a:p>
        </p:txBody>
      </p:sp>
    </p:spTree>
    <p:extLst>
      <p:ext uri="{BB962C8B-B14F-4D97-AF65-F5344CB8AC3E}">
        <p14:creationId xmlns:p14="http://schemas.microsoft.com/office/powerpoint/2010/main" val="36038373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6B005CDC-F66A-4EA3-93A4-41602AB21081}" type="datetimeFigureOut">
              <a:rPr lang="en-US" smtClean="0"/>
              <a:t>12/13/2023</a:t>
            </a:fld>
            <a:endParaRPr lang="en-US"/>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036C5A97-FE1B-4EFC-9C73-B1258035E011}" type="slidenum">
              <a:rPr lang="en-US" smtClean="0"/>
              <a:t>‹#›</a:t>
            </a:fld>
            <a:endParaRPr lang="en-US"/>
          </a:p>
        </p:txBody>
      </p:sp>
    </p:spTree>
    <p:extLst>
      <p:ext uri="{BB962C8B-B14F-4D97-AF65-F5344CB8AC3E}">
        <p14:creationId xmlns:p14="http://schemas.microsoft.com/office/powerpoint/2010/main" val="37177178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hyperlink" Target="https://peba.sc.gov/contact" TargetMode="External"/><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8" Type="http://schemas.openxmlformats.org/officeDocument/2006/relationships/hyperlink" Target="http://www.twitter.com/scpeba" TargetMode="External"/><Relationship Id="rId3" Type="http://schemas.openxmlformats.org/officeDocument/2006/relationships/image" Target="../media/image6.png"/><Relationship Id="rId7" Type="http://schemas.openxmlformats.org/officeDocument/2006/relationships/image" Target="../media/image3.png"/><Relationship Id="rId12" Type="http://schemas.openxmlformats.org/officeDocument/2006/relationships/hyperlink" Target="https://www.instagram.com/s.c.peba/" TargetMode="External"/><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9.png"/><Relationship Id="rId11" Type="http://schemas.openxmlformats.org/officeDocument/2006/relationships/hyperlink" Target="http://www.linkedin.com/company/south-carolina-public-employee-benefit-authority/" TargetMode="External"/><Relationship Id="rId5" Type="http://schemas.openxmlformats.org/officeDocument/2006/relationships/image" Target="../media/image8.png"/><Relationship Id="rId10" Type="http://schemas.openxmlformats.org/officeDocument/2006/relationships/hyperlink" Target="http://www.youtube.com/c/pebatv" TargetMode="External"/><Relationship Id="rId4" Type="http://schemas.openxmlformats.org/officeDocument/2006/relationships/image" Target="../media/image7.png"/><Relationship Id="rId9" Type="http://schemas.openxmlformats.org/officeDocument/2006/relationships/hyperlink" Target="http://www.facebook.com/scpeba" TargetMode="Externa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E053CD0-4157-422F-B7CE-6EF7B499C11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7" cy="6857998"/>
          </a:xfrm>
          <a:prstGeom prst="rect">
            <a:avLst/>
          </a:prstGeom>
        </p:spPr>
      </p:pic>
      <p:sp>
        <p:nvSpPr>
          <p:cNvPr id="2" name="Title 1"/>
          <p:cNvSpPr>
            <a:spLocks noGrp="1"/>
          </p:cNvSpPr>
          <p:nvPr>
            <p:ph type="ctrTitle" hasCustomPrompt="1"/>
          </p:nvPr>
        </p:nvSpPr>
        <p:spPr>
          <a:xfrm>
            <a:off x="1645920" y="2286000"/>
            <a:ext cx="6641869" cy="2286000"/>
          </a:xfrm>
        </p:spPr>
        <p:txBody>
          <a:bodyPr anchor="ctr" anchorCtr="0">
            <a:normAutofit/>
          </a:bodyPr>
          <a:lstStyle>
            <a:lvl1pPr algn="l">
              <a:defRPr sz="5000" b="1">
                <a:solidFill>
                  <a:schemeClr val="accent2"/>
                </a:solidFill>
                <a:latin typeface="Times New Roman" panose="02020603050405020304" pitchFamily="18" charset="0"/>
                <a:cs typeface="Times New Roman" panose="02020603050405020304" pitchFamily="18" charset="0"/>
              </a:defRPr>
            </a:lvl1pPr>
          </a:lstStyle>
          <a:p>
            <a:r>
              <a:rPr lang="en-US" dirty="0"/>
              <a:t>Click to edit title</a:t>
            </a:r>
          </a:p>
        </p:txBody>
      </p:sp>
      <p:sp>
        <p:nvSpPr>
          <p:cNvPr id="3" name="Subtitle 2"/>
          <p:cNvSpPr>
            <a:spLocks noGrp="1"/>
          </p:cNvSpPr>
          <p:nvPr>
            <p:ph type="subTitle" idx="1" hasCustomPrompt="1"/>
          </p:nvPr>
        </p:nvSpPr>
        <p:spPr>
          <a:xfrm>
            <a:off x="1645920" y="4754880"/>
            <a:ext cx="6641869" cy="1463040"/>
          </a:xfrm>
        </p:spPr>
        <p:txBody>
          <a:bodyPr anchor="t" anchorCtr="0">
            <a:normAutofit/>
          </a:bodyPr>
          <a:lstStyle>
            <a:lvl1pPr marL="0" indent="0" algn="l">
              <a:buNone/>
              <a:defRPr sz="2400">
                <a:solidFill>
                  <a:schemeClr val="bg2">
                    <a:lumMod val="75000"/>
                  </a:schemeClr>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subtitle</a:t>
            </a:r>
          </a:p>
        </p:txBody>
      </p:sp>
    </p:spTree>
    <p:extLst>
      <p:ext uri="{BB962C8B-B14F-4D97-AF65-F5344CB8AC3E}">
        <p14:creationId xmlns:p14="http://schemas.microsoft.com/office/powerpoint/2010/main" val="1215254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isclaimer">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F538F7D-0DAC-4159-8884-6F731C74E4C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8" name="Rectangle 7"/>
          <p:cNvSpPr/>
          <p:nvPr userDrawn="1"/>
        </p:nvSpPr>
        <p:spPr>
          <a:xfrm>
            <a:off x="457198" y="1261872"/>
            <a:ext cx="8229600" cy="5029200"/>
          </a:xfrm>
          <a:prstGeom prst="rect">
            <a:avLst/>
          </a:prstGeom>
        </p:spPr>
        <p:txBody>
          <a:bodyPr wrap="square">
            <a:sp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2400" dirty="0">
                <a:solidFill>
                  <a:schemeClr val="tx2"/>
                </a:solidFill>
              </a:rPr>
              <a:t>This presentation does not constitute a comprehensive or binding representation of the employee benefit programs PEBA administers. The terms and conditions of the employee benefit programs PEBA administers are set out in the applicable statutes and plan documents and are subject to change. Benefits administrators and others chosen by your employer to assist you with your participation in these employee benefit programs are not agents or employees of PEBA and are not authorized to bind PEBA or make representations on behalf of PEBA. Please contact PEBA for the most current information. The language used in this presentation does not create any contractual rights or entitlements for any person.</a:t>
            </a:r>
          </a:p>
        </p:txBody>
      </p:sp>
      <p:sp>
        <p:nvSpPr>
          <p:cNvPr id="3" name="TextBox 2">
            <a:extLst>
              <a:ext uri="{FF2B5EF4-FFF2-40B4-BE49-F238E27FC236}">
                <a16:creationId xmlns:a16="http://schemas.microsoft.com/office/drawing/2014/main" id="{3E9535F1-BFC0-4D25-ABA9-1F4411D72C0E}"/>
              </a:ext>
            </a:extLst>
          </p:cNvPr>
          <p:cNvSpPr txBox="1"/>
          <p:nvPr userDrawn="1"/>
        </p:nvSpPr>
        <p:spPr>
          <a:xfrm>
            <a:off x="457198" y="369326"/>
            <a:ext cx="3325091" cy="523220"/>
          </a:xfrm>
          <a:prstGeom prst="rect">
            <a:avLst/>
          </a:prstGeom>
          <a:noFill/>
        </p:spPr>
        <p:txBody>
          <a:bodyPr wrap="square" rtlCol="0" anchor="ctr">
            <a:spAutoFit/>
          </a:bodyPr>
          <a:lstStyle/>
          <a:p>
            <a:r>
              <a:rPr lang="en-US" sz="2800" b="1" dirty="0">
                <a:solidFill>
                  <a:schemeClr val="accent2"/>
                </a:solidFill>
                <a:latin typeface="Times New Roman" panose="02020603050405020304" pitchFamily="18" charset="0"/>
                <a:cs typeface="Times New Roman" panose="02020603050405020304" pitchFamily="18" charset="0"/>
              </a:rPr>
              <a:t>Disclaimer</a:t>
            </a:r>
          </a:p>
        </p:txBody>
      </p:sp>
      <p:sp>
        <p:nvSpPr>
          <p:cNvPr id="11" name="Slide Number Placeholder 5">
            <a:extLst>
              <a:ext uri="{FF2B5EF4-FFF2-40B4-BE49-F238E27FC236}">
                <a16:creationId xmlns:a16="http://schemas.microsoft.com/office/drawing/2014/main" id="{8CBD1319-6E18-42EF-8558-AD8D26572B16}"/>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3317947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3E83DF9-E00E-4BB3-A617-E96FA563FA9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2" name="Title 1"/>
          <p:cNvSpPr>
            <a:spLocks noGrp="1"/>
          </p:cNvSpPr>
          <p:nvPr>
            <p:ph type="title" hasCustomPrompt="1"/>
          </p:nvPr>
        </p:nvSpPr>
        <p:spPr>
          <a:xfrm>
            <a:off x="1645920" y="1828800"/>
            <a:ext cx="6693408" cy="2286000"/>
          </a:xfrm>
        </p:spPr>
        <p:txBody>
          <a:bodyPr anchor="ctr">
            <a:normAutofit/>
          </a:bodyPr>
          <a:lstStyle>
            <a:lvl1pPr>
              <a:defRPr sz="4000" b="1" baseline="0">
                <a:solidFill>
                  <a:schemeClr val="accent2"/>
                </a:solidFill>
                <a:latin typeface="Times New Roman" panose="02020603050405020304" pitchFamily="18" charset="0"/>
                <a:cs typeface="Times New Roman" panose="02020603050405020304" pitchFamily="18" charset="0"/>
              </a:defRPr>
            </a:lvl1pPr>
          </a:lstStyle>
          <a:p>
            <a:r>
              <a:rPr lang="en-US" dirty="0"/>
              <a:t>Click to section title</a:t>
            </a:r>
          </a:p>
        </p:txBody>
      </p:sp>
      <p:sp>
        <p:nvSpPr>
          <p:cNvPr id="10" name="Slide Number Placeholder 5"/>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8" name="Subtitle 2"/>
          <p:cNvSpPr>
            <a:spLocks noGrp="1"/>
          </p:cNvSpPr>
          <p:nvPr>
            <p:ph type="subTitle" idx="13" hasCustomPrompt="1"/>
          </p:nvPr>
        </p:nvSpPr>
        <p:spPr>
          <a:xfrm>
            <a:off x="1645920" y="4297680"/>
            <a:ext cx="6693408" cy="1368398"/>
          </a:xfrm>
        </p:spPr>
        <p:txBody>
          <a:bodyPr anchor="t" anchorCtr="0">
            <a:normAutofit/>
          </a:bodyPr>
          <a:lstStyle>
            <a:lvl1pPr marL="0" indent="0" algn="l">
              <a:buNone/>
              <a:defRPr sz="2400">
                <a:solidFill>
                  <a:schemeClr val="bg2">
                    <a:lumMod val="75000"/>
                  </a:schemeClr>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section subtitle</a:t>
            </a:r>
          </a:p>
        </p:txBody>
      </p:sp>
    </p:spTree>
    <p:extLst>
      <p:ext uri="{BB962C8B-B14F-4D97-AF65-F5344CB8AC3E}">
        <p14:creationId xmlns:p14="http://schemas.microsoft.com/office/powerpoint/2010/main" val="89538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75D3039-9B0D-4456-A1DB-A81F3165AFB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2" name="Title 1"/>
          <p:cNvSpPr>
            <a:spLocks noGrp="1"/>
          </p:cNvSpPr>
          <p:nvPr>
            <p:ph type="title" hasCustomPrompt="1"/>
          </p:nvPr>
        </p:nvSpPr>
        <p:spPr>
          <a:xfrm>
            <a:off x="457198" y="228600"/>
            <a:ext cx="8229599" cy="804672"/>
          </a:xfrm>
        </p:spPr>
        <p:txBody>
          <a:bodyPr anchor="ctr" anchorCtr="0">
            <a:normAutofit/>
          </a:bodyPr>
          <a:lstStyle>
            <a:lvl1pPr>
              <a:defRPr sz="2800" b="1">
                <a:solidFill>
                  <a:schemeClr val="accent2"/>
                </a:solidFill>
                <a:latin typeface="Times New Roman" panose="02020603050405020304" pitchFamily="18" charset="0"/>
                <a:cs typeface="Times New Roman" panose="02020603050405020304" pitchFamily="18" charset="0"/>
              </a:defRPr>
            </a:lvl1pPr>
          </a:lstStyle>
          <a:p>
            <a:r>
              <a:rPr lang="en-US" dirty="0"/>
              <a:t>Click to edit slide title</a:t>
            </a:r>
          </a:p>
        </p:txBody>
      </p:sp>
      <p:sp>
        <p:nvSpPr>
          <p:cNvPr id="3" name="Content Placeholder 2"/>
          <p:cNvSpPr>
            <a:spLocks noGrp="1"/>
          </p:cNvSpPr>
          <p:nvPr>
            <p:ph idx="1" hasCustomPrompt="1"/>
          </p:nvPr>
        </p:nvSpPr>
        <p:spPr>
          <a:xfrm>
            <a:off x="457200" y="1261872"/>
            <a:ext cx="82296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7F681053-E020-4BA7-96D6-1E07BEE664E2}"/>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2388190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2C440424-D210-4D0E-B3A0-673BF781CDB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3" name="Content Placeholder 2"/>
          <p:cNvSpPr>
            <a:spLocks noGrp="1"/>
          </p:cNvSpPr>
          <p:nvPr>
            <p:ph sz="half" idx="1" hasCustomPrompt="1"/>
          </p:nvPr>
        </p:nvSpPr>
        <p:spPr>
          <a:xfrm>
            <a:off x="457200" y="1261872"/>
            <a:ext cx="38862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800600" y="1261872"/>
            <a:ext cx="38862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5">
            <a:extLst>
              <a:ext uri="{FF2B5EF4-FFF2-40B4-BE49-F238E27FC236}">
                <a16:creationId xmlns:a16="http://schemas.microsoft.com/office/drawing/2014/main" id="{40A2396F-3FAF-4628-96FD-7ED599577BCD}"/>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8" name="Title 1">
            <a:extLst>
              <a:ext uri="{FF2B5EF4-FFF2-40B4-BE49-F238E27FC236}">
                <a16:creationId xmlns:a16="http://schemas.microsoft.com/office/drawing/2014/main" id="{5BDE5EEF-D87C-4062-B64E-D346A0C26839}"/>
              </a:ext>
            </a:extLst>
          </p:cNvPr>
          <p:cNvSpPr>
            <a:spLocks noGrp="1"/>
          </p:cNvSpPr>
          <p:nvPr>
            <p:ph type="title" hasCustomPrompt="1"/>
          </p:nvPr>
        </p:nvSpPr>
        <p:spPr>
          <a:xfrm>
            <a:off x="457198" y="228600"/>
            <a:ext cx="8229599" cy="804672"/>
          </a:xfrm>
        </p:spPr>
        <p:txBody>
          <a:bodyPr anchor="ctr" anchorCtr="0">
            <a:normAutofit/>
          </a:bodyPr>
          <a:lstStyle>
            <a:lvl1pPr>
              <a:defRPr sz="2800" b="1">
                <a:solidFill>
                  <a:schemeClr val="accent2"/>
                </a:solidFill>
                <a:latin typeface="Times New Roman" panose="02020603050405020304" pitchFamily="18" charset="0"/>
                <a:cs typeface="Times New Roman" panose="02020603050405020304" pitchFamily="18" charset="0"/>
              </a:defRPr>
            </a:lvl1pPr>
          </a:lstStyle>
          <a:p>
            <a:r>
              <a:rPr lang="en-US" dirty="0"/>
              <a:t>Click to edit slide title</a:t>
            </a:r>
          </a:p>
        </p:txBody>
      </p:sp>
    </p:spTree>
    <p:extLst>
      <p:ext uri="{BB962C8B-B14F-4D97-AF65-F5344CB8AC3E}">
        <p14:creationId xmlns:p14="http://schemas.microsoft.com/office/powerpoint/2010/main" val="3855418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95D8F1E-466F-49AA-81A5-A2C1CA2EA29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5" name="Slide Number Placeholder 5">
            <a:extLst>
              <a:ext uri="{FF2B5EF4-FFF2-40B4-BE49-F238E27FC236}">
                <a16:creationId xmlns:a16="http://schemas.microsoft.com/office/drawing/2014/main" id="{960478C3-43ED-4BF0-AFF0-4AB2FD7EA703}"/>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6" name="Title 1">
            <a:extLst>
              <a:ext uri="{FF2B5EF4-FFF2-40B4-BE49-F238E27FC236}">
                <a16:creationId xmlns:a16="http://schemas.microsoft.com/office/drawing/2014/main" id="{D708F6D9-0E1E-4E48-8553-B6D1AE6B5DC4}"/>
              </a:ext>
            </a:extLst>
          </p:cNvPr>
          <p:cNvSpPr>
            <a:spLocks noGrp="1"/>
          </p:cNvSpPr>
          <p:nvPr>
            <p:ph type="title" hasCustomPrompt="1"/>
          </p:nvPr>
        </p:nvSpPr>
        <p:spPr>
          <a:xfrm>
            <a:off x="457198" y="228600"/>
            <a:ext cx="8229599" cy="804672"/>
          </a:xfrm>
        </p:spPr>
        <p:txBody>
          <a:bodyPr anchor="ctr" anchorCtr="0">
            <a:normAutofit/>
          </a:bodyPr>
          <a:lstStyle>
            <a:lvl1pPr>
              <a:defRPr sz="2800" b="1">
                <a:solidFill>
                  <a:schemeClr val="accent2"/>
                </a:solidFill>
                <a:latin typeface="Times New Roman" panose="02020603050405020304" pitchFamily="18" charset="0"/>
                <a:cs typeface="Times New Roman" panose="02020603050405020304" pitchFamily="18" charset="0"/>
              </a:defRPr>
            </a:lvl1pPr>
          </a:lstStyle>
          <a:p>
            <a:r>
              <a:rPr lang="en-US" dirty="0"/>
              <a:t>Click to edit slide title</a:t>
            </a:r>
          </a:p>
        </p:txBody>
      </p:sp>
    </p:spTree>
    <p:extLst>
      <p:ext uri="{BB962C8B-B14F-4D97-AF65-F5344CB8AC3E}">
        <p14:creationId xmlns:p14="http://schemas.microsoft.com/office/powerpoint/2010/main" val="3792909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FF8A359-9373-4FC2-92EF-41E6DE378A9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4" name="Slide Number Placeholder 5">
            <a:extLst>
              <a:ext uri="{FF2B5EF4-FFF2-40B4-BE49-F238E27FC236}">
                <a16:creationId xmlns:a16="http://schemas.microsoft.com/office/drawing/2014/main" id="{24A80341-3CF6-4ECA-8F57-62F112F7AB8F}"/>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3811158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C472C92-C186-4D7A-9A08-38B1239B37F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7" name="TextBox 6"/>
          <p:cNvSpPr txBox="1"/>
          <p:nvPr userDrawn="1"/>
        </p:nvSpPr>
        <p:spPr>
          <a:xfrm>
            <a:off x="457198" y="1261872"/>
            <a:ext cx="8229600" cy="2268826"/>
          </a:xfrm>
          <a:prstGeom prst="rect">
            <a:avLst/>
          </a:prstGeom>
          <a:noFill/>
        </p:spPr>
        <p:txBody>
          <a:bodyPr wrap="square" rtlCol="0">
            <a:sp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chemeClr val="tx2"/>
                </a:solidFill>
                <a:effectLst/>
                <a:uLnTx/>
                <a:uFillTx/>
                <a:latin typeface="+mn-lt"/>
                <a:ea typeface="+mn-ea"/>
                <a:cs typeface="+mn-cs"/>
              </a:rPr>
              <a:t>Contact us: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hlinkClick r:id="rId3"/>
              </a:rPr>
              <a:t>peba.sc.gov/contact</a:t>
            </a:r>
            <a:r>
              <a:rPr kumimoji="0" lang="en-US" sz="2000" b="0" i="0" u="none" strike="noStrike" kern="1200" cap="none" spc="0" normalizeH="0" baseline="0" noProof="0" dirty="0">
                <a:ln>
                  <a:noFill/>
                </a:ln>
                <a:solidFill>
                  <a:schemeClr val="tx2"/>
                </a:solidFill>
                <a:effectLst/>
                <a:uLnTx/>
                <a:uFillTx/>
                <a:latin typeface="+mn-lt"/>
                <a:ea typeface="+mn-ea"/>
                <a:cs typeface="+mn-cs"/>
              </a:rPr>
              <a:t>. </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rPr>
              <a:t>803.737.6800 or 888.260.9430.</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chemeClr val="tx2"/>
                </a:solidFill>
                <a:effectLst/>
                <a:uLnTx/>
                <a:uFillTx/>
                <a:latin typeface="+mn-lt"/>
                <a:ea typeface="+mn-ea"/>
                <a:cs typeface="+mn-cs"/>
              </a:rPr>
              <a:t>Visit us: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rPr>
              <a:t>202 Arbor Lake Drive</a:t>
            </a:r>
            <a:br>
              <a:rPr kumimoji="0" lang="en-US" sz="2000" b="0" i="0" u="none" strike="noStrike" kern="1200" cap="none" spc="0" normalizeH="0" baseline="0" noProof="0" dirty="0">
                <a:ln>
                  <a:noFill/>
                </a:ln>
                <a:solidFill>
                  <a:schemeClr val="tx2"/>
                </a:solidFill>
                <a:effectLst/>
                <a:uLnTx/>
                <a:uFillTx/>
                <a:latin typeface="+mn-lt"/>
                <a:ea typeface="+mn-ea"/>
                <a:cs typeface="+mn-cs"/>
              </a:rPr>
            </a:br>
            <a:r>
              <a:rPr kumimoji="0" lang="en-US" sz="2000" b="0" i="0" u="none" strike="noStrike" kern="1200" cap="none" spc="0" normalizeH="0" baseline="0" noProof="0" dirty="0">
                <a:ln>
                  <a:noFill/>
                </a:ln>
                <a:solidFill>
                  <a:schemeClr val="tx2"/>
                </a:solidFill>
                <a:effectLst/>
                <a:uLnTx/>
                <a:uFillTx/>
                <a:latin typeface="+mn-lt"/>
                <a:ea typeface="+mn-ea"/>
                <a:cs typeface="+mn-cs"/>
              </a:rPr>
              <a:t>Columbia, SC 29223</a:t>
            </a:r>
          </a:p>
        </p:txBody>
      </p:sp>
      <p:sp>
        <p:nvSpPr>
          <p:cNvPr id="6" name="TextBox 5">
            <a:extLst>
              <a:ext uri="{FF2B5EF4-FFF2-40B4-BE49-F238E27FC236}">
                <a16:creationId xmlns:a16="http://schemas.microsoft.com/office/drawing/2014/main" id="{D47F7788-45C2-4D4E-A228-2E4396CB023D}"/>
              </a:ext>
            </a:extLst>
          </p:cNvPr>
          <p:cNvSpPr txBox="1"/>
          <p:nvPr userDrawn="1"/>
        </p:nvSpPr>
        <p:spPr>
          <a:xfrm>
            <a:off x="457199" y="369326"/>
            <a:ext cx="7614460" cy="523220"/>
          </a:xfrm>
          <a:prstGeom prst="rect">
            <a:avLst/>
          </a:prstGeom>
          <a:noFill/>
        </p:spPr>
        <p:txBody>
          <a:bodyPr wrap="square" rtlCol="0" anchor="ctr">
            <a:spAutoFit/>
          </a:bodyPr>
          <a:lstStyle/>
          <a:p>
            <a:r>
              <a:rPr lang="en-US" sz="2800" b="1" dirty="0">
                <a:solidFill>
                  <a:schemeClr val="accent2"/>
                </a:solidFill>
                <a:latin typeface="Times New Roman" panose="02020603050405020304" pitchFamily="18" charset="0"/>
                <a:cs typeface="Times New Roman" panose="02020603050405020304" pitchFamily="18" charset="0"/>
              </a:rPr>
              <a:t>Get in touch with PEBA</a:t>
            </a:r>
          </a:p>
        </p:txBody>
      </p:sp>
      <p:sp>
        <p:nvSpPr>
          <p:cNvPr id="10" name="Slide Number Placeholder 5">
            <a:extLst>
              <a:ext uri="{FF2B5EF4-FFF2-40B4-BE49-F238E27FC236}">
                <a16:creationId xmlns:a16="http://schemas.microsoft.com/office/drawing/2014/main" id="{AE028D9D-C7FB-4D10-A446-0FF2D89D867E}"/>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15131615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ocial media">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8E64BB3D-0633-454E-AE94-E7592A06CCA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47172" y="1261870"/>
            <a:ext cx="548640" cy="548640"/>
          </a:xfrm>
          <a:prstGeom prst="rect">
            <a:avLst/>
          </a:prstGeom>
        </p:spPr>
      </p:pic>
      <p:pic>
        <p:nvPicPr>
          <p:cNvPr id="23" name="Picture 22">
            <a:extLst>
              <a:ext uri="{FF2B5EF4-FFF2-40B4-BE49-F238E27FC236}">
                <a16:creationId xmlns:a16="http://schemas.microsoft.com/office/drawing/2014/main" id="{79B78537-09EC-4D54-939C-22B9CE8CF17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47796" y="2179838"/>
            <a:ext cx="548640" cy="548640"/>
          </a:xfrm>
          <a:prstGeom prst="rect">
            <a:avLst/>
          </a:prstGeom>
        </p:spPr>
      </p:pic>
      <p:pic>
        <p:nvPicPr>
          <p:cNvPr id="21" name="Picture 20">
            <a:extLst>
              <a:ext uri="{FF2B5EF4-FFF2-40B4-BE49-F238E27FC236}">
                <a16:creationId xmlns:a16="http://schemas.microsoft.com/office/drawing/2014/main" id="{A56D338D-10BB-47FE-BB41-B27D672C1968}"/>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57199" y="2187441"/>
            <a:ext cx="548640" cy="548640"/>
          </a:xfrm>
          <a:prstGeom prst="rect">
            <a:avLst/>
          </a:prstGeom>
        </p:spPr>
      </p:pic>
      <p:pic>
        <p:nvPicPr>
          <p:cNvPr id="13" name="Picture 12">
            <a:extLst>
              <a:ext uri="{FF2B5EF4-FFF2-40B4-BE49-F238E27FC236}">
                <a16:creationId xmlns:a16="http://schemas.microsoft.com/office/drawing/2014/main" id="{B9216F0E-1C07-4004-BB8F-759178270C34}"/>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457199" y="1261870"/>
            <a:ext cx="548640" cy="548640"/>
          </a:xfrm>
          <a:prstGeom prst="rect">
            <a:avLst/>
          </a:prstGeom>
        </p:spPr>
      </p:pic>
      <p:pic>
        <p:nvPicPr>
          <p:cNvPr id="18" name="Picture 17">
            <a:extLst>
              <a:ext uri="{FF2B5EF4-FFF2-40B4-BE49-F238E27FC236}">
                <a16:creationId xmlns:a16="http://schemas.microsoft.com/office/drawing/2014/main" id="{D692D7C3-28D1-4C6E-830C-427DE7E29354}"/>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457199" y="3113015"/>
            <a:ext cx="548640" cy="548640"/>
          </a:xfrm>
          <a:prstGeom prst="rect">
            <a:avLst/>
          </a:prstGeom>
        </p:spPr>
      </p:pic>
      <p:pic>
        <p:nvPicPr>
          <p:cNvPr id="6" name="Picture 5">
            <a:extLst>
              <a:ext uri="{FF2B5EF4-FFF2-40B4-BE49-F238E27FC236}">
                <a16:creationId xmlns:a16="http://schemas.microsoft.com/office/drawing/2014/main" id="{7C381571-1525-4007-B97A-5E39E293ED49}"/>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grpSp>
        <p:nvGrpSpPr>
          <p:cNvPr id="12" name="Group 11">
            <a:extLst>
              <a:ext uri="{FF2B5EF4-FFF2-40B4-BE49-F238E27FC236}">
                <a16:creationId xmlns:a16="http://schemas.microsoft.com/office/drawing/2014/main" id="{49E69B81-F380-4DCC-A842-84DC1C0AD457}"/>
              </a:ext>
            </a:extLst>
          </p:cNvPr>
          <p:cNvGrpSpPr/>
          <p:nvPr userDrawn="1"/>
        </p:nvGrpSpPr>
        <p:grpSpPr>
          <a:xfrm>
            <a:off x="1085421" y="1305360"/>
            <a:ext cx="7253907" cy="2312807"/>
            <a:chOff x="1085421" y="957888"/>
            <a:chExt cx="7253907" cy="2312807"/>
          </a:xfrm>
        </p:grpSpPr>
        <p:sp>
          <p:nvSpPr>
            <p:cNvPr id="55" name="TextBox 54"/>
            <p:cNvSpPr txBox="1"/>
            <p:nvPr userDrawn="1"/>
          </p:nvSpPr>
          <p:spPr>
            <a:xfrm>
              <a:off x="1085421" y="1883460"/>
              <a:ext cx="1354661" cy="461665"/>
            </a:xfrm>
            <a:prstGeom prst="rect">
              <a:avLst/>
            </a:prstGeom>
            <a:noFill/>
          </p:spPr>
          <p:txBody>
            <a:bodyPr wrap="square" rtlCol="0">
              <a:spAutoFit/>
            </a:bodyPr>
            <a:lstStyle/>
            <a:p>
              <a:r>
                <a:rPr lang="en-US" sz="2400" dirty="0">
                  <a:hlinkClick r:id="rId8"/>
                </a:rPr>
                <a:t>SCPEBA</a:t>
              </a:r>
              <a:endParaRPr lang="en-US" sz="2400" dirty="0"/>
            </a:p>
          </p:txBody>
        </p:sp>
        <p:sp>
          <p:nvSpPr>
            <p:cNvPr id="59" name="TextBox 58"/>
            <p:cNvSpPr txBox="1"/>
            <p:nvPr userDrawn="1"/>
          </p:nvSpPr>
          <p:spPr>
            <a:xfrm>
              <a:off x="1085421" y="957888"/>
              <a:ext cx="2082794" cy="461665"/>
            </a:xfrm>
            <a:prstGeom prst="rect">
              <a:avLst/>
            </a:prstGeom>
            <a:noFill/>
          </p:spPr>
          <p:txBody>
            <a:bodyPr wrap="square" rtlCol="0">
              <a:spAutoFit/>
            </a:bodyPr>
            <a:lstStyle/>
            <a:p>
              <a:r>
                <a:rPr lang="en-US" sz="2400" dirty="0">
                  <a:hlinkClick r:id="rId9"/>
                </a:rPr>
                <a:t>SCPEBA</a:t>
              </a:r>
              <a:endParaRPr lang="en-US" sz="2400" dirty="0"/>
            </a:p>
          </p:txBody>
        </p:sp>
        <p:sp>
          <p:nvSpPr>
            <p:cNvPr id="61" name="TextBox 60"/>
            <p:cNvSpPr txBox="1"/>
            <p:nvPr userDrawn="1"/>
          </p:nvSpPr>
          <p:spPr>
            <a:xfrm>
              <a:off x="3875393" y="1870070"/>
              <a:ext cx="1574794" cy="461665"/>
            </a:xfrm>
            <a:prstGeom prst="rect">
              <a:avLst/>
            </a:prstGeom>
            <a:noFill/>
          </p:spPr>
          <p:txBody>
            <a:bodyPr wrap="square" rtlCol="0">
              <a:spAutoFit/>
            </a:bodyPr>
            <a:lstStyle/>
            <a:p>
              <a:r>
                <a:rPr lang="en-US" sz="2400" u="sng" dirty="0">
                  <a:hlinkClick r:id="rId10"/>
                </a:rPr>
                <a:t>PEBA TV</a:t>
              </a:r>
              <a:endParaRPr lang="en-US" sz="2400" dirty="0"/>
            </a:p>
          </p:txBody>
        </p:sp>
        <p:sp>
          <p:nvSpPr>
            <p:cNvPr id="63" name="TextBox 62"/>
            <p:cNvSpPr txBox="1"/>
            <p:nvPr userDrawn="1"/>
          </p:nvSpPr>
          <p:spPr>
            <a:xfrm>
              <a:off x="1085421" y="2809030"/>
              <a:ext cx="7253907" cy="461665"/>
            </a:xfrm>
            <a:prstGeom prst="rect">
              <a:avLst/>
            </a:prstGeom>
            <a:noFill/>
          </p:spPr>
          <p:txBody>
            <a:bodyPr wrap="square" rtlCol="0">
              <a:spAutoFit/>
            </a:bodyPr>
            <a:lstStyle/>
            <a:p>
              <a:r>
                <a:rPr lang="en-US" sz="2400" u="sng" kern="1200" dirty="0">
                  <a:solidFill>
                    <a:schemeClr val="tx1"/>
                  </a:solidFill>
                  <a:effectLst/>
                  <a:latin typeface="+mn-lt"/>
                  <a:ea typeface="+mn-ea"/>
                  <a:cs typeface="+mn-cs"/>
                  <a:hlinkClick r:id="rId11"/>
                </a:rPr>
                <a:t>South Carolina Public Employee Benefit Authority</a:t>
              </a:r>
              <a:endParaRPr lang="en-US" sz="3600" dirty="0"/>
            </a:p>
          </p:txBody>
        </p:sp>
      </p:grpSp>
      <p:sp>
        <p:nvSpPr>
          <p:cNvPr id="16" name="TextBox 15">
            <a:extLst>
              <a:ext uri="{FF2B5EF4-FFF2-40B4-BE49-F238E27FC236}">
                <a16:creationId xmlns:a16="http://schemas.microsoft.com/office/drawing/2014/main" id="{054746A6-CB1C-498D-A553-5CC55DC319AF}"/>
              </a:ext>
            </a:extLst>
          </p:cNvPr>
          <p:cNvSpPr txBox="1"/>
          <p:nvPr userDrawn="1"/>
        </p:nvSpPr>
        <p:spPr>
          <a:xfrm>
            <a:off x="457199" y="369326"/>
            <a:ext cx="7614460" cy="523220"/>
          </a:xfrm>
          <a:prstGeom prst="rect">
            <a:avLst/>
          </a:prstGeom>
          <a:noFill/>
        </p:spPr>
        <p:txBody>
          <a:bodyPr wrap="square" rtlCol="0" anchor="ctr">
            <a:spAutoFit/>
          </a:bodyPr>
          <a:lstStyle/>
          <a:p>
            <a:r>
              <a:rPr lang="en-US" sz="2800" b="1" dirty="0">
                <a:solidFill>
                  <a:schemeClr val="accent2"/>
                </a:solidFill>
                <a:latin typeface="Times New Roman" panose="02020603050405020304" pitchFamily="18" charset="0"/>
                <a:cs typeface="Times New Roman" panose="02020603050405020304" pitchFamily="18" charset="0"/>
              </a:rPr>
              <a:t>Get social with PEBA</a:t>
            </a:r>
          </a:p>
        </p:txBody>
      </p:sp>
      <p:sp>
        <p:nvSpPr>
          <p:cNvPr id="24" name="Slide Number Placeholder 5">
            <a:extLst>
              <a:ext uri="{FF2B5EF4-FFF2-40B4-BE49-F238E27FC236}">
                <a16:creationId xmlns:a16="http://schemas.microsoft.com/office/drawing/2014/main" id="{A69210C4-1B2A-43A7-8BB3-748962BE955C}"/>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33" name="TextBox 32">
            <a:extLst>
              <a:ext uri="{FF2B5EF4-FFF2-40B4-BE49-F238E27FC236}">
                <a16:creationId xmlns:a16="http://schemas.microsoft.com/office/drawing/2014/main" id="{66857D2E-B04A-4DDB-B1CA-FBBA1CE5BA85}"/>
              </a:ext>
            </a:extLst>
          </p:cNvPr>
          <p:cNvSpPr txBox="1"/>
          <p:nvPr userDrawn="1"/>
        </p:nvSpPr>
        <p:spPr>
          <a:xfrm>
            <a:off x="3874769" y="1305337"/>
            <a:ext cx="1354661" cy="461665"/>
          </a:xfrm>
          <a:prstGeom prst="rect">
            <a:avLst/>
          </a:prstGeom>
          <a:noFill/>
        </p:spPr>
        <p:txBody>
          <a:bodyPr wrap="square" rtlCol="0">
            <a:spAutoFit/>
          </a:bodyPr>
          <a:lstStyle/>
          <a:p>
            <a:r>
              <a:rPr lang="en-US" sz="2400" dirty="0">
                <a:hlinkClick r:id="rId12"/>
              </a:rPr>
              <a:t>s.c.peba</a:t>
            </a:r>
            <a:endParaRPr lang="en-US" sz="2400" dirty="0"/>
          </a:p>
        </p:txBody>
      </p:sp>
    </p:spTree>
    <p:extLst>
      <p:ext uri="{BB962C8B-B14F-4D97-AF65-F5344CB8AC3E}">
        <p14:creationId xmlns:p14="http://schemas.microsoft.com/office/powerpoint/2010/main" val="2190281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inancial disclaimer">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F538F7D-0DAC-4159-8884-6F731C74E4C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8" name="Rectangle 7"/>
          <p:cNvSpPr/>
          <p:nvPr userDrawn="1"/>
        </p:nvSpPr>
        <p:spPr>
          <a:xfrm>
            <a:off x="457198" y="1261872"/>
            <a:ext cx="8229600" cy="4413516"/>
          </a:xfrm>
          <a:prstGeom prst="rect">
            <a:avLst/>
          </a:prstGeom>
        </p:spPr>
        <p:txBody>
          <a:bodyPr wrap="square">
            <a:sp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2400" dirty="0">
                <a:solidFill>
                  <a:schemeClr val="tx2"/>
                </a:solidFill>
              </a:rPr>
              <a:t>Personal finance, as the name implies, is a highly individualized and personal matter. The information provided in these presentations is general educational information provided to illustrate certain financial ideas and concepts. This information does not take into account your personal situation and should not be considered personal financial or investment advice. In reviewing this video, you should consider whether the information presented is appropriate for your particular needs and, where appropriate, you may wish to seek advice from a financial professional to determine what is best for your individual financial circumstances. PEBA does not make any guarantee or other promise as to any results that may be obtained from using the content of this presentation.</a:t>
            </a:r>
          </a:p>
        </p:txBody>
      </p:sp>
      <p:sp>
        <p:nvSpPr>
          <p:cNvPr id="3" name="TextBox 2">
            <a:extLst>
              <a:ext uri="{FF2B5EF4-FFF2-40B4-BE49-F238E27FC236}">
                <a16:creationId xmlns:a16="http://schemas.microsoft.com/office/drawing/2014/main" id="{3E9535F1-BFC0-4D25-ABA9-1F4411D72C0E}"/>
              </a:ext>
            </a:extLst>
          </p:cNvPr>
          <p:cNvSpPr txBox="1"/>
          <p:nvPr userDrawn="1"/>
        </p:nvSpPr>
        <p:spPr>
          <a:xfrm>
            <a:off x="457198" y="369326"/>
            <a:ext cx="3325091" cy="523220"/>
          </a:xfrm>
          <a:prstGeom prst="rect">
            <a:avLst/>
          </a:prstGeom>
          <a:noFill/>
        </p:spPr>
        <p:txBody>
          <a:bodyPr wrap="square" rtlCol="0" anchor="ctr">
            <a:spAutoFit/>
          </a:bodyPr>
          <a:lstStyle/>
          <a:p>
            <a:r>
              <a:rPr lang="en-US" sz="2800" b="1" dirty="0">
                <a:solidFill>
                  <a:schemeClr val="accent2"/>
                </a:solidFill>
                <a:latin typeface="Times New Roman" panose="02020603050405020304" pitchFamily="18" charset="0"/>
                <a:cs typeface="Times New Roman" panose="02020603050405020304" pitchFamily="18" charset="0"/>
              </a:rPr>
              <a:t>Financial disclaimer</a:t>
            </a:r>
          </a:p>
        </p:txBody>
      </p:sp>
      <p:sp>
        <p:nvSpPr>
          <p:cNvPr id="11" name="Slide Number Placeholder 5">
            <a:extLst>
              <a:ext uri="{FF2B5EF4-FFF2-40B4-BE49-F238E27FC236}">
                <a16:creationId xmlns:a16="http://schemas.microsoft.com/office/drawing/2014/main" id="{8CBD1319-6E18-42EF-8558-AD8D26572B16}"/>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24768634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400">
                <a:solidFill>
                  <a:schemeClr val="bg2">
                    <a:lumMod val="75000"/>
                  </a:schemeClr>
                </a:solidFill>
                <a:latin typeface="Tw Cen MT Condensed" panose="020B0606020104020203" pitchFamily="34"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867359225"/>
      </p:ext>
    </p:extLst>
  </p:cSld>
  <p:clrMap bg1="lt1" tx1="dk1" bg2="lt2" tx2="dk2" accent1="accent1" accent2="accent2" accent3="accent3" accent4="accent4" accent5="accent5" accent6="accent6" hlink="hlink" folHlink="folHlink"/>
  <p:sldLayoutIdLst>
    <p:sldLayoutId id="2147483661" r:id="rId1"/>
    <p:sldLayoutId id="2147483663" r:id="rId2"/>
    <p:sldLayoutId id="2147483662" r:id="rId3"/>
    <p:sldLayoutId id="2147483664" r:id="rId4"/>
    <p:sldLayoutId id="2147483666" r:id="rId5"/>
    <p:sldLayoutId id="2147483667" r:id="rId6"/>
    <p:sldLayoutId id="2147483672" r:id="rId7"/>
    <p:sldLayoutId id="2147483670" r:id="rId8"/>
    <p:sldLayoutId id="2147483669" r:id="rId9"/>
    <p:sldLayoutId id="2147483673" r:id="rId10"/>
  </p:sldLayoutIdLst>
  <p:hf hdr="0" ft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peba.sc.gov/sites/default/files/2024_ibg.pdf"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hyperlink" Target="https://peba.sc.gov/sites/default/files/2024_ibg.pdf"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Prescription coverage</a:t>
            </a:r>
          </a:p>
        </p:txBody>
      </p:sp>
      <p:sp>
        <p:nvSpPr>
          <p:cNvPr id="5" name="Subtitle 4"/>
          <p:cNvSpPr>
            <a:spLocks noGrp="1"/>
          </p:cNvSpPr>
          <p:nvPr>
            <p:ph type="subTitle" idx="1"/>
          </p:nvPr>
        </p:nvSpPr>
        <p:spPr/>
        <p:txBody>
          <a:bodyPr/>
          <a:lstStyle/>
          <a:p>
            <a:r>
              <a:rPr lang="en-US" dirty="0"/>
              <a:t>Get Set for Retirement | Insurance</a:t>
            </a:r>
          </a:p>
          <a:p>
            <a:r>
              <a:rPr lang="en-US" dirty="0"/>
              <a:t>2024</a:t>
            </a:r>
            <a:endParaRPr lang="en-US" dirty="0">
              <a:solidFill>
                <a:srgbClr val="FF0000"/>
              </a:solidFill>
            </a:endParaRPr>
          </a:p>
        </p:txBody>
      </p:sp>
    </p:spTree>
    <p:extLst>
      <p:ext uri="{BB962C8B-B14F-4D97-AF65-F5344CB8AC3E}">
        <p14:creationId xmlns:p14="http://schemas.microsoft.com/office/powerpoint/2010/main" val="1753619080"/>
      </p:ext>
    </p:extLst>
  </p:cSld>
  <p:clrMapOvr>
    <a:masterClrMapping/>
  </p:clrMapOvr>
  <mc:AlternateContent xmlns:mc="http://schemas.openxmlformats.org/markup-compatibility/2006" xmlns:p14="http://schemas.microsoft.com/office/powerpoint/2010/main">
    <mc:Choice Requires="p14">
      <p:transition spd="slow" p14:dur="2000" advTm="11747"/>
    </mc:Choice>
    <mc:Fallback xmlns="">
      <p:transition spd="slow" advTm="11747"/>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468CBC-340A-4E70-95AE-86DEC95D3471}"/>
              </a:ext>
            </a:extLst>
          </p:cNvPr>
          <p:cNvSpPr>
            <a:spLocks noGrp="1"/>
          </p:cNvSpPr>
          <p:nvPr>
            <p:ph type="title"/>
          </p:nvPr>
        </p:nvSpPr>
        <p:spPr/>
        <p:txBody>
          <a:bodyPr/>
          <a:lstStyle/>
          <a:p>
            <a:r>
              <a:rPr lang="en-US" dirty="0"/>
              <a:t>Important information</a:t>
            </a:r>
          </a:p>
        </p:txBody>
      </p:sp>
      <p:sp>
        <p:nvSpPr>
          <p:cNvPr id="3" name="Content Placeholder 2">
            <a:extLst>
              <a:ext uri="{FF2B5EF4-FFF2-40B4-BE49-F238E27FC236}">
                <a16:creationId xmlns:a16="http://schemas.microsoft.com/office/drawing/2014/main" id="{0536CF4D-6271-47D7-BB3B-DB92B818C58F}"/>
              </a:ext>
            </a:extLst>
          </p:cNvPr>
          <p:cNvSpPr>
            <a:spLocks noGrp="1"/>
          </p:cNvSpPr>
          <p:nvPr>
            <p:ph idx="1"/>
          </p:nvPr>
        </p:nvSpPr>
        <p:spPr/>
        <p:txBody>
          <a:bodyPr/>
          <a:lstStyle/>
          <a:p>
            <a:r>
              <a:rPr lang="en-US" dirty="0"/>
              <a:t>This presentation is not a comprehensive description of the insurance benefits offered by PEBA.</a:t>
            </a:r>
          </a:p>
          <a:p>
            <a:r>
              <a:rPr lang="en-US" dirty="0"/>
              <a:t>For more information, and before you make enrollment decisions, review the </a:t>
            </a:r>
            <a:r>
              <a:rPr lang="en-US" i="1" dirty="0">
                <a:hlinkClick r:id="rId2"/>
              </a:rPr>
              <a:t>Insurance Benefits Guide</a:t>
            </a:r>
            <a:r>
              <a:rPr lang="en-US" dirty="0"/>
              <a:t>.</a:t>
            </a:r>
          </a:p>
        </p:txBody>
      </p:sp>
      <p:sp>
        <p:nvSpPr>
          <p:cNvPr id="4" name="Slide Number Placeholder 3">
            <a:extLst>
              <a:ext uri="{FF2B5EF4-FFF2-40B4-BE49-F238E27FC236}">
                <a16:creationId xmlns:a16="http://schemas.microsoft.com/office/drawing/2014/main" id="{286DF58B-0C45-4162-AB3E-0BE28EAB262A}"/>
              </a:ext>
            </a:extLst>
          </p:cNvPr>
          <p:cNvSpPr>
            <a:spLocks noGrp="1"/>
          </p:cNvSpPr>
          <p:nvPr>
            <p:ph type="sldNum" sz="quarter" idx="12"/>
          </p:nvPr>
        </p:nvSpPr>
        <p:spPr/>
        <p:txBody>
          <a:bodyPr/>
          <a:lstStyle/>
          <a:p>
            <a:fld id="{28024367-D536-4F59-B2ED-0E7825EDA9AF}" type="slidenum">
              <a:rPr lang="en-US" smtClean="0"/>
              <a:pPr/>
              <a:t>2</a:t>
            </a:fld>
            <a:endParaRPr lang="en-US" dirty="0"/>
          </a:p>
        </p:txBody>
      </p:sp>
    </p:spTree>
    <p:extLst>
      <p:ext uri="{BB962C8B-B14F-4D97-AF65-F5344CB8AC3E}">
        <p14:creationId xmlns:p14="http://schemas.microsoft.com/office/powerpoint/2010/main" val="3611229860"/>
      </p:ext>
    </p:extLst>
  </p:cSld>
  <p:clrMapOvr>
    <a:masterClrMapping/>
  </p:clrMapOvr>
  <mc:AlternateContent xmlns:mc="http://schemas.openxmlformats.org/markup-compatibility/2006" xmlns:p14="http://schemas.microsoft.com/office/powerpoint/2010/main">
    <mc:Choice Requires="p14">
      <p:transition spd="slow" p14:dur="2000" advTm="14089"/>
    </mc:Choice>
    <mc:Fallback xmlns="">
      <p:transition spd="slow" advTm="14089"/>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3B706A-1C42-428A-A0C4-9797943114F2}"/>
              </a:ext>
            </a:extLst>
          </p:cNvPr>
          <p:cNvSpPr>
            <a:spLocks noGrp="1"/>
          </p:cNvSpPr>
          <p:nvPr>
            <p:ph type="title"/>
          </p:nvPr>
        </p:nvSpPr>
        <p:spPr/>
        <p:txBody>
          <a:bodyPr/>
          <a:lstStyle/>
          <a:p>
            <a:r>
              <a:rPr lang="en-US" dirty="0"/>
              <a:t>Medicare Part D drug program</a:t>
            </a:r>
          </a:p>
        </p:txBody>
      </p:sp>
      <p:sp>
        <p:nvSpPr>
          <p:cNvPr id="3" name="Content Placeholder 2">
            <a:extLst>
              <a:ext uri="{FF2B5EF4-FFF2-40B4-BE49-F238E27FC236}">
                <a16:creationId xmlns:a16="http://schemas.microsoft.com/office/drawing/2014/main" id="{88DFB6B5-C950-479F-9283-1D8FF25A868B}"/>
              </a:ext>
            </a:extLst>
          </p:cNvPr>
          <p:cNvSpPr>
            <a:spLocks noGrp="1"/>
          </p:cNvSpPr>
          <p:nvPr>
            <p:ph idx="1"/>
          </p:nvPr>
        </p:nvSpPr>
        <p:spPr/>
        <p:txBody>
          <a:bodyPr/>
          <a:lstStyle/>
          <a:p>
            <a:r>
              <a:rPr lang="en-US" dirty="0"/>
              <a:t>Most subscribers covered by PEBA should remain enrolled in Express Scripts Medicare, which is the State Health Plan’s Medicare Part D drug program.</a:t>
            </a:r>
          </a:p>
          <a:p>
            <a:pPr lvl="1"/>
            <a:r>
              <a:rPr lang="en-US" dirty="0"/>
              <a:t>Express Scripts will send you a letter about how to opt out and remain covered by the State Health Plan Prescription Drug Program. </a:t>
            </a:r>
          </a:p>
          <a:p>
            <a:pPr lvl="1"/>
            <a:r>
              <a:rPr lang="en-US" dirty="0"/>
              <a:t>Express Scripts is required to give you 21 days to opt out.</a:t>
            </a:r>
          </a:p>
          <a:p>
            <a:r>
              <a:rPr lang="en-US" dirty="0"/>
              <a:t>Subscribers can have only one Part D plan.</a:t>
            </a:r>
          </a:p>
          <a:p>
            <a:r>
              <a:rPr lang="en-US" dirty="0"/>
              <a:t>If you enroll in a separate Part D program, you lose PEBA prescription benefits, but your PEBA premiums will not be reduced.</a:t>
            </a:r>
          </a:p>
          <a:p>
            <a:r>
              <a:rPr lang="en-US" dirty="0"/>
              <a:t>Learn more in the </a:t>
            </a:r>
            <a:r>
              <a:rPr lang="en-US" i="1" dirty="0">
                <a:hlinkClick r:id="rId2"/>
              </a:rPr>
              <a:t>Insurance Benefits Guide</a:t>
            </a:r>
            <a:r>
              <a:rPr lang="en-US" dirty="0"/>
              <a:t> or contact Express Scripts, the pharmacy benefits manager.</a:t>
            </a:r>
          </a:p>
          <a:p>
            <a:endParaRPr lang="en-US" dirty="0"/>
          </a:p>
        </p:txBody>
      </p:sp>
      <p:sp>
        <p:nvSpPr>
          <p:cNvPr id="4" name="Slide Number Placeholder 3">
            <a:extLst>
              <a:ext uri="{FF2B5EF4-FFF2-40B4-BE49-F238E27FC236}">
                <a16:creationId xmlns:a16="http://schemas.microsoft.com/office/drawing/2014/main" id="{A6282B5C-F0A7-4211-B86C-7CFBE2E61753}"/>
              </a:ext>
            </a:extLst>
          </p:cNvPr>
          <p:cNvSpPr>
            <a:spLocks noGrp="1"/>
          </p:cNvSpPr>
          <p:nvPr>
            <p:ph type="sldNum" sz="quarter" idx="12"/>
          </p:nvPr>
        </p:nvSpPr>
        <p:spPr/>
        <p:txBody>
          <a:bodyPr/>
          <a:lstStyle/>
          <a:p>
            <a:fld id="{28024367-D536-4F59-B2ED-0E7825EDA9AF}" type="slidenum">
              <a:rPr lang="en-US" smtClean="0"/>
              <a:pPr/>
              <a:t>3</a:t>
            </a:fld>
            <a:endParaRPr lang="en-US" dirty="0"/>
          </a:p>
        </p:txBody>
      </p:sp>
    </p:spTree>
    <p:extLst>
      <p:ext uri="{BB962C8B-B14F-4D97-AF65-F5344CB8AC3E}">
        <p14:creationId xmlns:p14="http://schemas.microsoft.com/office/powerpoint/2010/main" val="1577752558"/>
      </p:ext>
    </p:extLst>
  </p:cSld>
  <p:clrMapOvr>
    <a:masterClrMapping/>
  </p:clrMapOvr>
  <mc:AlternateContent xmlns:mc="http://schemas.openxmlformats.org/markup-compatibility/2006" xmlns:p14="http://schemas.microsoft.com/office/powerpoint/2010/main">
    <mc:Choice Requires="p14">
      <p:transition spd="slow" p14:dur="2000" advTm="44791"/>
    </mc:Choice>
    <mc:Fallback xmlns="">
      <p:transition spd="slow" advTm="44791"/>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DC9EBD-6750-4367-9E29-D700BEEE5F7D}"/>
              </a:ext>
            </a:extLst>
          </p:cNvPr>
          <p:cNvSpPr>
            <a:spLocks noGrp="1"/>
          </p:cNvSpPr>
          <p:nvPr>
            <p:ph type="title"/>
          </p:nvPr>
        </p:nvSpPr>
        <p:spPr/>
        <p:txBody>
          <a:bodyPr>
            <a:normAutofit fontScale="90000"/>
          </a:bodyPr>
          <a:lstStyle/>
          <a:p>
            <a:r>
              <a:rPr lang="en-US" dirty="0"/>
              <a:t>Medicare Supplemental Plan and Carve-Out Plan prescription benefits</a:t>
            </a:r>
          </a:p>
        </p:txBody>
      </p:sp>
      <p:sp>
        <p:nvSpPr>
          <p:cNvPr id="3" name="Content Placeholder 2">
            <a:extLst>
              <a:ext uri="{FF2B5EF4-FFF2-40B4-BE49-F238E27FC236}">
                <a16:creationId xmlns:a16="http://schemas.microsoft.com/office/drawing/2014/main" id="{42AB18B2-B8C0-40F6-B45E-A05311158894}"/>
              </a:ext>
            </a:extLst>
          </p:cNvPr>
          <p:cNvSpPr>
            <a:spLocks noGrp="1"/>
          </p:cNvSpPr>
          <p:nvPr>
            <p:ph idx="1"/>
          </p:nvPr>
        </p:nvSpPr>
        <p:spPr/>
        <p:txBody>
          <a:bodyPr/>
          <a:lstStyle/>
          <a:p>
            <a:pPr marL="0" indent="0">
              <a:buNone/>
            </a:pPr>
            <a:r>
              <a:rPr lang="en-US" dirty="0"/>
              <a:t>You pay up to $3,000 per person in prescription drug copayments. Then, you pay nothing.</a:t>
            </a:r>
          </a:p>
          <a:p>
            <a:endParaRPr lang="en-US" dirty="0"/>
          </a:p>
        </p:txBody>
      </p:sp>
      <p:sp>
        <p:nvSpPr>
          <p:cNvPr id="4" name="Slide Number Placeholder 3">
            <a:extLst>
              <a:ext uri="{FF2B5EF4-FFF2-40B4-BE49-F238E27FC236}">
                <a16:creationId xmlns:a16="http://schemas.microsoft.com/office/drawing/2014/main" id="{BA9C3313-D1EE-45EB-93E5-17018690A04D}"/>
              </a:ext>
            </a:extLst>
          </p:cNvPr>
          <p:cNvSpPr>
            <a:spLocks noGrp="1"/>
          </p:cNvSpPr>
          <p:nvPr>
            <p:ph type="sldNum" sz="quarter" idx="12"/>
          </p:nvPr>
        </p:nvSpPr>
        <p:spPr/>
        <p:txBody>
          <a:bodyPr/>
          <a:lstStyle/>
          <a:p>
            <a:fld id="{28024367-D536-4F59-B2ED-0E7825EDA9AF}" type="slidenum">
              <a:rPr lang="en-US" smtClean="0"/>
              <a:pPr/>
              <a:t>4</a:t>
            </a:fld>
            <a:endParaRPr lang="en-US" dirty="0"/>
          </a:p>
        </p:txBody>
      </p:sp>
      <p:graphicFrame>
        <p:nvGraphicFramePr>
          <p:cNvPr id="5" name="Content Placeholder 5">
            <a:extLst>
              <a:ext uri="{FF2B5EF4-FFF2-40B4-BE49-F238E27FC236}">
                <a16:creationId xmlns:a16="http://schemas.microsoft.com/office/drawing/2014/main" id="{E891C551-463B-45B8-B368-C40AF56D67FA}"/>
              </a:ext>
            </a:extLst>
          </p:cNvPr>
          <p:cNvGraphicFramePr>
            <a:graphicFrameLocks/>
          </p:cNvGraphicFramePr>
          <p:nvPr>
            <p:extLst>
              <p:ext uri="{D42A27DB-BD31-4B8C-83A1-F6EECF244321}">
                <p14:modId xmlns:p14="http://schemas.microsoft.com/office/powerpoint/2010/main" val="3736087940"/>
              </p:ext>
            </p:extLst>
          </p:nvPr>
        </p:nvGraphicFramePr>
        <p:xfrm>
          <a:off x="457197" y="2073072"/>
          <a:ext cx="8229600" cy="2103438"/>
        </p:xfrm>
        <a:graphic>
          <a:graphicData uri="http://schemas.openxmlformats.org/drawingml/2006/table">
            <a:tbl>
              <a:tblPr firstRow="1" bandRow="1">
                <a:tableStyleId>{073A0DAA-6AF3-43AB-8588-CEC1D06C72B9}</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640188">
                <a:tc>
                  <a:txBody>
                    <a:bodyPr/>
                    <a:lstStyle/>
                    <a:p>
                      <a:pPr algn="ctr"/>
                      <a:r>
                        <a:rPr lang="en-US" sz="1800" dirty="0"/>
                        <a:t>30-day supply</a:t>
                      </a:r>
                      <a:r>
                        <a:rPr lang="en-US" sz="1800" baseline="0" dirty="0"/>
                        <a:t> at network pharmacy</a:t>
                      </a:r>
                      <a:endParaRPr lang="en-US" sz="1800" dirty="0"/>
                    </a:p>
                  </a:txBody>
                  <a:tcPr marL="91429" marR="91429" marT="45740" marB="45740" anchor="ct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tc>
                  <a:txBody>
                    <a:bodyPr/>
                    <a:lstStyle/>
                    <a:p>
                      <a:pPr algn="ctr"/>
                      <a:r>
                        <a:rPr lang="en-US" sz="1800" dirty="0"/>
                        <a:t>90-day supply</a:t>
                      </a:r>
                      <a:r>
                        <a:rPr lang="en-US" sz="1800" baseline="0" dirty="0"/>
                        <a:t> at network pharmacy or mail-order pharmacy</a:t>
                      </a:r>
                      <a:endParaRPr lang="en-US" sz="1800" dirty="0"/>
                    </a:p>
                  </a:txBody>
                  <a:tcPr marL="91429" marR="91429" marT="45740" marB="45740"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extLst>
                  <a:ext uri="{0D108BD9-81ED-4DB2-BD59-A6C34878D82A}">
                    <a16:rowId xmlns:a16="http://schemas.microsoft.com/office/drawing/2014/main" val="10000"/>
                  </a:ext>
                </a:extLst>
              </a:tr>
              <a:tr h="1463250">
                <a:tc>
                  <a:txBody>
                    <a:bodyPr/>
                    <a:lstStyle/>
                    <a:p>
                      <a:pPr marL="0" indent="0">
                        <a:buFont typeface="Arial" panose="020B0604020202020204" pitchFamily="34" charset="0"/>
                        <a:buNone/>
                      </a:pPr>
                      <a:r>
                        <a:rPr lang="en-US" sz="1800" dirty="0">
                          <a:solidFill>
                            <a:schemeClr val="tx2"/>
                          </a:solidFill>
                        </a:rPr>
                        <a:t>Tier 1 (generic): </a:t>
                      </a:r>
                      <a:r>
                        <a:rPr lang="en-US" sz="1800" b="1" dirty="0">
                          <a:solidFill>
                            <a:schemeClr val="tx2"/>
                          </a:solidFill>
                        </a:rPr>
                        <a:t>$13</a:t>
                      </a:r>
                    </a:p>
                    <a:p>
                      <a:pPr marL="0" indent="0">
                        <a:buFont typeface="Arial" panose="020B0604020202020204" pitchFamily="34" charset="0"/>
                        <a:buNone/>
                      </a:pPr>
                      <a:endParaRPr lang="en-US" sz="1800" dirty="0">
                        <a:solidFill>
                          <a:schemeClr val="tx2"/>
                        </a:solidFill>
                      </a:endParaRPr>
                    </a:p>
                    <a:p>
                      <a:pPr marL="0" indent="0">
                        <a:buFont typeface="Arial" panose="020B0604020202020204" pitchFamily="34" charset="0"/>
                        <a:buNone/>
                      </a:pPr>
                      <a:r>
                        <a:rPr lang="en-US" sz="1800" dirty="0">
                          <a:solidFill>
                            <a:schemeClr val="tx2"/>
                          </a:solidFill>
                        </a:rPr>
                        <a:t>Tier 2</a:t>
                      </a:r>
                      <a:r>
                        <a:rPr lang="en-US" sz="1800" baseline="0" dirty="0">
                          <a:solidFill>
                            <a:schemeClr val="tx2"/>
                          </a:solidFill>
                        </a:rPr>
                        <a:t> (preferred </a:t>
                      </a:r>
                      <a:r>
                        <a:rPr lang="en-US" sz="1800" dirty="0">
                          <a:solidFill>
                            <a:schemeClr val="tx2"/>
                          </a:solidFill>
                        </a:rPr>
                        <a:t>brand):</a:t>
                      </a:r>
                      <a:r>
                        <a:rPr lang="en-US" sz="1800" baseline="0" dirty="0">
                          <a:solidFill>
                            <a:schemeClr val="tx2"/>
                          </a:solidFill>
                        </a:rPr>
                        <a:t> </a:t>
                      </a:r>
                      <a:r>
                        <a:rPr lang="en-US" sz="1800" b="1" baseline="0" dirty="0">
                          <a:solidFill>
                            <a:schemeClr val="tx2"/>
                          </a:solidFill>
                        </a:rPr>
                        <a:t>$46</a:t>
                      </a:r>
                      <a:endParaRPr lang="en-US" sz="1800" b="1" dirty="0">
                        <a:solidFill>
                          <a:schemeClr val="tx2"/>
                        </a:solidFill>
                      </a:endParaRPr>
                    </a:p>
                    <a:p>
                      <a:pPr marL="0" indent="0">
                        <a:buFont typeface="Arial" panose="020B0604020202020204" pitchFamily="34" charset="0"/>
                        <a:buNone/>
                      </a:pPr>
                      <a:endParaRPr lang="en-US" sz="1800" dirty="0">
                        <a:solidFill>
                          <a:schemeClr val="tx2"/>
                        </a:solidFill>
                      </a:endParaRPr>
                    </a:p>
                    <a:p>
                      <a:pPr marL="0" indent="0">
                        <a:buFont typeface="Arial" panose="020B0604020202020204" pitchFamily="34" charset="0"/>
                        <a:buNone/>
                      </a:pPr>
                      <a:r>
                        <a:rPr lang="en-US" sz="1800" dirty="0">
                          <a:solidFill>
                            <a:schemeClr val="tx2"/>
                          </a:solidFill>
                        </a:rPr>
                        <a:t>Tier 3 (non-preferred brand): </a:t>
                      </a:r>
                      <a:r>
                        <a:rPr lang="en-US" sz="1800" b="1" dirty="0">
                          <a:solidFill>
                            <a:schemeClr val="tx2"/>
                          </a:solidFill>
                        </a:rPr>
                        <a:t>$77</a:t>
                      </a:r>
                    </a:p>
                  </a:txBody>
                  <a:tcPr marL="91429" marR="91429" marT="45740" marB="45740">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indent="0">
                        <a:buFont typeface="Arial" panose="020B0604020202020204" pitchFamily="34" charset="0"/>
                        <a:buNone/>
                      </a:pPr>
                      <a:r>
                        <a:rPr lang="en-US" sz="1800" dirty="0">
                          <a:solidFill>
                            <a:schemeClr val="tx2"/>
                          </a:solidFill>
                        </a:rPr>
                        <a:t>Tier 1 (generic): </a:t>
                      </a:r>
                      <a:r>
                        <a:rPr lang="en-US" sz="1800" b="1" dirty="0">
                          <a:solidFill>
                            <a:schemeClr val="tx2"/>
                          </a:solidFill>
                        </a:rPr>
                        <a:t>$32</a:t>
                      </a:r>
                      <a:endParaRPr lang="en-US" sz="1800" b="1" baseline="0" dirty="0">
                        <a:solidFill>
                          <a:schemeClr val="tx2"/>
                        </a:solidFill>
                      </a:endParaRPr>
                    </a:p>
                    <a:p>
                      <a:pPr marL="0" indent="0">
                        <a:buFont typeface="Arial" panose="020B0604020202020204" pitchFamily="34" charset="0"/>
                        <a:buNone/>
                      </a:pPr>
                      <a:endParaRPr lang="en-US" sz="1800" dirty="0">
                        <a:solidFill>
                          <a:schemeClr val="tx2"/>
                        </a:solidFill>
                      </a:endParaRPr>
                    </a:p>
                    <a:p>
                      <a:pPr marL="0" indent="0">
                        <a:buFont typeface="Arial" panose="020B0604020202020204" pitchFamily="34" charset="0"/>
                        <a:buNone/>
                      </a:pPr>
                      <a:r>
                        <a:rPr lang="en-US" sz="1800" dirty="0">
                          <a:solidFill>
                            <a:schemeClr val="tx2"/>
                          </a:solidFill>
                        </a:rPr>
                        <a:t>Tier 2 (preferred brand): </a:t>
                      </a:r>
                      <a:r>
                        <a:rPr lang="en-US" sz="1800" b="1" dirty="0">
                          <a:solidFill>
                            <a:schemeClr val="tx2"/>
                          </a:solidFill>
                        </a:rPr>
                        <a:t>$115</a:t>
                      </a:r>
                      <a:endParaRPr lang="en-US" sz="1800" b="1" baseline="0" dirty="0">
                        <a:solidFill>
                          <a:schemeClr val="tx2"/>
                        </a:solidFill>
                      </a:endParaRPr>
                    </a:p>
                    <a:p>
                      <a:pPr marL="0" indent="0">
                        <a:buFont typeface="Arial" panose="020B0604020202020204" pitchFamily="34" charset="0"/>
                        <a:buNone/>
                      </a:pPr>
                      <a:endParaRPr lang="en-US" sz="1800" baseline="0" dirty="0">
                        <a:solidFill>
                          <a:schemeClr val="tx2"/>
                        </a:solidFill>
                      </a:endParaRPr>
                    </a:p>
                    <a:p>
                      <a:pPr marL="0" indent="0">
                        <a:buFont typeface="Arial" panose="020B0604020202020204" pitchFamily="34" charset="0"/>
                        <a:buNone/>
                      </a:pPr>
                      <a:r>
                        <a:rPr lang="en-US" sz="1800" baseline="0" dirty="0">
                          <a:solidFill>
                            <a:schemeClr val="tx2"/>
                          </a:solidFill>
                        </a:rPr>
                        <a:t>Tier 3 (non-preferred brand): </a:t>
                      </a:r>
                      <a:r>
                        <a:rPr lang="en-US" sz="1800" b="1" baseline="0" dirty="0">
                          <a:solidFill>
                            <a:schemeClr val="tx2"/>
                          </a:solidFill>
                        </a:rPr>
                        <a:t>$192</a:t>
                      </a:r>
                      <a:endParaRPr lang="en-US" sz="1800" b="1" dirty="0">
                        <a:solidFill>
                          <a:schemeClr val="tx2"/>
                        </a:solidFill>
                      </a:endParaRPr>
                    </a:p>
                  </a:txBody>
                  <a:tcPr marL="91429" marR="91429" marT="45740" marB="45740">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409011755"/>
      </p:ext>
    </p:extLst>
  </p:cSld>
  <p:clrMapOvr>
    <a:masterClrMapping/>
  </p:clrMapOvr>
  <mc:AlternateContent xmlns:mc="http://schemas.openxmlformats.org/markup-compatibility/2006" xmlns:p14="http://schemas.microsoft.com/office/powerpoint/2010/main">
    <mc:Choice Requires="p14">
      <p:transition spd="slow" p14:dur="2000" advTm="16260"/>
    </mc:Choice>
    <mc:Fallback xmlns="">
      <p:transition spd="slow" advTm="1626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8024367-D536-4F59-B2ED-0E7825EDA9AF}" type="slidenum">
              <a:rPr lang="en-US" smtClean="0"/>
              <a:pPr/>
              <a:t>5</a:t>
            </a:fld>
            <a:endParaRPr lang="en-US" dirty="0"/>
          </a:p>
        </p:txBody>
      </p:sp>
    </p:spTree>
    <p:extLst>
      <p:ext uri="{BB962C8B-B14F-4D97-AF65-F5344CB8AC3E}">
        <p14:creationId xmlns:p14="http://schemas.microsoft.com/office/powerpoint/2010/main" val="36693566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950EBC4-0247-472C-BC74-495C1965EFB7}"/>
              </a:ext>
            </a:extLst>
          </p:cNvPr>
          <p:cNvSpPr>
            <a:spLocks noGrp="1"/>
          </p:cNvSpPr>
          <p:nvPr>
            <p:ph type="sldNum" sz="quarter" idx="12"/>
          </p:nvPr>
        </p:nvSpPr>
        <p:spPr/>
        <p:txBody>
          <a:bodyPr/>
          <a:lstStyle/>
          <a:p>
            <a:fld id="{28024367-D536-4F59-B2ED-0E7825EDA9AF}" type="slidenum">
              <a:rPr lang="en-US" smtClean="0"/>
              <a:pPr/>
              <a:t>6</a:t>
            </a:fld>
            <a:endParaRPr lang="en-US" dirty="0"/>
          </a:p>
        </p:txBody>
      </p:sp>
    </p:spTree>
    <p:extLst>
      <p:ext uri="{BB962C8B-B14F-4D97-AF65-F5344CB8AC3E}">
        <p14:creationId xmlns:p14="http://schemas.microsoft.com/office/powerpoint/2010/main" val="255928298"/>
      </p:ext>
    </p:extLst>
  </p:cSld>
  <p:clrMapOvr>
    <a:masterClrMapping/>
  </p:clrMapOvr>
</p:sld>
</file>

<file path=ppt/theme/theme1.xml><?xml version="1.0" encoding="utf-8"?>
<a:theme xmlns:a="http://schemas.openxmlformats.org/drawingml/2006/main" name="Office Theme">
  <a:themeElements>
    <a:clrScheme name="PEBA 2020 - white">
      <a:dk1>
        <a:srgbClr val="1260A7"/>
      </a:dk1>
      <a:lt1>
        <a:srgbClr val="FFFFFF"/>
      </a:lt1>
      <a:dk2>
        <a:srgbClr val="063A68"/>
      </a:dk2>
      <a:lt2>
        <a:srgbClr val="B2B2B2"/>
      </a:lt2>
      <a:accent1>
        <a:srgbClr val="568EC1"/>
      </a:accent1>
      <a:accent2>
        <a:srgbClr val="412049"/>
      </a:accent2>
      <a:accent3>
        <a:srgbClr val="8D1F4A"/>
      </a:accent3>
      <a:accent4>
        <a:srgbClr val="0087B0"/>
      </a:accent4>
      <a:accent5>
        <a:srgbClr val="007A77"/>
      </a:accent5>
      <a:accent6>
        <a:srgbClr val="A50000"/>
      </a:accent6>
      <a:hlink>
        <a:srgbClr val="568EC1"/>
      </a:hlink>
      <a:folHlink>
        <a:srgbClr val="568EC1"/>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EBA Academy Presentation Template" id="{7D8D8CA1-4C3F-4D28-ABAA-B51C716A2C21}" vid="{DBC1AEE5-1571-4120-B2C3-2F7D018ACC1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PEBA 2020 - white">
      <a:dk1>
        <a:srgbClr val="1260A7"/>
      </a:dk1>
      <a:lt1>
        <a:srgbClr val="FFFFFF"/>
      </a:lt1>
      <a:dk2>
        <a:srgbClr val="063A68"/>
      </a:dk2>
      <a:lt2>
        <a:srgbClr val="B2B2B2"/>
      </a:lt2>
      <a:accent1>
        <a:srgbClr val="568EC1"/>
      </a:accent1>
      <a:accent2>
        <a:srgbClr val="412049"/>
      </a:accent2>
      <a:accent3>
        <a:srgbClr val="8D1F4A"/>
      </a:accent3>
      <a:accent4>
        <a:srgbClr val="0087B0"/>
      </a:accent4>
      <a:accent5>
        <a:srgbClr val="007A77"/>
      </a:accent5>
      <a:accent6>
        <a:srgbClr val="A50000"/>
      </a:accent6>
      <a:hlink>
        <a:srgbClr val="568EC1"/>
      </a:hlink>
      <a:folHlink>
        <a:srgbClr val="568EC1"/>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BAP PowerPoint Template</Template>
  <TotalTime>7751</TotalTime>
  <Words>252</Words>
  <Application>Microsoft Office PowerPoint</Application>
  <PresentationFormat>On-screen Show (4:3)</PresentationFormat>
  <Paragraphs>32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Times New Roman</vt:lpstr>
      <vt:lpstr>Tw Cen MT Condensed</vt:lpstr>
      <vt:lpstr>Office Theme</vt:lpstr>
      <vt:lpstr>Prescription coverage</vt:lpstr>
      <vt:lpstr>Important information</vt:lpstr>
      <vt:lpstr>Medicare Part D drug program</vt:lpstr>
      <vt:lpstr>Medicare Supplemental Plan and Carve-Out Plan prescription benefits</vt:lpstr>
      <vt:lpstr>PowerPoint Presentation</vt:lpstr>
      <vt:lpstr>PowerPoint Presentation</vt:lpstr>
    </vt:vector>
  </TitlesOfParts>
  <Company>PEBA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Jessica Moak</dc:creator>
  <cp:lastModifiedBy>Jessica Moak</cp:lastModifiedBy>
  <cp:revision>120</cp:revision>
  <cp:lastPrinted>2019-12-11T18:59:44Z</cp:lastPrinted>
  <dcterms:created xsi:type="dcterms:W3CDTF">2020-02-04T21:24:40Z</dcterms:created>
  <dcterms:modified xsi:type="dcterms:W3CDTF">2023-12-13T14:30:00Z</dcterms:modified>
</cp:coreProperties>
</file>