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9" r:id="rId2"/>
    <p:sldId id="414" r:id="rId3"/>
    <p:sldId id="283" r:id="rId4"/>
    <p:sldId id="284" r:id="rId5"/>
    <p:sldId id="436" r:id="rId6"/>
    <p:sldId id="437" r:id="rId7"/>
    <p:sldId id="438" r:id="rId8"/>
    <p:sldId id="342" r:id="rId9"/>
    <p:sldId id="348" r:id="rId10"/>
    <p:sldId id="263" r:id="rId11"/>
    <p:sldId id="268"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D69F3596-F32A-6A11-B93C-60EEA29904A9}" name="Heather H. Young" initials="HHY" userId="S::ryounh@peba.sc.gov::9a85b619-8fd1-4dec-b439-2514df7fe89a"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Paul Graham" initials="PG" lastIdx="2" clrIdx="3">
    <p:extLst>
      <p:ext uri="{19B8F6BF-5375-455C-9EA6-DF929625EA0E}">
        <p15:presenceInfo xmlns:p15="http://schemas.microsoft.com/office/powerpoint/2012/main" userId="S::rgrahp@peba.sc.gov::915614a9-9db6-4b70-b04c-6fa722633c3a" providerId="AD"/>
      </p:ext>
    </p:extLst>
  </p:cmAuthor>
  <p:cmAuthor id="5" name="Jennifer S. Dolder" initials="JSD" lastIdx="6" clrIdx="4">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69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205388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dirty="0"/>
          </a:p>
        </p:txBody>
      </p:sp>
    </p:spTree>
    <p:extLst>
      <p:ext uri="{BB962C8B-B14F-4D97-AF65-F5344CB8AC3E}">
        <p14:creationId xmlns:p14="http://schemas.microsoft.com/office/powerpoint/2010/main" val="782892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eba.sc.gov/sites/default/files/retiree_noe.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peba.sc.gov/sites/default/files/tobacco_us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peba.sc.gov/sites/default/files/supporting_docs_2024.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https://mybenefits.sc.gov/" TargetMode="Externa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Retiree enrollment and eligible dependents</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2825"/>
    </mc:Choice>
    <mc:Fallback xmlns="">
      <p:transition spd="slow" advTm="1282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25592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852"/>
    </mc:Choice>
    <mc:Fallback xmlns="">
      <p:transition spd="slow" advTm="1385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eligibility and enrolling</a:t>
            </a:r>
          </a:p>
        </p:txBody>
      </p:sp>
      <p:sp>
        <p:nvSpPr>
          <p:cNvPr id="3" name="Content Placeholder 2"/>
          <p:cNvSpPr>
            <a:spLocks noGrp="1"/>
          </p:cNvSpPr>
          <p:nvPr>
            <p:ph idx="1"/>
          </p:nvPr>
        </p:nvSpPr>
        <p:spPr/>
        <p:txBody>
          <a:bodyPr/>
          <a:lstStyle/>
          <a:p>
            <a:pPr lvl="0"/>
            <a:r>
              <a:rPr lang="en-US" dirty="0"/>
              <a:t>If PEBA determines you are eligible for retiree insurance, you must submit the following within 31 days of retirement to enroll: </a:t>
            </a:r>
          </a:p>
          <a:p>
            <a:pPr lvl="1"/>
            <a:r>
              <a:rPr lang="en-US" i="1" dirty="0">
                <a:hlinkClick r:id="rId3"/>
              </a:rPr>
              <a:t>Retiree Notice of Election</a:t>
            </a:r>
            <a:r>
              <a:rPr lang="en-US" dirty="0"/>
              <a:t>; and</a:t>
            </a:r>
          </a:p>
          <a:p>
            <a:pPr lvl="1"/>
            <a:r>
              <a:rPr lang="en-US" i="1" dirty="0">
                <a:hlinkClick r:id="rId4"/>
              </a:rPr>
              <a:t>Certification Regarding Tobacco or E-cigarette Use</a:t>
            </a:r>
            <a:r>
              <a:rPr lang="en-US" dirty="0"/>
              <a:t> form, if applicable.</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194427173"/>
      </p:ext>
    </p:extLst>
  </p:cSld>
  <p:clrMapOvr>
    <a:masterClrMapping/>
  </p:clrMapOvr>
  <mc:AlternateContent xmlns:mc="http://schemas.openxmlformats.org/markup-compatibility/2006" xmlns:p14="http://schemas.microsoft.com/office/powerpoint/2010/main">
    <mc:Choice Requires="p14">
      <p:transition spd="slow" p14:dur="2000" advTm="18837"/>
    </mc:Choice>
    <mc:Fallback xmlns="">
      <p:transition spd="slow" advTm="1883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spouse</a:t>
            </a:r>
          </a:p>
        </p:txBody>
      </p:sp>
      <p:sp>
        <p:nvSpPr>
          <p:cNvPr id="3" name="Content Placeholder 2"/>
          <p:cNvSpPr>
            <a:spLocks noGrp="1"/>
          </p:cNvSpPr>
          <p:nvPr>
            <p:ph idx="1"/>
          </p:nvPr>
        </p:nvSpPr>
        <p:spPr/>
        <p:txBody>
          <a:bodyPr/>
          <a:lstStyle/>
          <a:p>
            <a:pPr lvl="0"/>
            <a:r>
              <a:rPr lang="en-US" dirty="0"/>
              <a:t>Retiree cannot cover a spouse if:</a:t>
            </a:r>
          </a:p>
          <a:p>
            <a:pPr lvl="1"/>
            <a:r>
              <a:rPr lang="en-US" dirty="0"/>
              <a:t>Spouse is eligible for coverage as an employee; or</a:t>
            </a:r>
          </a:p>
          <a:p>
            <a:pPr lvl="1"/>
            <a:r>
              <a:rPr lang="en-US" dirty="0"/>
              <a:t>Spouse is eligible for coverage as a retiree unless spouse is only eligible for non-funded or partially funded insurance, or the spouse retired from an optional employer.</a:t>
            </a:r>
          </a:p>
          <a:p>
            <a:r>
              <a:rPr lang="en-US" dirty="0"/>
              <a:t>Must list spouse on the </a:t>
            </a:r>
            <a:r>
              <a:rPr lang="en-US" i="1" dirty="0"/>
              <a:t>Retiree Notice of Election</a:t>
            </a:r>
            <a:r>
              <a:rPr lang="en-US" dirty="0"/>
              <a:t> form to add to coverage. </a:t>
            </a:r>
          </a:p>
          <a:p>
            <a:pPr lvl="1"/>
            <a:r>
              <a:rPr lang="en-US" dirty="0"/>
              <a:t>Dependents do not automatically carry over from your active coverage.</a:t>
            </a:r>
          </a:p>
        </p:txBody>
      </p:sp>
      <p:sp>
        <p:nvSpPr>
          <p:cNvPr id="4" name="Slide Number Placeholder 3"/>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339349944"/>
      </p:ext>
    </p:extLst>
  </p:cSld>
  <p:clrMapOvr>
    <a:masterClrMapping/>
  </p:clrMapOvr>
  <mc:AlternateContent xmlns:mc="http://schemas.openxmlformats.org/markup-compatibility/2006" xmlns:p14="http://schemas.microsoft.com/office/powerpoint/2010/main">
    <mc:Choice Requires="p14">
      <p:transition spd="slow" p14:dur="2000" advTm="26395"/>
    </mc:Choice>
    <mc:Fallback xmlns="">
      <p:transition spd="slow" advTm="263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1862-A45A-4D18-8CFE-DED16E79F449}"/>
              </a:ext>
            </a:extLst>
          </p:cNvPr>
          <p:cNvSpPr>
            <a:spLocks noGrp="1"/>
          </p:cNvSpPr>
          <p:nvPr>
            <p:ph type="title"/>
          </p:nvPr>
        </p:nvSpPr>
        <p:spPr/>
        <p:txBody>
          <a:bodyPr/>
          <a:lstStyle/>
          <a:p>
            <a:r>
              <a:rPr lang="en-US" dirty="0"/>
              <a:t>Eligible children</a:t>
            </a:r>
          </a:p>
        </p:txBody>
      </p:sp>
      <p:sp>
        <p:nvSpPr>
          <p:cNvPr id="3" name="Content Placeholder 2">
            <a:extLst>
              <a:ext uri="{FF2B5EF4-FFF2-40B4-BE49-F238E27FC236}">
                <a16:creationId xmlns:a16="http://schemas.microsoft.com/office/drawing/2014/main" id="{96EC5B56-5E0F-421C-AA7E-5384205ABFE0}"/>
              </a:ext>
            </a:extLst>
          </p:cNvPr>
          <p:cNvSpPr>
            <a:spLocks noGrp="1"/>
          </p:cNvSpPr>
          <p:nvPr>
            <p:ph idx="1"/>
          </p:nvPr>
        </p:nvSpPr>
        <p:spPr/>
        <p:txBody>
          <a:bodyPr/>
          <a:lstStyle/>
          <a:p>
            <a:r>
              <a:rPr lang="en-US" dirty="0"/>
              <a:t>Natural child.</a:t>
            </a:r>
          </a:p>
          <a:p>
            <a:r>
              <a:rPr lang="en-US" dirty="0"/>
              <a:t>Stepchild.</a:t>
            </a:r>
          </a:p>
          <a:p>
            <a:r>
              <a:rPr lang="en-US" dirty="0"/>
              <a:t>Adopted child.</a:t>
            </a:r>
          </a:p>
          <a:p>
            <a:r>
              <a:rPr lang="en-US" dirty="0"/>
              <a:t>Child placed for adoption.</a:t>
            </a:r>
          </a:p>
          <a:p>
            <a:r>
              <a:rPr lang="en-US" dirty="0"/>
              <a:t>Foster child.</a:t>
            </a:r>
          </a:p>
          <a:p>
            <a:r>
              <a:rPr lang="en-US" dirty="0"/>
              <a:t>Child for whom employee has legal custody.</a:t>
            </a:r>
          </a:p>
        </p:txBody>
      </p:sp>
      <p:sp>
        <p:nvSpPr>
          <p:cNvPr id="4" name="Slide Number Placeholder 3">
            <a:extLst>
              <a:ext uri="{FF2B5EF4-FFF2-40B4-BE49-F238E27FC236}">
                <a16:creationId xmlns:a16="http://schemas.microsoft.com/office/drawing/2014/main" id="{91CAEF3C-F41F-4173-BD68-4CEED25676C4}"/>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1625801900"/>
      </p:ext>
    </p:extLst>
  </p:cSld>
  <p:clrMapOvr>
    <a:masterClrMapping/>
  </p:clrMapOvr>
  <mc:AlternateContent xmlns:mc="http://schemas.openxmlformats.org/markup-compatibility/2006" xmlns:p14="http://schemas.microsoft.com/office/powerpoint/2010/main">
    <mc:Choice Requires="p14">
      <p:transition spd="slow" p14:dur="2000" advTm="12632"/>
    </mc:Choice>
    <mc:Fallback xmlns="">
      <p:transition spd="slow" advTm="1263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9504-A76C-41DE-8E68-A900855BF8C6}"/>
              </a:ext>
            </a:extLst>
          </p:cNvPr>
          <p:cNvSpPr>
            <a:spLocks noGrp="1"/>
          </p:cNvSpPr>
          <p:nvPr>
            <p:ph type="title"/>
          </p:nvPr>
        </p:nvSpPr>
        <p:spPr/>
        <p:txBody>
          <a:bodyPr/>
          <a:lstStyle/>
          <a:p>
            <a:r>
              <a:rPr lang="en-US" dirty="0"/>
              <a:t>Dependent children</a:t>
            </a:r>
          </a:p>
        </p:txBody>
      </p:sp>
      <p:sp>
        <p:nvSpPr>
          <p:cNvPr id="3" name="Content Placeholder 2">
            <a:extLst>
              <a:ext uri="{FF2B5EF4-FFF2-40B4-BE49-F238E27FC236}">
                <a16:creationId xmlns:a16="http://schemas.microsoft.com/office/drawing/2014/main" id="{44E3235D-ACC8-4DFA-88B2-27A24BF9D544}"/>
              </a:ext>
            </a:extLst>
          </p:cNvPr>
          <p:cNvSpPr>
            <a:spLocks noGrp="1"/>
          </p:cNvSpPr>
          <p:nvPr>
            <p:ph idx="1"/>
          </p:nvPr>
        </p:nvSpPr>
        <p:spPr/>
        <p:txBody>
          <a:bodyPr/>
          <a:lstStyle/>
          <a:p>
            <a:r>
              <a:rPr lang="en-US" dirty="0"/>
              <a:t>Younger than age 26.</a:t>
            </a:r>
          </a:p>
          <a:p>
            <a:r>
              <a:rPr lang="en-US" dirty="0"/>
              <a:t>Coverage may continue beyond age 26 if the child is determined to be incapacitated as defined by the State Health Plan.</a:t>
            </a:r>
          </a:p>
          <a:p>
            <a:r>
              <a:rPr lang="en-US" dirty="0"/>
              <a:t>If child employed with participating employer, the child may: </a:t>
            </a:r>
          </a:p>
          <a:p>
            <a:pPr lvl="1"/>
            <a:r>
              <a:rPr lang="en-US" dirty="0"/>
              <a:t>Enroll as an active employee; or</a:t>
            </a:r>
          </a:p>
          <a:p>
            <a:pPr lvl="1"/>
            <a:r>
              <a:rPr lang="en-US" dirty="0"/>
              <a:t>Enroll as dependent child.</a:t>
            </a:r>
          </a:p>
        </p:txBody>
      </p:sp>
      <p:sp>
        <p:nvSpPr>
          <p:cNvPr id="4" name="Slide Number Placeholder 3">
            <a:extLst>
              <a:ext uri="{FF2B5EF4-FFF2-40B4-BE49-F238E27FC236}">
                <a16:creationId xmlns:a16="http://schemas.microsoft.com/office/drawing/2014/main" id="{91A5BBF5-11CE-4F95-BF44-C2AF8D3490F4}"/>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979818902"/>
      </p:ext>
    </p:extLst>
  </p:cSld>
  <p:clrMapOvr>
    <a:masterClrMapping/>
  </p:clrMapOvr>
  <mc:AlternateContent xmlns:mc="http://schemas.openxmlformats.org/markup-compatibility/2006" xmlns:p14="http://schemas.microsoft.com/office/powerpoint/2010/main">
    <mc:Choice Requires="p14">
      <p:transition spd="slow" p14:dur="2000" advTm="55838"/>
    </mc:Choice>
    <mc:Fallback xmlns="">
      <p:transition spd="slow" advTm="5583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35A4B-E089-4660-BB69-D3249C720819}"/>
              </a:ext>
            </a:extLst>
          </p:cNvPr>
          <p:cNvSpPr>
            <a:spLocks noGrp="1"/>
          </p:cNvSpPr>
          <p:nvPr>
            <p:ph type="title"/>
          </p:nvPr>
        </p:nvSpPr>
        <p:spPr/>
        <p:txBody>
          <a:bodyPr/>
          <a:lstStyle/>
          <a:p>
            <a:r>
              <a:rPr lang="en-US" dirty="0"/>
              <a:t>Required documentation</a:t>
            </a:r>
          </a:p>
        </p:txBody>
      </p:sp>
      <p:sp>
        <p:nvSpPr>
          <p:cNvPr id="3" name="Content Placeholder 2">
            <a:extLst>
              <a:ext uri="{FF2B5EF4-FFF2-40B4-BE49-F238E27FC236}">
                <a16:creationId xmlns:a16="http://schemas.microsoft.com/office/drawing/2014/main" id="{D3025F05-DF8F-4505-8A82-2C3D5AFAC724}"/>
              </a:ext>
            </a:extLst>
          </p:cNvPr>
          <p:cNvSpPr>
            <a:spLocks noGrp="1"/>
          </p:cNvSpPr>
          <p:nvPr>
            <p:ph idx="1"/>
          </p:nvPr>
        </p:nvSpPr>
        <p:spPr/>
        <p:txBody>
          <a:bodyPr/>
          <a:lstStyle/>
          <a:p>
            <a:r>
              <a:rPr lang="en-US" dirty="0"/>
              <a:t>Copies of supporting documentation must be submitted to enroll a spouse or child.</a:t>
            </a:r>
          </a:p>
          <a:p>
            <a:r>
              <a:rPr lang="en-US" dirty="0"/>
              <a:t>Spouse:</a:t>
            </a:r>
          </a:p>
          <a:p>
            <a:pPr lvl="1"/>
            <a:r>
              <a:rPr lang="en-US" dirty="0"/>
              <a:t>Marriage license; or</a:t>
            </a:r>
          </a:p>
          <a:p>
            <a:pPr lvl="1"/>
            <a:r>
              <a:rPr lang="en-US" dirty="0"/>
              <a:t>First page of most recent federal tax return, if filing jointly.</a:t>
            </a:r>
          </a:p>
          <a:p>
            <a:r>
              <a:rPr lang="en-US" dirty="0"/>
              <a:t>Child:</a:t>
            </a:r>
          </a:p>
          <a:p>
            <a:pPr lvl="1"/>
            <a:r>
              <a:rPr lang="en-US" dirty="0"/>
              <a:t>Long-form birth certificate.</a:t>
            </a:r>
          </a:p>
          <a:p>
            <a:r>
              <a:rPr lang="en-US" altLang="en-US" i="1" dirty="0">
                <a:solidFill>
                  <a:schemeClr val="accent1"/>
                </a:solidFill>
                <a:hlinkClick r:id="rId2">
                  <a:extLst>
                    <a:ext uri="{A12FA001-AC4F-418D-AE19-62706E023703}">
                      <ahyp:hlinkClr xmlns:ahyp="http://schemas.microsoft.com/office/drawing/2018/hyperlinkcolor" val="tx"/>
                    </a:ext>
                  </a:extLst>
                </a:hlinkClick>
              </a:rPr>
              <a:t>Supporting Documentation for Insurance Enrollments</a:t>
            </a:r>
            <a:r>
              <a:rPr lang="en-US" altLang="en-US" i="1" dirty="0"/>
              <a:t> </a:t>
            </a:r>
            <a:r>
              <a:rPr lang="en-US" altLang="en-US" dirty="0"/>
              <a:t>flyer is a complete list of acceptable documentation to prove the relationship of dependents you’re adding to coverage.</a:t>
            </a:r>
          </a:p>
          <a:p>
            <a:endParaRPr lang="en-US" dirty="0"/>
          </a:p>
        </p:txBody>
      </p:sp>
      <p:sp>
        <p:nvSpPr>
          <p:cNvPr id="4" name="Slide Number Placeholder 3">
            <a:extLst>
              <a:ext uri="{FF2B5EF4-FFF2-40B4-BE49-F238E27FC236}">
                <a16:creationId xmlns:a16="http://schemas.microsoft.com/office/drawing/2014/main" id="{9A78CE66-3EF5-4CC3-8594-4CA76000054C}"/>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4283183729"/>
      </p:ext>
    </p:extLst>
  </p:cSld>
  <p:clrMapOvr>
    <a:masterClrMapping/>
  </p:clrMapOvr>
  <mc:AlternateContent xmlns:mc="http://schemas.openxmlformats.org/markup-compatibility/2006" xmlns:p14="http://schemas.microsoft.com/office/powerpoint/2010/main">
    <mc:Choice Requires="p14">
      <p:transition spd="slow" p14:dur="2000" advTm="30250"/>
    </mc:Choice>
    <mc:Fallback xmlns="">
      <p:transition spd="slow" advTm="3025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survivors</a:t>
            </a:r>
          </a:p>
        </p:txBody>
      </p:sp>
      <p:sp>
        <p:nvSpPr>
          <p:cNvPr id="3" name="Content Placeholder 2"/>
          <p:cNvSpPr>
            <a:spLocks noGrp="1"/>
          </p:cNvSpPr>
          <p:nvPr>
            <p:ph idx="1"/>
          </p:nvPr>
        </p:nvSpPr>
        <p:spPr/>
        <p:txBody>
          <a:bodyPr/>
          <a:lstStyle/>
          <a:p>
            <a:r>
              <a:rPr lang="en-US" dirty="0"/>
              <a:t>Dependents covered at time of employee’s death may continue health, dental and vision coverage.</a:t>
            </a:r>
          </a:p>
          <a:p>
            <a:r>
              <a:rPr lang="en-US" dirty="0"/>
              <a:t>Spouse eligible until remarrying.</a:t>
            </a:r>
          </a:p>
          <a:p>
            <a:r>
              <a:rPr lang="en-US" dirty="0"/>
              <a:t>Children remain eligible until age 26.</a:t>
            </a:r>
          </a:p>
          <a:p>
            <a:r>
              <a:rPr lang="en-US" dirty="0"/>
              <a:t>If all coverage is canceled, cannot re-enroll as survivor.</a:t>
            </a:r>
          </a:p>
        </p:txBody>
      </p:sp>
      <p:sp>
        <p:nvSpPr>
          <p:cNvPr id="4" name="Slide Number Placeholder 3"/>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1930609124"/>
      </p:ext>
    </p:extLst>
  </p:cSld>
  <p:clrMapOvr>
    <a:masterClrMapping/>
  </p:clrMapOvr>
  <mc:AlternateContent xmlns:mc="http://schemas.openxmlformats.org/markup-compatibility/2006" xmlns:p14="http://schemas.microsoft.com/office/powerpoint/2010/main">
    <mc:Choice Requires="p14">
      <p:transition spd="slow" p14:dur="2000" advTm="27099"/>
    </mc:Choice>
    <mc:Fallback xmlns="">
      <p:transition spd="slow" advTm="2709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Annual open enrollment</a:t>
            </a:r>
          </a:p>
        </p:txBody>
      </p:sp>
      <p:sp>
        <p:nvSpPr>
          <p:cNvPr id="3" name="Content Placeholder 2"/>
          <p:cNvSpPr>
            <a:spLocks noGrp="1"/>
          </p:cNvSpPr>
          <p:nvPr>
            <p:ph idx="1"/>
            <p:custDataLst>
              <p:tags r:id="rId2"/>
            </p:custDataLst>
          </p:nvPr>
        </p:nvSpPr>
        <p:spPr/>
        <p:txBody>
          <a:bodyPr/>
          <a:lstStyle/>
          <a:p>
            <a:pPr lvl="0"/>
            <a:r>
              <a:rPr lang="en-US" dirty="0"/>
              <a:t>October 1-31.</a:t>
            </a:r>
          </a:p>
          <a:p>
            <a:pPr lvl="0"/>
            <a:r>
              <a:rPr lang="en-US" dirty="0"/>
              <a:t>Make coverage changes for following year; changes are effective January 1.</a:t>
            </a:r>
          </a:p>
          <a:p>
            <a:pPr lvl="0"/>
            <a:r>
              <a:rPr lang="en-US" dirty="0"/>
              <a:t>Dental changes can be made during open enrollment only in odd-numbered years. </a:t>
            </a:r>
          </a:p>
          <a:p>
            <a:pPr lvl="0"/>
            <a:r>
              <a:rPr lang="en-US" dirty="0"/>
              <a:t>Log in to MyBenefits at </a:t>
            </a:r>
            <a:r>
              <a:rPr lang="en-US" dirty="0">
                <a:hlinkClick r:id="rId5"/>
              </a:rPr>
              <a:t>mybenefits.sc.gov</a:t>
            </a:r>
            <a:r>
              <a:rPr lang="en-US" dirty="0"/>
              <a:t> to make open enrollment changes.</a:t>
            </a:r>
          </a:p>
          <a:p>
            <a:pPr lvl="1"/>
            <a:r>
              <a:rPr lang="en-US" dirty="0"/>
              <a:t>Some changes require a </a:t>
            </a:r>
            <a:r>
              <a:rPr lang="en-US" i="1" dirty="0"/>
              <a:t>Retiree Notice of Election</a:t>
            </a:r>
            <a:r>
              <a:rPr lang="en-US" dirty="0"/>
              <a:t>. Contact your benefits administrator for assistance.</a:t>
            </a:r>
            <a:endParaRPr lang="en-US" strike="sngStrike" dirty="0">
              <a:solidFill>
                <a:srgbClr val="FF0000"/>
              </a:solidFill>
            </a:endParaRP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902059565"/>
      </p:ext>
    </p:extLst>
  </p:cSld>
  <p:clrMapOvr>
    <a:masterClrMapping/>
  </p:clrMapOvr>
  <mc:AlternateContent xmlns:mc="http://schemas.openxmlformats.org/markup-compatibility/2006" xmlns:p14="http://schemas.microsoft.com/office/powerpoint/2010/main">
    <mc:Choice Requires="p14">
      <p:transition spd="slow" p14:dur="2000" advTm="25749"/>
    </mc:Choice>
    <mc:Fallback xmlns="">
      <p:transition spd="slow" advTm="2574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9E7C86F9-1D5C-4438-8E7E-2DB21A0AC177}&quot;/&gt;&lt;isInvalidForFieldText val=&quot;0&quot;/&gt;&lt;Image&gt;&lt;filename val=&quot;C:\Users\rscald\AppData\Local\Temp\CP16132381501937Session\CPTrustFolder16132381501953\PPTImport16132381587437\data\asimages\{9E7C86F9-1D5C-4438-8E7E-2DB21A0AC177}_50.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4&quot;/&gt;&lt;lineCharCount val=&quot;42&quot;/&gt;&lt;lineCharCount val=&quot;53&quot;/&gt;&lt;lineCharCount val=&quot;52&quot;/&gt;&lt;lineCharCount val=&quot;10&quot;/&gt;&lt;lineCharCount val=&quot;44&quot;/&gt;&lt;lineCharCount val=&quot;35&quot;/&gt;&lt;lineCharCount val=&quot;50&quot;/&gt;&lt;lineCharCount val=&quot;25&quot;/&gt;&lt;/TableIndex&gt;&lt;/ShapeTextInfo&gt;"/>
  <p:tag name="HTML_SHAPEINFO" val="&lt;ThreeDShapeInfo&gt;&lt;uuid val=&quot;{DE6492A4-FC6F-44D6-A479-ACDD786C088D}&quot;/&gt;&lt;isInvalidForFieldText val=&quot;0&quot;/&gt;&lt;Image&gt;&lt;filename val=&quot;C:\Users\rscald\AppData\Local\Temp\CP16132381501937Session\CPTrustFolder16132381501953\PPTImport16132381587437\data\asimages\{DE6492A4-FC6F-44D6-A479-ACDD786C088D}_50.png&quot;/&gt;&lt;left val=&quot;36&quot;/&gt;&lt;top val=&quot;192&quot;/&gt;&lt;width val=&quot;876&quot;/&gt;&lt;height val=&quot;455&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1A9DD85-3380-4574-AD0C-0B18EBB3B7E7}&quot;/&gt;&lt;isInvalidForFieldText val=&quot;0&quot;/&gt;&lt;Image&gt;&lt;filename val=&quot;C:\Users\rscald\AppData\Local\Temp\CP16132381501937Session\CPTrustFolder16132381501953\PPTImport16132381587437\data\asimages\{01A9DD85-3380-4574-AD0C-0B18EBB3B7E7}_50.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7734</TotalTime>
  <Words>424</Words>
  <Application>Microsoft Office PowerPoint</Application>
  <PresentationFormat>On-screen Show (4:3)</PresentationFormat>
  <Paragraphs>60</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Tw Cen MT Condensed</vt:lpstr>
      <vt:lpstr>Office Theme</vt:lpstr>
      <vt:lpstr>Retiree enrollment and eligible dependents</vt:lpstr>
      <vt:lpstr>Important information</vt:lpstr>
      <vt:lpstr>Determining eligibility and enrolling</vt:lpstr>
      <vt:lpstr>Eligible spouse</vt:lpstr>
      <vt:lpstr>Eligible children</vt:lpstr>
      <vt:lpstr>Dependent children</vt:lpstr>
      <vt:lpstr>Required documentation</vt:lpstr>
      <vt:lpstr>Eligible survivors</vt:lpstr>
      <vt:lpstr>Annual open enrollment</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130</cp:revision>
  <cp:lastPrinted>2019-12-11T18:59:44Z</cp:lastPrinted>
  <dcterms:created xsi:type="dcterms:W3CDTF">2020-02-04T21:24:40Z</dcterms:created>
  <dcterms:modified xsi:type="dcterms:W3CDTF">2023-12-13T14:17:10Z</dcterms:modified>
</cp:coreProperties>
</file>