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5" r:id="rId3"/>
    <p:sldId id="408" r:id="rId4"/>
    <p:sldId id="445" r:id="rId5"/>
    <p:sldId id="497" r:id="rId6"/>
    <p:sldId id="507" r:id="rId7"/>
    <p:sldId id="498" r:id="rId8"/>
    <p:sldId id="303" r:id="rId9"/>
    <p:sldId id="444" r:id="rId10"/>
    <p:sldId id="264"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6" clrIdx="0">
    <p:extLst>
      <p:ext uri="{19B8F6BF-5375-455C-9EA6-DF929625EA0E}">
        <p15:presenceInfo xmlns:p15="http://schemas.microsoft.com/office/powerpoint/2012/main" userId="S::ryounh@peba.sc.gov::9a85b619-8fd1-4dec-b439-2514df7fe89a" providerId="AD"/>
      </p:ext>
    </p:extLst>
  </p:cmAuthor>
  <p:cmAuthor id="2" name="Jennifer S. Dolder" initials="JSD" lastIdx="5" clrIdx="1">
    <p:extLst>
      <p:ext uri="{19B8F6BF-5375-455C-9EA6-DF929625EA0E}">
        <p15:presenceInfo xmlns:p15="http://schemas.microsoft.com/office/powerpoint/2012/main" userId="S::rdoldj@peba.sc.gov::adc8f237-6518-4fda-a594-f6aaccffabfd" providerId="AD"/>
      </p:ext>
    </p:extLst>
  </p:cmAuthor>
  <p:cmAuthor id="3" name="Timothy Diamond" initials="TD" lastIdx="23" clrIdx="2">
    <p:extLst>
      <p:ext uri="{19B8F6BF-5375-455C-9EA6-DF929625EA0E}">
        <p15:presenceInfo xmlns:p15="http://schemas.microsoft.com/office/powerpoint/2012/main" userId="S::rdiamt@peba.sc.gov::baf4c6ec-7996-4d54-b3a5-3175a43b8b0c" providerId="AD"/>
      </p:ext>
    </p:extLst>
  </p:cmAuthor>
  <p:cmAuthor id="4" name="Jessica Moak" initials="JM" lastIdx="4" clrIdx="3">
    <p:extLst>
      <p:ext uri="{19B8F6BF-5375-455C-9EA6-DF929625EA0E}">
        <p15:presenceInfo xmlns:p15="http://schemas.microsoft.com/office/powerpoint/2012/main" userId="S::rmoakj@peba.sc.gov::aefcb452-2607-4fbc-8c60-dfa075c160aa" providerId="AD"/>
      </p:ext>
    </p:extLst>
  </p:cmAuthor>
  <p:cmAuthor id="5" name="Michele Johnson" initials="MJ" lastIdx="3" clrIdx="4">
    <p:extLst>
      <p:ext uri="{19B8F6BF-5375-455C-9EA6-DF929625EA0E}">
        <p15:presenceInfo xmlns:p15="http://schemas.microsoft.com/office/powerpoint/2012/main" userId="S::rjohnm@peba.sc.gov::5f4d155d-f457-4398-83b3-401996ea5b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114" d="100"/>
          <a:sy n="114" d="100"/>
        </p:scale>
        <p:origin x="115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11/30/2023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11/30/2023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peba.sc.gov/sites/default/files/cobra_ineligibility_dependents.pdf" TargetMode="External"/><Relationship Id="rId3" Type="http://schemas.openxmlformats.org/officeDocument/2006/relationships/hyperlink" Target="https://peba.sc.gov/sites/default/files/cobra_noe.pdf" TargetMode="External"/><Relationship Id="rId7" Type="http://schemas.openxmlformats.org/officeDocument/2006/relationships/hyperlink" Target="https://peba.sc.gov/sites/default/files/cobra_qualifying_event.pdf" TargetMode="External"/><Relationship Id="rId2" Type="http://schemas.openxmlformats.org/officeDocument/2006/relationships/hyperlink" Target="https://www.peba.sc.gov/forms" TargetMode="External"/><Relationship Id="rId1" Type="http://schemas.openxmlformats.org/officeDocument/2006/relationships/slideLayout" Target="../slideLayouts/slideLayout3.xml"/><Relationship Id="rId6" Type="http://schemas.openxmlformats.org/officeDocument/2006/relationships/hyperlink" Target="https://peba.sc.gov/sites/default/files/cobra_sample_36month.doc" TargetMode="External"/><Relationship Id="rId11" Type="http://schemas.openxmlformats.org/officeDocument/2006/relationships/hyperlink" Target="https://peba.sc.gov/monthly-premiums" TargetMode="External"/><Relationship Id="rId5" Type="http://schemas.openxmlformats.org/officeDocument/2006/relationships/hyperlink" Target="https://peba.sc.gov/sites/default/files/cobra_sample_18month.doc" TargetMode="External"/><Relationship Id="rId10" Type="http://schemas.openxmlformats.org/officeDocument/2006/relationships/hyperlink" Target="https://peba.sc.gov/sites/default/files/cobra_notice_to_terminate.pdf" TargetMode="External"/><Relationship Id="rId4" Type="http://schemas.openxmlformats.org/officeDocument/2006/relationships/hyperlink" Target="https://peba.sc.gov/sites/default/files/cobra_initial_notice.doc" TargetMode="External"/><Relationship Id="rId9" Type="http://schemas.openxmlformats.org/officeDocument/2006/relationships/hyperlink" Target="https://peba.sc.gov/sites/default/files/cobra_notice_to_extend.pdf" TargetMode="Externa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hyperlink" Target="https://peba.sc.gov/sites/default/files/cobra_initial_notice.doc" TargetMode="Externa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peba.sc.gov/sites/default/files/cobra_noe.pdf" TargetMode="External"/><Relationship Id="rId3" Type="http://schemas.openxmlformats.org/officeDocument/2006/relationships/tags" Target="../tags/tag19.xml"/><Relationship Id="rId7" Type="http://schemas.openxmlformats.org/officeDocument/2006/relationships/hyperlink" Target="https://www.peba.sc.gov/sites/default/files/cobra_qualifying_event.pdf" TargetMode="Externa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hyperlink" Target="https://peba.sc.gov/sites/default/files/cobra_sample_36month.doc" TargetMode="External"/><Relationship Id="rId5" Type="http://schemas.openxmlformats.org/officeDocument/2006/relationships/hyperlink" Target="https://peba.sc.gov/sites/default/files/cobra_sample_18month.doc" TargetMode="External"/><Relationship Id="rId4" Type="http://schemas.openxmlformats.org/officeDocument/2006/relationships/slideLayout" Target="../slideLayouts/slideLayout3.xml"/><Relationship Id="rId9" Type="http://schemas.openxmlformats.org/officeDocument/2006/relationships/hyperlink" Target="https://peba.sc.gov/monthly-premiums"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peba.sc.gov/insurance-trainin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COBRA</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6588"/>
    </mc:Choice>
    <mc:Fallback xmlns="">
      <p:transition spd="slow" advTm="658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10</a:t>
            </a:fld>
            <a:endParaRPr lang="en-US" dirty="0"/>
          </a:p>
        </p:txBody>
      </p:sp>
    </p:spTree>
    <p:extLst>
      <p:ext uri="{BB962C8B-B14F-4D97-AF65-F5344CB8AC3E}">
        <p14:creationId xmlns:p14="http://schemas.microsoft.com/office/powerpoint/2010/main" val="146133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1769"/>
    </mc:Choice>
    <mc:Fallback xmlns="">
      <p:transition spd="slow" advTm="3176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What is COBRA?</a:t>
            </a:r>
          </a:p>
        </p:txBody>
      </p:sp>
      <p:sp>
        <p:nvSpPr>
          <p:cNvPr id="3" name="Content Placeholder 2"/>
          <p:cNvSpPr>
            <a:spLocks noGrp="1"/>
          </p:cNvSpPr>
          <p:nvPr>
            <p:ph idx="1"/>
            <p:custDataLst>
              <p:tags r:id="rId2"/>
            </p:custDataLst>
          </p:nvPr>
        </p:nvSpPr>
        <p:spPr/>
        <p:txBody>
          <a:bodyPr/>
          <a:lstStyle/>
          <a:p>
            <a:r>
              <a:rPr lang="en-US" dirty="0"/>
              <a:t>Consolidated Omnibus Budget Reconciliation Act.</a:t>
            </a:r>
          </a:p>
          <a:p>
            <a:r>
              <a:rPr lang="en-US" dirty="0"/>
              <a:t>Effective July 1, 1986.</a:t>
            </a:r>
          </a:p>
          <a:p>
            <a:r>
              <a:rPr lang="en-US" dirty="0"/>
              <a:t>Prevents covered employees and their dependents from losing group health, dental, vision and/or Medical Spending Account coverage as a result of certain qualifying events.</a:t>
            </a:r>
          </a:p>
          <a:p>
            <a:r>
              <a:rPr lang="en-US" dirty="0"/>
              <a:t>All employers participating in PEBA’s insurance </a:t>
            </a:r>
            <a:br>
              <a:rPr lang="en-US" dirty="0"/>
            </a:br>
            <a:r>
              <a:rPr lang="en-US" dirty="0"/>
              <a:t>benefits are subject to COBRA, regardless of the number of employees.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1977997519"/>
      </p:ext>
    </p:extLst>
  </p:cSld>
  <p:clrMapOvr>
    <a:masterClrMapping/>
  </p:clrMapOvr>
  <mc:AlternateContent xmlns:mc="http://schemas.openxmlformats.org/markup-compatibility/2006" xmlns:p14="http://schemas.microsoft.com/office/powerpoint/2010/main">
    <mc:Choice Requires="p14">
      <p:transition spd="slow" p14:dur="2000" advTm="28186"/>
    </mc:Choice>
    <mc:Fallback xmlns="">
      <p:transition spd="slow" advTm="2818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Benefits administrator responsibilities</a:t>
            </a:r>
            <a:endParaRPr lang="en-US" dirty="0"/>
          </a:p>
        </p:txBody>
      </p:sp>
      <p:sp>
        <p:nvSpPr>
          <p:cNvPr id="3" name="Content Placeholder 2"/>
          <p:cNvSpPr>
            <a:spLocks noGrp="1"/>
          </p:cNvSpPr>
          <p:nvPr>
            <p:ph idx="1"/>
            <p:custDataLst>
              <p:tags r:id="rId2"/>
            </p:custDataLst>
          </p:nvPr>
        </p:nvSpPr>
        <p:spPr/>
        <p:txBody>
          <a:bodyPr/>
          <a:lstStyle/>
          <a:p>
            <a:r>
              <a:rPr lang="en-US" dirty="0"/>
              <a:t>Make eligible subscribers</a:t>
            </a:r>
            <a:r>
              <a:rPr lang="en-US" baseline="30000" dirty="0"/>
              <a:t>1</a:t>
            </a:r>
            <a:r>
              <a:rPr lang="en-US" dirty="0"/>
              <a:t> and dependents aware of their COBRA rights and responsibilities.</a:t>
            </a:r>
          </a:p>
          <a:p>
            <a:r>
              <a:rPr lang="en-US" dirty="0"/>
              <a:t>Offer COBRA coverage to qualified beneficiaries.</a:t>
            </a:r>
          </a:p>
          <a:p>
            <a:r>
              <a:rPr lang="en-US" altLang="en-US" dirty="0"/>
              <a:t>Retain complete copies of all notices.</a:t>
            </a:r>
          </a:p>
          <a:p>
            <a:r>
              <a:rPr lang="en-US" dirty="0"/>
              <a:t>Document your actions in the employee’s file.</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
        <p:nvSpPr>
          <p:cNvPr id="9" name="TextBox 8">
            <a:extLst>
              <a:ext uri="{FF2B5EF4-FFF2-40B4-BE49-F238E27FC236}">
                <a16:creationId xmlns:a16="http://schemas.microsoft.com/office/drawing/2014/main" id="{F8E1126E-D76C-4803-BE86-7451A0FAAADD}"/>
              </a:ext>
            </a:extLst>
          </p:cNvPr>
          <p:cNvSpPr txBox="1"/>
          <p:nvPr/>
        </p:nvSpPr>
        <p:spPr>
          <a:xfrm>
            <a:off x="457197" y="6044851"/>
            <a:ext cx="8229599" cy="246221"/>
          </a:xfrm>
          <a:prstGeom prst="rect">
            <a:avLst/>
          </a:prstGeom>
          <a:noFill/>
        </p:spPr>
        <p:txBody>
          <a:bodyPr wrap="square" rtlCol="0">
            <a:spAutoFit/>
          </a:bodyPr>
          <a:lstStyle/>
          <a:p>
            <a:r>
              <a:rPr lang="en-US" sz="1000" baseline="30000" dirty="0">
                <a:solidFill>
                  <a:schemeClr val="tx2"/>
                </a:solidFill>
              </a:rPr>
              <a:t>1</a:t>
            </a:r>
            <a:r>
              <a:rPr lang="en-US" sz="1000" dirty="0">
                <a:solidFill>
                  <a:schemeClr val="tx2"/>
                </a:solidFill>
              </a:rPr>
              <a:t>If an employee is determined never to have been eligible for coverage while employed, they and their dependents are not eligible for COBRA.</a:t>
            </a:r>
          </a:p>
        </p:txBody>
      </p:sp>
    </p:spTree>
    <p:extLst>
      <p:ext uri="{BB962C8B-B14F-4D97-AF65-F5344CB8AC3E}">
        <p14:creationId xmlns:p14="http://schemas.microsoft.com/office/powerpoint/2010/main" val="3550307958"/>
      </p:ext>
    </p:extLst>
  </p:cSld>
  <p:clrMapOvr>
    <a:masterClrMapping/>
  </p:clrMapOvr>
  <mc:AlternateContent xmlns:mc="http://schemas.openxmlformats.org/markup-compatibility/2006" xmlns:p14="http://schemas.microsoft.com/office/powerpoint/2010/main">
    <mc:Choice Requires="p14">
      <p:transition spd="slow" p14:dur="2000" advTm="36533"/>
    </mc:Choice>
    <mc:Fallback xmlns="">
      <p:transition spd="slow" advTm="3653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3769-57E6-4729-A4DE-40E16D0ED979}"/>
              </a:ext>
            </a:extLst>
          </p:cNvPr>
          <p:cNvSpPr>
            <a:spLocks noGrp="1"/>
          </p:cNvSpPr>
          <p:nvPr>
            <p:ph type="title"/>
          </p:nvPr>
        </p:nvSpPr>
        <p:spPr/>
        <p:txBody>
          <a:bodyPr/>
          <a:lstStyle/>
          <a:p>
            <a:r>
              <a:rPr lang="en-US" dirty="0"/>
              <a:t>COBRA documents</a:t>
            </a:r>
          </a:p>
        </p:txBody>
      </p:sp>
      <p:sp>
        <p:nvSpPr>
          <p:cNvPr id="3" name="Content Placeholder 2">
            <a:extLst>
              <a:ext uri="{FF2B5EF4-FFF2-40B4-BE49-F238E27FC236}">
                <a16:creationId xmlns:a16="http://schemas.microsoft.com/office/drawing/2014/main" id="{7F8B113D-0E19-4948-91E3-289862683987}"/>
              </a:ext>
            </a:extLst>
          </p:cNvPr>
          <p:cNvSpPr>
            <a:spLocks noGrp="1"/>
          </p:cNvSpPr>
          <p:nvPr>
            <p:ph idx="1"/>
          </p:nvPr>
        </p:nvSpPr>
        <p:spPr/>
        <p:txBody>
          <a:bodyPr/>
          <a:lstStyle/>
          <a:p>
            <a:r>
              <a:rPr lang="en-US" dirty="0"/>
              <a:t>Available online at </a:t>
            </a:r>
            <a:r>
              <a:rPr lang="en-US" dirty="0">
                <a:hlinkClick r:id="rId2"/>
              </a:rPr>
              <a:t>peba.sc.gov/forms</a:t>
            </a:r>
            <a:r>
              <a:rPr lang="en-US" dirty="0"/>
              <a:t>.</a:t>
            </a:r>
          </a:p>
          <a:p>
            <a:pPr lvl="1"/>
            <a:r>
              <a:rPr lang="en-US" altLang="en-US" i="1" dirty="0">
                <a:hlinkClick r:id="rId3"/>
              </a:rPr>
              <a:t>COBRA Notice of Election</a:t>
            </a:r>
            <a:r>
              <a:rPr lang="en-US" altLang="en-US" i="1" dirty="0"/>
              <a:t> </a:t>
            </a:r>
            <a:r>
              <a:rPr lang="en-US" altLang="en-US" dirty="0"/>
              <a:t>form. </a:t>
            </a:r>
          </a:p>
          <a:p>
            <a:pPr lvl="1"/>
            <a:r>
              <a:rPr lang="en-US" i="1" dirty="0">
                <a:hlinkClick r:id="rId4"/>
              </a:rPr>
              <a:t>COBRA sample initial instruction sheet and notification letter</a:t>
            </a:r>
            <a:r>
              <a:rPr lang="en-US" i="1" dirty="0"/>
              <a:t> (for all gains of coverage).</a:t>
            </a:r>
          </a:p>
          <a:p>
            <a:pPr lvl="1"/>
            <a:r>
              <a:rPr lang="en-US" i="1" dirty="0">
                <a:hlinkClick r:id="rId5"/>
              </a:rPr>
              <a:t>COBRA sample 18-month instruction sheet and notification letter</a:t>
            </a:r>
            <a:r>
              <a:rPr lang="en-US" i="1" dirty="0"/>
              <a:t>.</a:t>
            </a:r>
          </a:p>
          <a:p>
            <a:pPr lvl="1"/>
            <a:r>
              <a:rPr lang="en-US" i="1" dirty="0">
                <a:hlinkClick r:id="rId6"/>
              </a:rPr>
              <a:t>COBRA sample 36-month instruction sheet and notification letter</a:t>
            </a:r>
            <a:r>
              <a:rPr lang="en-US" i="1" dirty="0"/>
              <a:t>.</a:t>
            </a:r>
          </a:p>
          <a:p>
            <a:pPr lvl="1"/>
            <a:r>
              <a:rPr lang="en-US" i="1" dirty="0">
                <a:hlinkClick r:id="rId7"/>
              </a:rPr>
              <a:t>Notice of COBRA Qualifying Event</a:t>
            </a:r>
            <a:r>
              <a:rPr lang="en-US" i="1" dirty="0"/>
              <a:t>.</a:t>
            </a:r>
          </a:p>
          <a:p>
            <a:pPr lvl="1"/>
            <a:r>
              <a:rPr lang="en-US" i="1" dirty="0">
                <a:hlinkClick r:id="rId8"/>
              </a:rPr>
              <a:t>COBRA Ineligibility Form for Dependents</a:t>
            </a:r>
            <a:r>
              <a:rPr lang="en-US" i="1" dirty="0"/>
              <a:t>. </a:t>
            </a:r>
          </a:p>
          <a:p>
            <a:pPr lvl="1"/>
            <a:r>
              <a:rPr lang="en-US" i="1" dirty="0">
                <a:hlinkClick r:id="rId9"/>
              </a:rPr>
              <a:t>Notice to Extend COBRA Continuation Coverage</a:t>
            </a:r>
            <a:r>
              <a:rPr lang="en-US" i="1" dirty="0"/>
              <a:t>.</a:t>
            </a:r>
          </a:p>
          <a:p>
            <a:pPr lvl="1"/>
            <a:r>
              <a:rPr lang="en-US" i="1" dirty="0">
                <a:hlinkClick r:id="rId10"/>
              </a:rPr>
              <a:t>Notice to Terminate COBRA Continuation Coverage</a:t>
            </a:r>
            <a:r>
              <a:rPr lang="en-US" i="1" dirty="0"/>
              <a:t>.</a:t>
            </a:r>
          </a:p>
          <a:p>
            <a:r>
              <a:rPr lang="en-US" dirty="0">
                <a:hlinkClick r:id="rId11"/>
              </a:rPr>
              <a:t>COBRA premiums</a:t>
            </a:r>
            <a:r>
              <a:rPr lang="en-US" dirty="0"/>
              <a:t>. </a:t>
            </a:r>
          </a:p>
        </p:txBody>
      </p:sp>
      <p:sp>
        <p:nvSpPr>
          <p:cNvPr id="4" name="Slide Number Placeholder 3">
            <a:extLst>
              <a:ext uri="{FF2B5EF4-FFF2-40B4-BE49-F238E27FC236}">
                <a16:creationId xmlns:a16="http://schemas.microsoft.com/office/drawing/2014/main" id="{4D469243-2263-40EF-B9E6-829A95B12424}"/>
              </a:ext>
            </a:extLst>
          </p:cNvPr>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315213769"/>
      </p:ext>
    </p:extLst>
  </p:cSld>
  <p:clrMapOvr>
    <a:masterClrMapping/>
  </p:clrMapOvr>
  <mc:AlternateContent xmlns:mc="http://schemas.openxmlformats.org/markup-compatibility/2006" xmlns:p14="http://schemas.microsoft.com/office/powerpoint/2010/main">
    <mc:Choice Requires="p14">
      <p:transition spd="slow" p14:dur="2000" advTm="18387"/>
    </mc:Choice>
    <mc:Fallback xmlns="">
      <p:transition spd="slow" advTm="1838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Initial COBRA notice</a:t>
            </a:r>
            <a:endParaRPr lang="en-US" dirty="0"/>
          </a:p>
        </p:txBody>
      </p:sp>
      <p:sp>
        <p:nvSpPr>
          <p:cNvPr id="3" name="Content Placeholder 2"/>
          <p:cNvSpPr>
            <a:spLocks noGrp="1"/>
          </p:cNvSpPr>
          <p:nvPr>
            <p:ph idx="1"/>
            <p:custDataLst>
              <p:tags r:id="rId2"/>
            </p:custDataLst>
          </p:nvPr>
        </p:nvSpPr>
        <p:spPr/>
        <p:txBody>
          <a:bodyPr/>
          <a:lstStyle/>
          <a:p>
            <a:r>
              <a:rPr lang="en-US" dirty="0"/>
              <a:t>Summarizes COBRA law and procedures.</a:t>
            </a:r>
          </a:p>
          <a:p>
            <a:r>
              <a:rPr lang="en-US" dirty="0"/>
              <a:t>Outlines obligations of employers.</a:t>
            </a:r>
          </a:p>
          <a:p>
            <a:r>
              <a:rPr lang="en-US" dirty="0"/>
              <a:t>Explains the rights and responsibilities of employees and</a:t>
            </a:r>
            <a:r>
              <a:rPr lang="en-US" dirty="0">
                <a:solidFill>
                  <a:srgbClr val="FF0000"/>
                </a:solidFill>
              </a:rPr>
              <a:t> </a:t>
            </a:r>
            <a:r>
              <a:rPr lang="en-US" dirty="0"/>
              <a:t>covered dependents.</a:t>
            </a:r>
          </a:p>
          <a:p>
            <a:r>
              <a:rPr lang="en-US" i="1" dirty="0">
                <a:hlinkClick r:id="rId5"/>
              </a:rPr>
              <a:t>COBRA sample initial instruction sheet and notification letter </a:t>
            </a:r>
            <a:r>
              <a:rPr lang="en-US" dirty="0"/>
              <a:t>(for all gains of coverage).</a:t>
            </a:r>
          </a:p>
          <a:p>
            <a:endParaRPr lang="en-US" dirty="0"/>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1776297906"/>
      </p:ext>
    </p:extLst>
  </p:cSld>
  <p:clrMapOvr>
    <a:masterClrMapping/>
  </p:clrMapOvr>
  <mc:AlternateContent xmlns:mc="http://schemas.openxmlformats.org/markup-compatibility/2006" xmlns:p14="http://schemas.microsoft.com/office/powerpoint/2010/main">
    <mc:Choice Requires="p14">
      <p:transition spd="slow" p14:dur="2000" advTm="19183"/>
    </mc:Choice>
    <mc:Fallback xmlns="">
      <p:transition spd="slow" advTm="1918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Second COBRA notice</a:t>
            </a:r>
            <a:endParaRPr lang="en-US" dirty="0"/>
          </a:p>
        </p:txBody>
      </p:sp>
      <p:sp>
        <p:nvSpPr>
          <p:cNvPr id="3" name="Content Placeholder 2"/>
          <p:cNvSpPr>
            <a:spLocks noGrp="1"/>
          </p:cNvSpPr>
          <p:nvPr>
            <p:ph idx="1"/>
            <p:custDataLst>
              <p:tags r:id="rId2"/>
            </p:custDataLst>
          </p:nvPr>
        </p:nvSpPr>
        <p:spPr/>
        <p:txBody>
          <a:bodyPr/>
          <a:lstStyle/>
          <a:p>
            <a:r>
              <a:rPr lang="en-US" dirty="0"/>
              <a:t>Advises individuals of their rights and responsibilities to continue coverage.</a:t>
            </a:r>
          </a:p>
          <a:p>
            <a:r>
              <a:rPr lang="en-US" dirty="0"/>
              <a:t>Explains procedures for electing coverage.</a:t>
            </a:r>
          </a:p>
          <a:p>
            <a:r>
              <a:rPr lang="en-US" altLang="en-US" i="1" dirty="0">
                <a:hlinkClick r:id="rId5"/>
              </a:rPr>
              <a:t>COBRA sample 18-month instruction sheet and notification letter</a:t>
            </a:r>
            <a:r>
              <a:rPr lang="en-US" altLang="en-US" i="1" dirty="0"/>
              <a:t>.</a:t>
            </a:r>
          </a:p>
          <a:p>
            <a:r>
              <a:rPr lang="en-US" altLang="en-US" i="1" dirty="0">
                <a:hlinkClick r:id="rId6"/>
              </a:rPr>
              <a:t>COBRA sample 36-month instruction sheet and notification letter</a:t>
            </a:r>
            <a:r>
              <a:rPr lang="en-US" altLang="en-US" i="1" dirty="0"/>
              <a:t>.</a:t>
            </a:r>
          </a:p>
          <a:p>
            <a:pPr lvl="1"/>
            <a:r>
              <a:rPr lang="en-US" altLang="en-US" dirty="0"/>
              <a:t>Qualified beneficiary must report event to COBRA administrator on the </a:t>
            </a:r>
            <a:r>
              <a:rPr lang="en-US" altLang="en-US" i="1" dirty="0">
                <a:hlinkClick r:id="rId7"/>
              </a:rPr>
              <a:t>Notice of COBRA Qualifying Event</a:t>
            </a:r>
            <a:r>
              <a:rPr lang="en-US" altLang="en-US" dirty="0"/>
              <a:t>. </a:t>
            </a:r>
          </a:p>
          <a:p>
            <a:r>
              <a:rPr lang="en-US" dirty="0"/>
              <a:t>Include </a:t>
            </a:r>
            <a:r>
              <a:rPr lang="en-US" i="1" dirty="0">
                <a:hlinkClick r:id="rId8"/>
              </a:rPr>
              <a:t>COBRA Notice of Election</a:t>
            </a:r>
            <a:r>
              <a:rPr lang="en-US" i="1" dirty="0"/>
              <a:t> </a:t>
            </a:r>
            <a:r>
              <a:rPr lang="en-US" dirty="0"/>
              <a:t>form.</a:t>
            </a:r>
          </a:p>
          <a:p>
            <a:r>
              <a:rPr lang="en-US" dirty="0"/>
              <a:t>Include copy of current </a:t>
            </a:r>
            <a:r>
              <a:rPr lang="en-US" dirty="0">
                <a:hlinkClick r:id="rId9"/>
              </a:rPr>
              <a:t>COBRA premiums</a:t>
            </a:r>
            <a:r>
              <a:rPr lang="en-US" dirty="0"/>
              <a:t>.</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1612575057"/>
      </p:ext>
    </p:extLst>
  </p:cSld>
  <p:clrMapOvr>
    <a:masterClrMapping/>
  </p:clrMapOvr>
  <mc:AlternateContent xmlns:mc="http://schemas.openxmlformats.org/markup-compatibility/2006" xmlns:p14="http://schemas.microsoft.com/office/powerpoint/2010/main">
    <mc:Choice Requires="p14">
      <p:transition spd="slow" p14:dur="2000" advTm="27433"/>
    </mc:Choice>
    <mc:Fallback xmlns="">
      <p:transition spd="slow" advTm="2743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Third COBRA notice</a:t>
            </a:r>
            <a:endParaRPr lang="en-US" dirty="0"/>
          </a:p>
        </p:txBody>
      </p:sp>
      <p:sp>
        <p:nvSpPr>
          <p:cNvPr id="3" name="Content Placeholder 2"/>
          <p:cNvSpPr>
            <a:spLocks noGrp="1"/>
          </p:cNvSpPr>
          <p:nvPr>
            <p:ph idx="1"/>
            <p:custDataLst>
              <p:tags r:id="rId2"/>
            </p:custDataLst>
          </p:nvPr>
        </p:nvSpPr>
        <p:spPr/>
        <p:txBody>
          <a:bodyPr/>
          <a:lstStyle/>
          <a:p>
            <a:r>
              <a:rPr lang="en-US" dirty="0"/>
              <a:t>PEBA mails via first-class mail to the last known address.</a:t>
            </a:r>
          </a:p>
          <a:p>
            <a:r>
              <a:rPr lang="en-US" dirty="0"/>
              <a:t>Informs qualified beneficiaries when coverage will end.</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756194994"/>
      </p:ext>
    </p:extLst>
  </p:cSld>
  <p:clrMapOvr>
    <a:masterClrMapping/>
  </p:clrMapOvr>
  <mc:AlternateContent xmlns:mc="http://schemas.openxmlformats.org/markup-compatibility/2006" xmlns:p14="http://schemas.microsoft.com/office/powerpoint/2010/main">
    <mc:Choice Requires="p14">
      <p:transition spd="slow" p14:dur="2000" advTm="16981"/>
    </mc:Choice>
    <mc:Fallback xmlns="">
      <p:transition spd="slow" advTm="1698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9BFD-0268-4624-92DF-B6742F3BD713}"/>
              </a:ext>
            </a:extLst>
          </p:cNvPr>
          <p:cNvSpPr>
            <a:spLocks noGrp="1"/>
          </p:cNvSpPr>
          <p:nvPr>
            <p:ph type="title"/>
          </p:nvPr>
        </p:nvSpPr>
        <p:spPr/>
        <p:txBody>
          <a:bodyPr/>
          <a:lstStyle/>
          <a:p>
            <a:r>
              <a:rPr lang="en-US" dirty="0"/>
              <a:t>Additional training</a:t>
            </a:r>
          </a:p>
        </p:txBody>
      </p:sp>
      <p:sp>
        <p:nvSpPr>
          <p:cNvPr id="3" name="Content Placeholder 2">
            <a:extLst>
              <a:ext uri="{FF2B5EF4-FFF2-40B4-BE49-F238E27FC236}">
                <a16:creationId xmlns:a16="http://schemas.microsoft.com/office/drawing/2014/main" id="{8F0E916B-77B9-4987-BA07-F8E476EEB993}"/>
              </a:ext>
            </a:extLst>
          </p:cNvPr>
          <p:cNvSpPr>
            <a:spLocks noGrp="1"/>
          </p:cNvSpPr>
          <p:nvPr>
            <p:ph idx="1"/>
          </p:nvPr>
        </p:nvSpPr>
        <p:spPr/>
        <p:txBody>
          <a:bodyPr>
            <a:normAutofit/>
          </a:bodyPr>
          <a:lstStyle/>
          <a:p>
            <a:r>
              <a:rPr lang="en-US" altLang="en-US" dirty="0"/>
              <a:t>For more information about COBRA, view the employer training on </a:t>
            </a:r>
            <a:r>
              <a:rPr lang="en-US" altLang="en-US" i="1" dirty="0"/>
              <a:t>COBRA</a:t>
            </a:r>
            <a:r>
              <a:rPr lang="en-US" altLang="en-US" dirty="0"/>
              <a:t> at </a:t>
            </a:r>
            <a:r>
              <a:rPr lang="en-US" altLang="en-US" dirty="0">
                <a:hlinkClick r:id="rId2"/>
              </a:rPr>
              <a:t>peba.sc.gov/insurance-training</a:t>
            </a:r>
            <a:r>
              <a:rPr lang="en-US" altLang="en-US" dirty="0"/>
              <a:t>. </a:t>
            </a:r>
          </a:p>
          <a:p>
            <a:r>
              <a:rPr lang="en-US" dirty="0"/>
              <a:t>Additional topics include:</a:t>
            </a:r>
          </a:p>
          <a:p>
            <a:pPr lvl="1"/>
            <a:r>
              <a:rPr lang="en-US" dirty="0"/>
              <a:t>Qualified beneficiaries. </a:t>
            </a:r>
          </a:p>
          <a:p>
            <a:pPr lvl="1"/>
            <a:r>
              <a:rPr lang="en-US" dirty="0"/>
              <a:t>Federal mailing and hand-delivery requirements.</a:t>
            </a:r>
          </a:p>
          <a:p>
            <a:pPr lvl="1"/>
            <a:r>
              <a:rPr lang="en-US" dirty="0"/>
              <a:t>When to send notices and documentation. </a:t>
            </a:r>
          </a:p>
          <a:p>
            <a:pPr lvl="1"/>
            <a:r>
              <a:rPr lang="en-US" dirty="0"/>
              <a:t>Qualifying events.</a:t>
            </a:r>
          </a:p>
          <a:p>
            <a:pPr lvl="1"/>
            <a:r>
              <a:rPr lang="en-US" dirty="0"/>
              <a:t>Qualifying events to extend coverage. </a:t>
            </a:r>
          </a:p>
          <a:p>
            <a:pPr lvl="1"/>
            <a:r>
              <a:rPr lang="en-US" dirty="0"/>
              <a:t>Termination. </a:t>
            </a:r>
          </a:p>
        </p:txBody>
      </p:sp>
      <p:sp>
        <p:nvSpPr>
          <p:cNvPr id="4" name="Slide Number Placeholder 3">
            <a:extLst>
              <a:ext uri="{FF2B5EF4-FFF2-40B4-BE49-F238E27FC236}">
                <a16:creationId xmlns:a16="http://schemas.microsoft.com/office/drawing/2014/main" id="{1FAA700B-C616-43E8-8558-08A78B91E26E}"/>
              </a:ext>
            </a:extLst>
          </p:cNvPr>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3676506661"/>
      </p:ext>
    </p:extLst>
  </p:cSld>
  <p:clrMapOvr>
    <a:masterClrMapping/>
  </p:clrMapOvr>
  <mc:AlternateContent xmlns:mc="http://schemas.openxmlformats.org/markup-compatibility/2006" xmlns:p14="http://schemas.microsoft.com/office/powerpoint/2010/main">
    <mc:Choice Requires="p14">
      <p:transition spd="slow" p14:dur="2000" advTm="36982"/>
    </mc:Choice>
    <mc:Fallback xmlns="">
      <p:transition spd="slow" advTm="3698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17A6CCAF-B376-42C7-838D-600A3DF76AC6}&quot;/&gt;&lt;isInvalidForFieldText val=&quot;0&quot;/&gt;&lt;Image&gt;&lt;filename val=&quot;C:\Users\rscald\AppData\Local\Temp\CP17684170892406Session\CPTrustFolder17684170892421\PPTImport17684171035750\data\asimages\{17A6CCAF-B376-42C7-838D-600A3DF76AC6}_138.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6&quot;/&gt;&lt;/TableIndex&gt;&lt;/ShapeTextInfo&gt;"/>
  <p:tag name="HTML_SHAPEINFO" val="&lt;ThreeDShapeInfo&gt;&lt;uuid val=&quot;{258CF854-41D4-4490-8C51-CA05462BB118}&quot;/&gt;&lt;isInvalidForFieldText val=&quot;0&quot;/&gt;&lt;Image&gt;&lt;filename val=&quot;C:\Users\rscald\AppData\Local\Temp\CP17840208789421Session\CPTrustFolder17840208789421\PPTImport17840209059609\data\asimages\{258CF854-41D4-4490-8C51-CA05462BB118}_6.png&quot;/&gt;&lt;left val=&quot;24&quot;/&gt;&lt;top val=&quot;24&quot;/&gt;&lt;width val=&quot;743&quot;/&gt;&lt;height val=&quot;17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1&quot;/&gt;&lt;lineCharCount val=&quot;41&quot;/&gt;&lt;lineCharCount val=&quot;49&quot;/&gt;&lt;lineCharCount val=&quot;46&quot;/&gt;&lt;lineCharCount val=&quot;1&quot;/&gt;&lt;lineCharCount val=&quot;1&quot;/&gt;&lt;lineCharCount val=&quot;1&quot;/&gt;&lt;lineCharCount val=&quot;1&quot;/&gt;&lt;lineCharCount val=&quot;77&quot;/&gt;&lt;lineCharCount val=&quot;60&quot;/&gt;&lt;/TableIndex&gt;&lt;/ShapeTextInfo&gt;"/>
  <p:tag name="HTML_SHAPEINFO" val="&lt;ThreeDShapeInfo&gt;&lt;uuid val=&quot;{94226AD2-83E3-43CD-8CFB-5A51A5242B6B}&quot;/&gt;&lt;isInvalidForFieldText val=&quot;0&quot;/&gt;&lt;Image&gt;&lt;filename val=&quot;C:\Users\rscald\AppData\Local\Temp\CP17840208789421Session\CPTrustFolder17840208789421\PPTImport17840209059609\data\asimages\{94226AD2-83E3-43CD-8CFB-5A51A5242B6B}_6.png&quot;/&gt;&lt;left val=&quot;36&quot;/&gt;&lt;top val=&quot;189&quot;/&gt;&lt;width val=&quot;876&quot;/&gt;&lt;height val=&quot;448&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444CEB4-151C-4E8D-A7F2-8616A73A6B26}&quot;/&gt;&lt;isInvalidForFieldText val=&quot;0&quot;/&gt;&lt;Image&gt;&lt;filename val=&quot;C:\Users\rscald\AppData\Local\Temp\CP17840208789421Session\CPTrustFolder17840208789421\PPTImport17840209059609\data\asimages\{3444CEB4-151C-4E8D-A7F2-8616A73A6B26}_6.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8891296A-9DD9-4BBA-957F-B15721026377}&quot;/&gt;&lt;isInvalidForFieldText val=&quot;0&quot;/&gt;&lt;Image&gt;&lt;filename val=&quot;C:\Users\rscald\AppData\Local\Temp\CP17840208789421Session\CPTrustFolder17840208789421\PPTImport17840209059609\data\asimages\{8891296A-9DD9-4BBA-957F-B15721026377}_13.png&quot;/&gt;&lt;left val=&quot;24&quot;/&gt;&lt;top val=&quot;35&quot;/&gt;&lt;width val=&quot;743&quot;/&gt;&lt;height val=&quot;16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7&quot;/&gt;&lt;lineCharCount val=&quot;35&quot;/&gt;&lt;lineCharCount val=&quot;54&quot;/&gt;&lt;lineCharCount val=&quot;16&quot;/&gt;&lt;/TableIndex&gt;&lt;/ShapeTextInfo&gt;"/>
  <p:tag name="HTML_SHAPEINFO" val="&lt;ThreeDShapeInfo&gt;&lt;uuid val=&quot;{FCC4D94F-E78E-4A8C-A9CB-295E6B5ACA51}&quot;/&gt;&lt;isInvalidForFieldText val=&quot;0&quot;/&gt;&lt;Image&gt;&lt;filename val=&quot;C:\Users\rscald\AppData\Local\Temp\CP17840208789421Session\CPTrustFolder17840208789421\PPTImport17840209059609\data\asimages\{FCC4D94F-E78E-4A8C-A9CB-295E6B5ACA51}_13.png&quot;/&gt;&lt;left val=&quot;36&quot;/&gt;&lt;top val=&quot;192&quot;/&gt;&lt;width val=&quot;876&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7DB441D-A43A-425A-B7E7-90F564FF9BAD}&quot;/&gt;&lt;isInvalidForFieldText val=&quot;0&quot;/&gt;&lt;Image&gt;&lt;filename val=&quot;C:\Users\rscald\AppData\Local\Temp\CP17840208789421Session\CPTrustFolder17840208789421\PPTImport17840209059609\data\asimages\{E7DB441D-A43A-425A-B7E7-90F564FF9BAD}_13.png&quot;/&gt;&lt;left val=&quot;864&quot;/&gt;&lt;top val=&quot;674&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A89EB5C1-7C1B-47C4-80C2-65B2E8CE6E8A}&quot;/&gt;&lt;isInvalidForFieldText val=&quot;0&quot;/&gt;&lt;Image&gt;&lt;filename val=&quot;C:\Users\rscald\AppData\Local\Temp\CP17840208789421Session\CPTrustFolder17840208789421\PPTImport17840209059609\data\asimages\{A89EB5C1-7C1B-47C4-80C2-65B2E8CE6E8A}_19.png&quot;/&gt;&lt;left val=&quot;24&quot;/&gt;&lt;top val=&quot;35&quot;/&gt;&lt;width val=&quot;743&quot;/&gt;&lt;height val=&quot;16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57&quot;/&gt;&lt;lineCharCount val=&quot;22&quot;/&gt;&lt;lineCharCount val=&quot;43&quot;/&gt;&lt;lineCharCount val=&quot;39&quot;/&gt;&lt;lineCharCount val=&quot;39&quot;/&gt;&lt;/TableIndex&gt;&lt;/ShapeTextInfo&gt;"/>
  <p:tag name="HTML_SHAPEINFO" val="&lt;ThreeDShapeInfo&gt;&lt;uuid val=&quot;{250BB9D7-0D4B-4C9A-AF49-A72240F0BDF4}&quot;/&gt;&lt;isInvalidForFieldText val=&quot;0&quot;/&gt;&lt;Image&gt;&lt;filename val=&quot;C:\Users\rscald\AppData\Local\Temp\CP17840208789421Session\CPTrustFolder17840208789421\PPTImport17840209059609\data\asimages\{250BB9D7-0D4B-4C9A-AF49-A72240F0BDF4}_19.png&quot;/&gt;&lt;left val=&quot;36&quot;/&gt;&lt;top val=&quot;192&quot;/&gt;&lt;width val=&quot;877&quot;/&gt;&lt;height val=&quot;444&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C7C3FA01-C72C-441F-B47D-5416E85EB9D3}&quot;/&gt;&lt;isInvalidForFieldText val=&quot;0&quot;/&gt;&lt;Image&gt;&lt;filename val=&quot;C:\Users\rscald\AppData\Local\Temp\CP17840208789421Session\CPTrustFolder17840208789421\PPTImport17840209059609\data\asimages\{C7C3FA01-C72C-441F-B47D-5416E85EB9D3}_19.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8A6D6BD3-B337-490F-A8F8-2BF93812E818}&quot;/&gt;&lt;isInvalidForFieldText val=&quot;0&quot;/&gt;&lt;Image&gt;&lt;filename val=&quot;C:\Users\rscald\AppData\Local\Temp\CP17840208789421Session\CPTrustFolder17840208789421\PPTImport17840209059609\data\asimages\{8A6D6BD3-B337-490F-A8F8-2BF93812E818}_42.png&quot;/&gt;&lt;left val=&quot;24&quot;/&gt;&lt;top val=&quot;35&quot;/&gt;&lt;width val=&quot;743&quot;/&gt;&lt;height val=&quot;160&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50&quot;/&gt;&lt;lineCharCount val=&quot;9&quot;/&gt;&lt;lineCharCount val=&quot;51&quot;/&gt;&lt;lineCharCount val=&quot;5&quot;/&gt;&lt;lineCharCount val=&quot;44&quot;/&gt;&lt;/TableIndex&gt;&lt;/ShapeTextInfo&gt;"/>
  <p:tag name="HTML_SHAPEINFO" val="&lt;ThreeDShapeInfo&gt;&lt;uuid val=&quot;{D0182B2B-C3A4-4602-9D8C-3EAFEB30B7DF}&quot;/&gt;&lt;isInvalidForFieldText val=&quot;0&quot;/&gt;&lt;Image&gt;&lt;filename val=&quot;C:\Users\rscald\AppData\Local\Temp\CP17840208789421Session\CPTrustFolder17840208789421\PPTImport17840209059609\data\asimages\{D0182B2B-C3A4-4602-9D8C-3EAFEB30B7DF}_42.png&quot;/&gt;&lt;left val=&quot;36&quot;/&gt;&lt;top val=&quot;192&quot;/&gt;&lt;width val=&quot;876&quot;/&gt;&lt;height val=&quot;444&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5896919-48CA-499D-A901-7E911BAC8931}&quot;/&gt;&lt;isInvalidForFieldText val=&quot;0&quot;/&gt;&lt;Image&gt;&lt;filename val=&quot;C:\Users\rscald\AppData\Local\Temp\CP17840208789421Session\CPTrustFolder17840208789421\PPTImport17840209059609\data\asimages\{A5896919-48CA-499D-A901-7E911BAC8931}_42.png&quot;/&gt;&lt;left val=&quot;864&quot;/&gt;&lt;top val=&quot;674&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922CD120-8C97-4CCF-8C5B-E5609C773777}&quot;/&gt;&lt;isInvalidForFieldText val=&quot;0&quot;/&gt;&lt;Image&gt;&lt;filename val=&quot;C:\Users\rscald\AppData\Local\Temp\CP17684170892406Session\CPTrustFolder17684170892421\PPTImport17684171035750\data\asimages\{922CD120-8C97-4CCF-8C5B-E5609C773777}_138.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8&quot;/&gt;&lt;lineCharCount val=&quot;48&quot;/&gt;&lt;lineCharCount val=&quot;49&quot;/&gt;&lt;lineCharCount val=&quot;49&quot;/&gt;&lt;lineCharCount val=&quot;27&quot;/&gt;&lt;lineCharCount val=&quot;49&quot;/&gt;&lt;lineCharCount val=&quot;49&quot;/&gt;&lt;lineCharCount val=&quot;21&quot;/&gt;&lt;lineCharCount val=&quot;45&quot;/&gt;&lt;/TableIndex&gt;&lt;/ShapeTextInfo&gt;"/>
  <p:tag name="HTML_SHAPEINFO" val="&lt;ThreeDShapeInfo&gt;&lt;uuid val=&quot;{28997718-8F62-4341-BA67-6344007305CD}&quot;/&gt;&lt;isInvalidForFieldText val=&quot;0&quot;/&gt;&lt;Image&gt;&lt;filename val=&quot;C:\Users\rscald\AppData\Local\Temp\CP17684170892406Session\CPTrustFolder17684170892421\PPTImport17684171035750\data\asimages\{28997718-8F62-4341-BA67-6344007305CD}_138.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2676</TotalTime>
  <Words>481</Words>
  <Application>Microsoft Office PowerPoint</Application>
  <PresentationFormat>On-screen Show (4:3)</PresentationFormat>
  <Paragraphs>65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Times New Roman</vt:lpstr>
      <vt:lpstr>Tw Cen MT Condensed</vt:lpstr>
      <vt:lpstr>Office Theme</vt:lpstr>
      <vt:lpstr>COBRA</vt:lpstr>
      <vt:lpstr>Important information</vt:lpstr>
      <vt:lpstr>What is COBRA?</vt:lpstr>
      <vt:lpstr>Benefits administrator responsibilities</vt:lpstr>
      <vt:lpstr>COBRA documents</vt:lpstr>
      <vt:lpstr>Initial COBRA notice</vt:lpstr>
      <vt:lpstr>Second COBRA notice</vt:lpstr>
      <vt:lpstr>Third COBRA notice</vt:lpstr>
      <vt:lpstr>Additional training</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152</cp:revision>
  <cp:lastPrinted>2019-12-11T18:59:44Z</cp:lastPrinted>
  <dcterms:created xsi:type="dcterms:W3CDTF">2020-07-07T16:41:29Z</dcterms:created>
  <dcterms:modified xsi:type="dcterms:W3CDTF">2023-11-30T16:53:10Z</dcterms:modified>
</cp:coreProperties>
</file>