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5" r:id="rId3"/>
    <p:sldId id="462" r:id="rId4"/>
    <p:sldId id="463" r:id="rId5"/>
    <p:sldId id="506" r:id="rId6"/>
    <p:sldId id="465" r:id="rId7"/>
    <p:sldId id="499" r:id="rId8"/>
    <p:sldId id="300" r:id="rId9"/>
    <p:sldId id="453" r:id="rId10"/>
    <p:sldId id="456" r:id="rId11"/>
    <p:sldId id="264"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18" clrIdx="1">
    <p:extLst>
      <p:ext uri="{19B8F6BF-5375-455C-9EA6-DF929625EA0E}">
        <p15:presenceInfo xmlns:p15="http://schemas.microsoft.com/office/powerpoint/2012/main" userId="S::rdoldj@peba.sc.gov::adc8f237-6518-4fda-a594-f6aaccffabfd" providerId="AD"/>
      </p:ext>
    </p:extLst>
  </p:cmAuthor>
  <p:cmAuthor id="3" name="Timothy Diamond" initials="TD" lastIdx="25" clrIdx="2">
    <p:extLst>
      <p:ext uri="{19B8F6BF-5375-455C-9EA6-DF929625EA0E}">
        <p15:presenceInfo xmlns:p15="http://schemas.microsoft.com/office/powerpoint/2012/main" userId="S::rdiamt@peba.sc.gov::baf4c6ec-7996-4d54-b3a5-3175a43b8b0c" providerId="AD"/>
      </p:ext>
    </p:extLst>
  </p:cmAuthor>
  <p:cmAuthor id="4" name="Jessica Moak" initials="JM" lastIdx="5" clrIdx="3">
    <p:extLst>
      <p:ext uri="{19B8F6BF-5375-455C-9EA6-DF929625EA0E}">
        <p15:presenceInfo xmlns:p15="http://schemas.microsoft.com/office/powerpoint/2012/main" userId="S::rmoakj@peba.sc.gov::aefcb452-2607-4fbc-8c60-dfa075c160aa" providerId="AD"/>
      </p:ext>
    </p:extLst>
  </p:cmAuthor>
  <p:cmAuthor id="5" name="Kimberley Munteanu" initials="KM" lastIdx="2" clrIdx="4">
    <p:extLst>
      <p:ext uri="{19B8F6BF-5375-455C-9EA6-DF929625EA0E}">
        <p15:presenceInfo xmlns:p15="http://schemas.microsoft.com/office/powerpoint/2012/main" userId="S::rmuntk@peba.sc.gov::6b1f4e66-74aa-4757-aaa1-82cdec2b5630" providerId="AD"/>
      </p:ext>
    </p:extLst>
  </p:cmAuthor>
  <p:cmAuthor id="6" name="Michele Johnson" initials="MJ" lastIdx="2" clrIdx="5">
    <p:extLst>
      <p:ext uri="{19B8F6BF-5375-455C-9EA6-DF929625EA0E}">
        <p15:presenceInfo xmlns:p15="http://schemas.microsoft.com/office/powerpoint/2012/main" userId="S::rjohnm@peba.sc.gov::5f4d155d-f457-4398-83b3-401996ea5b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50" autoAdjust="0"/>
    <p:restoredTop sz="95652" autoAdjust="0"/>
  </p:normalViewPr>
  <p:slideViewPr>
    <p:cSldViewPr snapToGrid="0">
      <p:cViewPr varScale="1">
        <p:scale>
          <a:sx n="114" d="100"/>
          <a:sy n="114" d="100"/>
        </p:scale>
        <p:origin x="115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11/30/2023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11/30/2023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eba.sc.gov/insurance-training"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peba.sc.gov/sites/default/files/statement_of_health_process.pd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hyperlink" Target="https://peba.sc.gov/monthly-premiums" TargetMode="External"/><Relationship Id="rId5" Type="http://schemas.openxmlformats.org/officeDocument/2006/relationships/slideLayout" Target="../slideLayouts/slideLayout4.xml"/><Relationship Id="rId4" Type="http://schemas.openxmlformats.org/officeDocument/2006/relationships/tags" Target="../tags/tag23.xml"/></Relationships>
</file>

<file path=ppt/slides/_rels/slide9.xml.rels><?xml version="1.0" encoding="UTF-8" standalone="yes"?>
<Relationships xmlns="http://schemas.openxmlformats.org/package/2006/relationships"><Relationship Id="rId3" Type="http://schemas.openxmlformats.org/officeDocument/2006/relationships/hyperlink" Target="peba.sc.gov/nyb" TargetMode="External"/><Relationship Id="rId2" Type="http://schemas.openxmlformats.org/officeDocument/2006/relationships/hyperlink" Target="http://www.metlife.com/scpeba" TargetMode="External"/><Relationship Id="rId1" Type="http://schemas.openxmlformats.org/officeDocument/2006/relationships/slideLayout" Target="../slideLayouts/slideLayout3.xml"/><Relationship Id="rId6" Type="http://schemas.openxmlformats.org/officeDocument/2006/relationships/hyperlink" Target="https://peba.sc.gov/sites/default/files/metlink_user_guide.pdf" TargetMode="External"/><Relationship Id="rId5" Type="http://schemas.openxmlformats.org/officeDocument/2006/relationships/hyperlink" Target="https://peba.sc.gov/sites/default/files/ba_manual.pdf" TargetMode="External"/><Relationship Id="rId4" Type="http://schemas.openxmlformats.org/officeDocument/2006/relationships/hyperlink" Target="https://online.metlife.com/edge/web/public/uslogin?accesstype=employ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Life insurance</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9961"/>
    </mc:Choice>
    <mc:Fallback xmlns="">
      <p:transition spd="slow" advTm="996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2913B-937E-4902-9009-5534121A3F6B}"/>
              </a:ext>
            </a:extLst>
          </p:cNvPr>
          <p:cNvSpPr>
            <a:spLocks noGrp="1"/>
          </p:cNvSpPr>
          <p:nvPr>
            <p:ph type="title"/>
          </p:nvPr>
        </p:nvSpPr>
        <p:spPr/>
        <p:txBody>
          <a:bodyPr/>
          <a:lstStyle/>
          <a:p>
            <a:r>
              <a:rPr lang="en-US" dirty="0"/>
              <a:t>Additional training</a:t>
            </a:r>
          </a:p>
        </p:txBody>
      </p:sp>
      <p:sp>
        <p:nvSpPr>
          <p:cNvPr id="3" name="Content Placeholder 2">
            <a:extLst>
              <a:ext uri="{FF2B5EF4-FFF2-40B4-BE49-F238E27FC236}">
                <a16:creationId xmlns:a16="http://schemas.microsoft.com/office/drawing/2014/main" id="{2990BF1B-43F5-439E-ABAD-FAF506C72352}"/>
              </a:ext>
            </a:extLst>
          </p:cNvPr>
          <p:cNvSpPr>
            <a:spLocks noGrp="1"/>
          </p:cNvSpPr>
          <p:nvPr>
            <p:ph idx="1"/>
          </p:nvPr>
        </p:nvSpPr>
        <p:spPr/>
        <p:txBody>
          <a:bodyPr>
            <a:normAutofit/>
          </a:bodyPr>
          <a:lstStyle/>
          <a:p>
            <a:r>
              <a:rPr lang="en-US" dirty="0"/>
              <a:t>For more information about life insurance, view the employer training on </a:t>
            </a:r>
            <a:r>
              <a:rPr lang="en-US" i="1" dirty="0"/>
              <a:t>Retirement, Disability and Death </a:t>
            </a:r>
            <a:r>
              <a:rPr lang="en-US" altLang="en-US" dirty="0"/>
              <a:t>at </a:t>
            </a:r>
            <a:r>
              <a:rPr lang="en-US" altLang="en-US" dirty="0">
                <a:hlinkClick r:id="rId2"/>
              </a:rPr>
              <a:t>peba.sc.gov/insurance-training</a:t>
            </a:r>
            <a:r>
              <a:rPr lang="en-US" dirty="0"/>
              <a:t>. </a:t>
            </a:r>
          </a:p>
          <a:p>
            <a:r>
              <a:rPr lang="en-US" dirty="0"/>
              <a:t>Additional topics include:</a:t>
            </a:r>
          </a:p>
          <a:p>
            <a:pPr lvl="1"/>
            <a:r>
              <a:rPr lang="en-US" dirty="0"/>
              <a:t>Continuing/converting benefits at retirement. </a:t>
            </a:r>
          </a:p>
          <a:p>
            <a:pPr lvl="1"/>
            <a:r>
              <a:rPr lang="en-US" dirty="0"/>
              <a:t>Disability benefits and accelerated benefits option.</a:t>
            </a:r>
          </a:p>
          <a:p>
            <a:pPr lvl="1"/>
            <a:r>
              <a:rPr lang="en-US" dirty="0"/>
              <a:t>Submitting claims.</a:t>
            </a:r>
          </a:p>
          <a:p>
            <a:pPr lvl="1"/>
            <a:r>
              <a:rPr lang="en-US" dirty="0"/>
              <a:t>Additional services through MetLife. </a:t>
            </a:r>
          </a:p>
          <a:p>
            <a:pPr lvl="1"/>
            <a:endParaRPr lang="en-US" dirty="0"/>
          </a:p>
        </p:txBody>
      </p:sp>
      <p:sp>
        <p:nvSpPr>
          <p:cNvPr id="4" name="Slide Number Placeholder 3">
            <a:extLst>
              <a:ext uri="{FF2B5EF4-FFF2-40B4-BE49-F238E27FC236}">
                <a16:creationId xmlns:a16="http://schemas.microsoft.com/office/drawing/2014/main" id="{A711311C-4892-4D4E-A59D-1C28FA8CA899}"/>
              </a:ext>
            </a:extLst>
          </p:cNvPr>
          <p:cNvSpPr>
            <a:spLocks noGrp="1"/>
          </p:cNvSpPr>
          <p:nvPr>
            <p:ph type="sldNum" sz="quarter" idx="12"/>
          </p:nvPr>
        </p:nvSpPr>
        <p:spPr/>
        <p:txBody>
          <a:bodyPr/>
          <a:lstStyle/>
          <a:p>
            <a:fld id="{83D9B1D2-31E5-4727-860E-1CCC1A3DB9CB}" type="slidenum">
              <a:rPr lang="en-US" smtClean="0"/>
              <a:pPr/>
              <a:t>10</a:t>
            </a:fld>
            <a:endParaRPr lang="en-US" dirty="0"/>
          </a:p>
        </p:txBody>
      </p:sp>
    </p:spTree>
    <p:extLst>
      <p:ext uri="{BB962C8B-B14F-4D97-AF65-F5344CB8AC3E}">
        <p14:creationId xmlns:p14="http://schemas.microsoft.com/office/powerpoint/2010/main" val="2391924071"/>
      </p:ext>
    </p:extLst>
  </p:cSld>
  <p:clrMapOvr>
    <a:masterClrMapping/>
  </p:clrMapOvr>
  <mc:AlternateContent xmlns:mc="http://schemas.openxmlformats.org/markup-compatibility/2006" xmlns:p14="http://schemas.microsoft.com/office/powerpoint/2010/main">
    <mc:Choice Requires="p14">
      <p:transition spd="slow" p14:dur="2000" advTm="26270"/>
    </mc:Choice>
    <mc:Fallback xmlns="">
      <p:transition spd="slow" advTm="2627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11</a:t>
            </a:fld>
            <a:endParaRPr lang="en-US" dirty="0"/>
          </a:p>
        </p:txBody>
      </p:sp>
    </p:spTree>
    <p:extLst>
      <p:ext uri="{BB962C8B-B14F-4D97-AF65-F5344CB8AC3E}">
        <p14:creationId xmlns:p14="http://schemas.microsoft.com/office/powerpoint/2010/main" val="146133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altLang="en-US" dirty="0"/>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28823"/>
    </mc:Choice>
    <mc:Fallback xmlns="">
      <p:transition spd="slow" advTm="2882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Basic Life insurance</a:t>
            </a:r>
            <a:endParaRPr lang="en-US" dirty="0"/>
          </a:p>
        </p:txBody>
      </p:sp>
      <p:sp>
        <p:nvSpPr>
          <p:cNvPr id="3" name="Content Placeholder 2"/>
          <p:cNvSpPr>
            <a:spLocks noGrp="1"/>
          </p:cNvSpPr>
          <p:nvPr>
            <p:ph idx="1"/>
            <p:custDataLst>
              <p:tags r:id="rId2"/>
            </p:custDataLst>
          </p:nvPr>
        </p:nvSpPr>
        <p:spPr/>
        <p:txBody>
          <a:bodyPr/>
          <a:lstStyle/>
          <a:p>
            <a:r>
              <a:rPr lang="en-US" dirty="0"/>
              <a:t>$3,000 term life insurance if subscriber is younger than age 70.</a:t>
            </a:r>
          </a:p>
          <a:p>
            <a:r>
              <a:rPr lang="en-US" dirty="0"/>
              <a:t>$1,500 term life insurance if subscriber is 70 or older. </a:t>
            </a:r>
          </a:p>
          <a:p>
            <a:r>
              <a:rPr lang="en-US" dirty="0"/>
              <a:t>Employee automatically enrolled at no employee cost if enrolled in health insurance.</a:t>
            </a:r>
          </a:p>
          <a:p>
            <a:r>
              <a:rPr lang="en-US" dirty="0"/>
              <a:t>Includes matching amount of Accidental Death and Dismemberment (AD&amp;D) insurance.</a:t>
            </a:r>
          </a:p>
          <a:p>
            <a:r>
              <a:rPr lang="en-US" dirty="0"/>
              <a:t>Employer cost is $0.38 per month per subscriber. </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49103487"/>
      </p:ext>
    </p:extLst>
  </p:cSld>
  <p:clrMapOvr>
    <a:masterClrMapping/>
  </p:clrMapOvr>
  <mc:AlternateContent xmlns:mc="http://schemas.openxmlformats.org/markup-compatibility/2006" xmlns:p14="http://schemas.microsoft.com/office/powerpoint/2010/main">
    <mc:Choice Requires="p14">
      <p:transition spd="slow" p14:dur="2000" advTm="25083"/>
    </mc:Choice>
    <mc:Fallback xmlns="">
      <p:transition spd="slow" advTm="2508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Optional Life insurance</a:t>
            </a:r>
          </a:p>
        </p:txBody>
      </p:sp>
      <p:sp>
        <p:nvSpPr>
          <p:cNvPr id="3" name="Content Placeholder 2"/>
          <p:cNvSpPr>
            <a:spLocks noGrp="1"/>
          </p:cNvSpPr>
          <p:nvPr>
            <p:ph idx="1"/>
            <p:custDataLst>
              <p:tags r:id="rId2"/>
            </p:custDataLst>
          </p:nvPr>
        </p:nvSpPr>
        <p:spPr/>
        <p:txBody>
          <a:bodyPr>
            <a:normAutofit/>
          </a:bodyPr>
          <a:lstStyle/>
          <a:p>
            <a:pPr lvl="0"/>
            <a:r>
              <a:rPr lang="en-US" dirty="0"/>
              <a:t>Provides additional coverage.</a:t>
            </a:r>
          </a:p>
          <a:p>
            <a:pPr lvl="0"/>
            <a:r>
              <a:rPr lang="en-US" dirty="0"/>
              <a:t>Elect in $10,000 increments up to a maximum of $500,000.</a:t>
            </a:r>
          </a:p>
          <a:p>
            <a:pPr lvl="0"/>
            <a:r>
              <a:rPr lang="en-US" dirty="0"/>
              <a:t>Up to three times your basic annual earnings (rounded down to the nearest $10,000), or up to $500,000, whichever is less, without providing medical evidence.</a:t>
            </a:r>
          </a:p>
          <a:p>
            <a:pPr lvl="1"/>
            <a:r>
              <a:rPr lang="en-US" dirty="0"/>
              <a:t>Employee may apply for additional coverage by completing an </a:t>
            </a:r>
            <a:r>
              <a:rPr lang="en-US" i="1" dirty="0"/>
              <a:t>Active</a:t>
            </a:r>
            <a:r>
              <a:rPr lang="en-US" dirty="0"/>
              <a:t> </a:t>
            </a:r>
            <a:r>
              <a:rPr lang="en-US" i="1" dirty="0"/>
              <a:t>Notice of Election </a:t>
            </a:r>
            <a:r>
              <a:rPr lang="en-US" dirty="0"/>
              <a:t>and an online </a:t>
            </a:r>
            <a:r>
              <a:rPr lang="en-US" i="1" dirty="0"/>
              <a:t>Statement of Health</a:t>
            </a:r>
            <a:r>
              <a:rPr lang="en-US" dirty="0"/>
              <a:t>. </a:t>
            </a:r>
          </a:p>
          <a:p>
            <a:pPr lvl="0"/>
            <a:r>
              <a:rPr lang="en-US" dirty="0"/>
              <a:t>Includes matching amount of AD&amp;D insurance.</a:t>
            </a:r>
          </a:p>
          <a:p>
            <a:pPr lvl="0"/>
            <a:r>
              <a:rPr lang="en-US" dirty="0"/>
              <a:t>Coverage reduces to:</a:t>
            </a:r>
          </a:p>
          <a:p>
            <a:pPr lvl="1"/>
            <a:r>
              <a:rPr lang="en-US" dirty="0"/>
              <a:t>65% at age 70;</a:t>
            </a:r>
          </a:p>
          <a:p>
            <a:pPr lvl="1"/>
            <a:r>
              <a:rPr lang="en-US" dirty="0"/>
              <a:t>42% at age 75; and </a:t>
            </a:r>
          </a:p>
          <a:p>
            <a:pPr lvl="1"/>
            <a:r>
              <a:rPr lang="en-US" dirty="0"/>
              <a:t>31.7% at age 80 and older.</a:t>
            </a:r>
          </a:p>
          <a:p>
            <a:pPr lvl="0"/>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3666962652"/>
      </p:ext>
    </p:extLst>
  </p:cSld>
  <p:clrMapOvr>
    <a:masterClrMapping/>
  </p:clrMapOvr>
  <mc:AlternateContent xmlns:mc="http://schemas.openxmlformats.org/markup-compatibility/2006" xmlns:p14="http://schemas.microsoft.com/office/powerpoint/2010/main">
    <mc:Choice Requires="p14">
      <p:transition spd="slow" p14:dur="2000" advTm="47681"/>
    </mc:Choice>
    <mc:Fallback xmlns="">
      <p:transition spd="slow" advTm="4768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Dependent Life-Spouse</a:t>
            </a:r>
            <a:endParaRPr lang="en-US" dirty="0"/>
          </a:p>
        </p:txBody>
      </p:sp>
      <p:sp>
        <p:nvSpPr>
          <p:cNvPr id="3" name="Content Placeholder 2"/>
          <p:cNvSpPr>
            <a:spLocks noGrp="1"/>
          </p:cNvSpPr>
          <p:nvPr>
            <p:ph idx="1"/>
            <p:custDataLst>
              <p:tags r:id="rId2"/>
            </p:custDataLst>
          </p:nvPr>
        </p:nvSpPr>
        <p:spPr/>
        <p:txBody>
          <a:bodyPr/>
          <a:lstStyle/>
          <a:p>
            <a:r>
              <a:rPr lang="en-US" dirty="0"/>
              <a:t>Elect in $10,000 increments up to a maximum of $100,000 or 50% of subscriber’s Optional Life amount, whichever is less.</a:t>
            </a:r>
          </a:p>
          <a:p>
            <a:pPr lvl="1"/>
            <a:r>
              <a:rPr lang="en-US" dirty="0"/>
              <a:t>An online </a:t>
            </a:r>
            <a:r>
              <a:rPr lang="en-US" i="1" dirty="0"/>
              <a:t>Statement of Health </a:t>
            </a:r>
            <a:r>
              <a:rPr lang="en-US" dirty="0"/>
              <a:t>might be required.</a:t>
            </a:r>
          </a:p>
          <a:p>
            <a:r>
              <a:rPr lang="en-US" dirty="0"/>
              <a:t>If not enrolled in Optional Life, spouse coverages of $10,000 or $20,000 are available.</a:t>
            </a:r>
          </a:p>
          <a:p>
            <a:r>
              <a:rPr lang="en-US" dirty="0"/>
              <a:t>$10,000 or $20,000 of coverage guaranteed within 31 days of subscriber’s initial eligibility. </a:t>
            </a:r>
          </a:p>
          <a:p>
            <a:r>
              <a:rPr lang="en-US" dirty="0"/>
              <a:t>Includes matching amount of AD&amp;D insurance.</a:t>
            </a:r>
          </a:p>
          <a:p>
            <a:pPr lvl="0"/>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740884738"/>
      </p:ext>
    </p:extLst>
  </p:cSld>
  <p:clrMapOvr>
    <a:masterClrMapping/>
  </p:clrMapOvr>
  <mc:AlternateContent xmlns:mc="http://schemas.openxmlformats.org/markup-compatibility/2006" xmlns:p14="http://schemas.microsoft.com/office/powerpoint/2010/main">
    <mc:Choice Requires="p14">
      <p:transition spd="slow" p14:dur="2000" advTm="55293"/>
    </mc:Choice>
    <mc:Fallback xmlns="">
      <p:transition spd="slow" advTm="5529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Dependent Life-Child</a:t>
            </a:r>
            <a:endParaRPr lang="en-US" dirty="0"/>
          </a:p>
        </p:txBody>
      </p:sp>
      <p:sp>
        <p:nvSpPr>
          <p:cNvPr id="3" name="Content Placeholder 2"/>
          <p:cNvSpPr>
            <a:spLocks noGrp="1"/>
          </p:cNvSpPr>
          <p:nvPr>
            <p:ph idx="1"/>
            <p:custDataLst>
              <p:tags r:id="rId2"/>
            </p:custDataLst>
          </p:nvPr>
        </p:nvSpPr>
        <p:spPr/>
        <p:txBody>
          <a:bodyPr/>
          <a:lstStyle/>
          <a:p>
            <a:r>
              <a:rPr lang="en-US" dirty="0"/>
              <a:t>Guaranteed coverage of $15,000 per child.</a:t>
            </a:r>
          </a:p>
          <a:p>
            <a:r>
              <a:rPr lang="en-US" dirty="0"/>
              <a:t>Children are eligible from live birth to ages 19 or 25 if a full-time student, unmarried and not working full-time.</a:t>
            </a:r>
          </a:p>
          <a:p>
            <a:r>
              <a:rPr lang="en-US" dirty="0"/>
              <a:t>Child can be covered by only one parent under this Plan.</a:t>
            </a:r>
          </a:p>
          <a:p>
            <a:r>
              <a:rPr lang="en-US" dirty="0"/>
              <a:t>Eligible dependent children may be enrolled at initial eligibility or throughout the year. </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2066242376"/>
      </p:ext>
    </p:extLst>
  </p:cSld>
  <p:clrMapOvr>
    <a:masterClrMapping/>
  </p:clrMapOvr>
  <mc:AlternateContent xmlns:mc="http://schemas.openxmlformats.org/markup-compatibility/2006" xmlns:p14="http://schemas.microsoft.com/office/powerpoint/2010/main">
    <mc:Choice Requires="p14">
      <p:transition spd="slow" p14:dur="2000" advTm="36337"/>
    </mc:Choice>
    <mc:Fallback xmlns="">
      <p:transition spd="slow" advTm="3633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92FA0-FDD3-4974-A7A3-EF52E94EB15D}"/>
              </a:ext>
            </a:extLst>
          </p:cNvPr>
          <p:cNvSpPr>
            <a:spLocks noGrp="1"/>
          </p:cNvSpPr>
          <p:nvPr>
            <p:ph type="title"/>
          </p:nvPr>
        </p:nvSpPr>
        <p:spPr/>
        <p:txBody>
          <a:bodyPr/>
          <a:lstStyle/>
          <a:p>
            <a:r>
              <a:rPr lang="en-US" dirty="0"/>
              <a:t>Online </a:t>
            </a:r>
            <a:r>
              <a:rPr lang="en-US" i="1" dirty="0"/>
              <a:t>Statement of Health</a:t>
            </a:r>
            <a:endParaRPr lang="en-US" dirty="0"/>
          </a:p>
        </p:txBody>
      </p:sp>
      <p:sp>
        <p:nvSpPr>
          <p:cNvPr id="3" name="Content Placeholder 2">
            <a:extLst>
              <a:ext uri="{FF2B5EF4-FFF2-40B4-BE49-F238E27FC236}">
                <a16:creationId xmlns:a16="http://schemas.microsoft.com/office/drawing/2014/main" id="{C32AF8FC-3944-44F5-AF6D-D95089CB94C2}"/>
              </a:ext>
            </a:extLst>
          </p:cNvPr>
          <p:cNvSpPr>
            <a:spLocks noGrp="1"/>
          </p:cNvSpPr>
          <p:nvPr>
            <p:ph idx="1"/>
          </p:nvPr>
        </p:nvSpPr>
        <p:spPr/>
        <p:txBody>
          <a:bodyPr>
            <a:normAutofit/>
          </a:bodyPr>
          <a:lstStyle/>
          <a:p>
            <a:r>
              <a:rPr lang="en-US" dirty="0"/>
              <a:t>Select the Life Ins SOH button on the EBS homepage to initiate the process after receiving an </a:t>
            </a:r>
            <a:r>
              <a:rPr lang="en-US" i="1" dirty="0"/>
              <a:t>Active Notice of Election </a:t>
            </a:r>
            <a:r>
              <a:rPr lang="en-US" dirty="0"/>
              <a:t>form requesting coverage that requires medical evidence from employee. </a:t>
            </a:r>
          </a:p>
          <a:p>
            <a:r>
              <a:rPr lang="en-US" dirty="0"/>
              <a:t>MetLife will email employees a link to an online </a:t>
            </a:r>
            <a:r>
              <a:rPr lang="en-US" i="1" dirty="0"/>
              <a:t>Statement of Health</a:t>
            </a:r>
            <a:r>
              <a:rPr lang="en-US" dirty="0"/>
              <a:t> within three days.</a:t>
            </a:r>
          </a:p>
          <a:p>
            <a:pPr lvl="1"/>
            <a:r>
              <a:rPr lang="en-US" dirty="0"/>
              <a:t>After receipt of the request from PEBA, which occurs every Friday.</a:t>
            </a:r>
          </a:p>
          <a:p>
            <a:r>
              <a:rPr lang="en-US" dirty="0"/>
              <a:t>Employees must register on MetLife’s portal, which is also called MyBenefits, before submitting the </a:t>
            </a:r>
            <a:r>
              <a:rPr lang="en-US" i="1" dirty="0"/>
              <a:t>Statement of Health</a:t>
            </a:r>
            <a:r>
              <a:rPr lang="en-US" dirty="0"/>
              <a:t>.</a:t>
            </a:r>
          </a:p>
          <a:p>
            <a:r>
              <a:rPr lang="en-US" dirty="0"/>
              <a:t>Full details are available on the </a:t>
            </a:r>
            <a:r>
              <a:rPr lang="en-US" dirty="0">
                <a:hlinkClick r:id="rId2"/>
              </a:rPr>
              <a:t>Electronic life insurance </a:t>
            </a:r>
            <a:r>
              <a:rPr lang="en-US" i="1" dirty="0">
                <a:hlinkClick r:id="rId2"/>
              </a:rPr>
              <a:t>Statement of Health</a:t>
            </a:r>
            <a:r>
              <a:rPr lang="en-US" dirty="0">
                <a:hlinkClick r:id="rId2"/>
              </a:rPr>
              <a:t> process</a:t>
            </a:r>
            <a:r>
              <a:rPr lang="en-US" dirty="0"/>
              <a:t> training resource. </a:t>
            </a:r>
          </a:p>
        </p:txBody>
      </p:sp>
      <p:sp>
        <p:nvSpPr>
          <p:cNvPr id="4" name="Slide Number Placeholder 3">
            <a:extLst>
              <a:ext uri="{FF2B5EF4-FFF2-40B4-BE49-F238E27FC236}">
                <a16:creationId xmlns:a16="http://schemas.microsoft.com/office/drawing/2014/main" id="{FDBC7E4F-3615-4E84-8993-12DAFE24A16D}"/>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2971891695"/>
      </p:ext>
    </p:extLst>
  </p:cSld>
  <p:clrMapOvr>
    <a:masterClrMapping/>
  </p:clrMapOvr>
  <mc:AlternateContent xmlns:mc="http://schemas.openxmlformats.org/markup-compatibility/2006" xmlns:p14="http://schemas.microsoft.com/office/powerpoint/2010/main">
    <mc:Choice Requires="p14">
      <p:transition spd="slow" p14:dur="2000" advTm="38023"/>
    </mc:Choice>
    <mc:Fallback xmlns="">
      <p:transition spd="slow" advTm="3802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4"/>
          <p:cNvGraphicFramePr>
            <a:graphicFrameLocks noGrp="1"/>
          </p:cNvGraphicFramePr>
          <p:nvPr>
            <p:ph sz="half" idx="1"/>
            <p:custDataLst>
              <p:tags r:id="rId1"/>
            </p:custDataLst>
            <p:extLst>
              <p:ext uri="{D42A27DB-BD31-4B8C-83A1-F6EECF244321}">
                <p14:modId xmlns:p14="http://schemas.microsoft.com/office/powerpoint/2010/main" val="3221976511"/>
              </p:ext>
            </p:extLst>
          </p:nvPr>
        </p:nvGraphicFramePr>
        <p:xfrm>
          <a:off x="457200" y="1262063"/>
          <a:ext cx="4442473" cy="3200400"/>
        </p:xfrm>
        <a:graphic>
          <a:graphicData uri="http://schemas.openxmlformats.org/drawingml/2006/table">
            <a:tbl>
              <a:tblPr firstRow="1" bandRow="1">
                <a:tableStyleId>{5940675A-B579-460E-94D1-54222C63F5DA}</a:tableStyleId>
              </a:tblPr>
              <a:tblGrid>
                <a:gridCol w="1362456">
                  <a:extLst>
                    <a:ext uri="{9D8B030D-6E8A-4147-A177-3AD203B41FA5}">
                      <a16:colId xmlns:a16="http://schemas.microsoft.com/office/drawing/2014/main" val="20000"/>
                    </a:ext>
                  </a:extLst>
                </a:gridCol>
                <a:gridCol w="710248">
                  <a:extLst>
                    <a:ext uri="{9D8B030D-6E8A-4147-A177-3AD203B41FA5}">
                      <a16:colId xmlns:a16="http://schemas.microsoft.com/office/drawing/2014/main" val="20001"/>
                    </a:ext>
                  </a:extLst>
                </a:gridCol>
                <a:gridCol w="205269">
                  <a:extLst>
                    <a:ext uri="{9D8B030D-6E8A-4147-A177-3AD203B41FA5}">
                      <a16:colId xmlns:a16="http://schemas.microsoft.com/office/drawing/2014/main" val="20002"/>
                    </a:ext>
                  </a:extLst>
                </a:gridCol>
                <a:gridCol w="1364298">
                  <a:extLst>
                    <a:ext uri="{9D8B030D-6E8A-4147-A177-3AD203B41FA5}">
                      <a16:colId xmlns:a16="http://schemas.microsoft.com/office/drawing/2014/main" val="20003"/>
                    </a:ext>
                  </a:extLst>
                </a:gridCol>
                <a:gridCol w="800202">
                  <a:extLst>
                    <a:ext uri="{9D8B030D-6E8A-4147-A177-3AD203B41FA5}">
                      <a16:colId xmlns:a16="http://schemas.microsoft.com/office/drawing/2014/main" val="20004"/>
                    </a:ext>
                  </a:extLst>
                </a:gridCol>
              </a:tblGrid>
              <a:tr h="457200">
                <a:tc>
                  <a:txBody>
                    <a:bodyPr/>
                    <a:lstStyle/>
                    <a:p>
                      <a:pPr algn="ctr"/>
                      <a:r>
                        <a:rPr lang="en-US" sz="1800" b="1" dirty="0">
                          <a:solidFill>
                            <a:schemeClr val="accent2"/>
                          </a:solidFill>
                          <a:latin typeface="+mn-lt"/>
                        </a:rPr>
                        <a:t>Age</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Rate</a:t>
                      </a:r>
                      <a:endParaRPr lang="en-US" sz="1800" dirty="0">
                        <a:solidFill>
                          <a:schemeClr val="accent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17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Age</a:t>
                      </a:r>
                      <a:endParaRPr lang="en-US" sz="1800" dirty="0">
                        <a:solidFill>
                          <a:schemeClr val="accent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Rate</a:t>
                      </a:r>
                      <a:endParaRPr lang="en-US" sz="1800" dirty="0">
                        <a:solidFill>
                          <a:schemeClr val="accent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Under 35</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$0.40</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7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60-64</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$6.00</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35-39</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$0.50</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7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65-69</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$13.50</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40-44</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$0.60</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7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70-74</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$24.22</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45-49</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$0.82</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7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75-79</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$37.50</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5"/>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50-54</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$1.44</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7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80 and older</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lumMod val="75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$62.04</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55-59</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$2.84</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7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endParaRPr lang="en-US" sz="17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endParaRPr lang="en-US" sz="17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graphicFrame>
        <p:nvGraphicFramePr>
          <p:cNvPr id="11" name="Content Placeholder 4"/>
          <p:cNvGraphicFramePr>
            <a:graphicFrameLocks noGrp="1"/>
          </p:cNvGraphicFramePr>
          <p:nvPr>
            <p:ph sz="half" idx="2"/>
            <p:custDataLst>
              <p:tags r:id="rId2"/>
            </p:custDataLst>
            <p:extLst>
              <p:ext uri="{D42A27DB-BD31-4B8C-83A1-F6EECF244321}">
                <p14:modId xmlns:p14="http://schemas.microsoft.com/office/powerpoint/2010/main" val="1244134159"/>
              </p:ext>
            </p:extLst>
          </p:nvPr>
        </p:nvGraphicFramePr>
        <p:xfrm>
          <a:off x="5083728" y="1262063"/>
          <a:ext cx="3593547" cy="4206240"/>
        </p:xfrm>
        <a:graphic>
          <a:graphicData uri="http://schemas.openxmlformats.org/drawingml/2006/table">
            <a:tbl>
              <a:tblPr firstRow="1" bandRow="1">
                <a:tableStyleId>{5940675A-B579-460E-94D1-54222C63F5DA}</a:tableStyleId>
              </a:tblPr>
              <a:tblGrid>
                <a:gridCol w="3593547">
                  <a:extLst>
                    <a:ext uri="{9D8B030D-6E8A-4147-A177-3AD203B41FA5}">
                      <a16:colId xmlns:a16="http://schemas.microsoft.com/office/drawing/2014/main" val="20000"/>
                    </a:ext>
                  </a:extLst>
                </a:gridCol>
              </a:tblGrid>
              <a:tr h="370840">
                <a:tc>
                  <a:txBody>
                    <a:bodyPr/>
                    <a:lstStyle/>
                    <a:p>
                      <a:r>
                        <a:rPr lang="en-US" sz="1800" b="1" dirty="0">
                          <a:solidFill>
                            <a:schemeClr val="tx2"/>
                          </a:solidFill>
                        </a:rPr>
                        <a:t>Optional Life and Dependent Life-Spouse</a:t>
                      </a:r>
                    </a:p>
                    <a:p>
                      <a:r>
                        <a:rPr lang="en-US" sz="1800" dirty="0">
                          <a:solidFill>
                            <a:schemeClr val="tx2"/>
                          </a:solidFill>
                        </a:rPr>
                        <a:t>Premiums are determined by the employee or spouse’s age as of previous</a:t>
                      </a:r>
                      <a:r>
                        <a:rPr lang="en-US" sz="1800" baseline="0" dirty="0">
                          <a:solidFill>
                            <a:schemeClr val="tx2"/>
                          </a:solidFill>
                        </a:rPr>
                        <a:t> December 31 and coverage amount. Rates shown per $10,000 of coverage. Monthly premium will change when age bracket changes.</a:t>
                      </a:r>
                    </a:p>
                    <a:p>
                      <a:endParaRPr lang="en-US" sz="1800" b="1" dirty="0">
                        <a:solidFill>
                          <a:schemeClr val="tx2"/>
                        </a:solidFill>
                      </a:endParaRPr>
                    </a:p>
                    <a:p>
                      <a:r>
                        <a:rPr lang="en-US" sz="1800" b="1" dirty="0">
                          <a:solidFill>
                            <a:schemeClr val="tx2"/>
                          </a:solidFill>
                        </a:rPr>
                        <a:t>Dependent Life-Child</a:t>
                      </a:r>
                    </a:p>
                    <a:p>
                      <a:r>
                        <a:rPr lang="en-US" sz="1800" kern="1200" dirty="0">
                          <a:solidFill>
                            <a:schemeClr val="tx2"/>
                          </a:solidFill>
                          <a:effectLst/>
                          <a:latin typeface="+mn-lt"/>
                          <a:ea typeface="+mn-ea"/>
                          <a:cs typeface="+mn-cs"/>
                        </a:rPr>
                        <a:t>$1.26 per month; pay only one premium for all eligible children.</a:t>
                      </a:r>
                    </a:p>
                    <a:p>
                      <a:endParaRPr lang="en-US" sz="1800" kern="1200" dirty="0">
                        <a:solidFill>
                          <a:sysClr val="windowText" lastClr="000000"/>
                        </a:solidFill>
                        <a:effectLst/>
                        <a:latin typeface="+mn-lt"/>
                        <a:ea typeface="+mn-ea"/>
                        <a:cs typeface="+mn-cs"/>
                      </a:endParaRPr>
                    </a:p>
                    <a:p>
                      <a:r>
                        <a:rPr lang="en-US" sz="1800" b="0" kern="1200" dirty="0">
                          <a:solidFill>
                            <a:schemeClr val="tx2"/>
                          </a:solidFill>
                          <a:effectLst/>
                          <a:latin typeface="+mn-lt"/>
                          <a:ea typeface="+mn-ea"/>
                          <a:cs typeface="+mn-cs"/>
                        </a:rPr>
                        <a:t>View monthly premiums at</a:t>
                      </a:r>
                      <a:r>
                        <a:rPr lang="en-US" sz="1800" b="0" kern="1200" baseline="0" dirty="0">
                          <a:solidFill>
                            <a:schemeClr val="tx2"/>
                          </a:solidFill>
                          <a:effectLst/>
                          <a:latin typeface="+mn-lt"/>
                          <a:ea typeface="+mn-ea"/>
                          <a:cs typeface="+mn-cs"/>
                        </a:rPr>
                        <a:t> </a:t>
                      </a:r>
                      <a:r>
                        <a:rPr lang="en-US" sz="1800" dirty="0">
                          <a:hlinkClick r:id="rId6"/>
                        </a:rPr>
                        <a:t>peba.sc.gov/monthly-premiums</a:t>
                      </a:r>
                      <a:r>
                        <a:rPr lang="en-US" sz="1800" b="0" kern="1200" baseline="0" dirty="0">
                          <a:solidFill>
                            <a:schemeClr val="tx2"/>
                          </a:solidFill>
                          <a:effectLst/>
                          <a:latin typeface="+mn-lt"/>
                          <a:ea typeface="+mn-ea"/>
                          <a:cs typeface="+mn-cs"/>
                        </a:rPr>
                        <a:t>.</a:t>
                      </a:r>
                      <a:endParaRPr lang="en-US" sz="1800" b="0" kern="1200" dirty="0">
                        <a:solidFill>
                          <a:schemeClr val="tx2"/>
                        </a:solidFill>
                        <a:effectLst/>
                        <a:latin typeface="+mn-lt"/>
                        <a:ea typeface="+mn-ea"/>
                        <a:cs typeface="+mn-cs"/>
                      </a:endParaRPr>
                    </a:p>
                  </a:txBody>
                  <a:tcPr anchor="ctr">
                    <a:lnL w="12700" cmpd="sng">
                      <a:noFill/>
                    </a:lnL>
                    <a:lnR w="12700" cmpd="sng">
                      <a:noFill/>
                    </a:lnR>
                    <a:lnT w="12700" cmpd="sng">
                      <a:noFill/>
                    </a:lnT>
                    <a:lnB w="12700" cmpd="sng">
                      <a:noFill/>
                    </a:lnB>
                    <a:noFill/>
                  </a:tcPr>
                </a:tc>
                <a:extLst>
                  <a:ext uri="{0D108BD9-81ED-4DB2-BD59-A6C34878D82A}">
                    <a16:rowId xmlns:a16="http://schemas.microsoft.com/office/drawing/2014/main" val="10000"/>
                  </a:ext>
                </a:extLst>
              </a:tr>
            </a:tbl>
          </a:graphicData>
        </a:graphic>
      </p:graphicFrame>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8</a:t>
            </a:fld>
            <a:endParaRPr lang="en-US" dirty="0"/>
          </a:p>
        </p:txBody>
      </p:sp>
      <p:sp>
        <p:nvSpPr>
          <p:cNvPr id="2" name="Title 1"/>
          <p:cNvSpPr>
            <a:spLocks noGrp="1"/>
          </p:cNvSpPr>
          <p:nvPr>
            <p:ph type="title"/>
            <p:custDataLst>
              <p:tags r:id="rId4"/>
            </p:custDataLst>
          </p:nvPr>
        </p:nvSpPr>
        <p:spPr/>
        <p:txBody>
          <a:bodyPr/>
          <a:lstStyle/>
          <a:p>
            <a:r>
              <a:rPr lang="en-US" dirty="0"/>
              <a:t>2024 Monthly premiums</a:t>
            </a:r>
          </a:p>
        </p:txBody>
      </p:sp>
    </p:spTree>
    <p:extLst>
      <p:ext uri="{BB962C8B-B14F-4D97-AF65-F5344CB8AC3E}">
        <p14:creationId xmlns:p14="http://schemas.microsoft.com/office/powerpoint/2010/main" val="534603090"/>
      </p:ext>
    </p:extLst>
  </p:cSld>
  <p:clrMapOvr>
    <a:masterClrMapping/>
  </p:clrMapOvr>
  <mc:AlternateContent xmlns:mc="http://schemas.openxmlformats.org/markup-compatibility/2006" xmlns:p14="http://schemas.microsoft.com/office/powerpoint/2010/main">
    <mc:Choice Requires="p14">
      <p:transition spd="slow" p14:dur="2000" advTm="29033"/>
    </mc:Choice>
    <mc:Fallback xmlns="">
      <p:transition spd="slow" advTm="2903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B1959-D675-4374-886E-360BBD25A624}"/>
              </a:ext>
            </a:extLst>
          </p:cNvPr>
          <p:cNvSpPr>
            <a:spLocks noGrp="1"/>
          </p:cNvSpPr>
          <p:nvPr>
            <p:ph type="title"/>
          </p:nvPr>
        </p:nvSpPr>
        <p:spPr/>
        <p:txBody>
          <a:bodyPr/>
          <a:lstStyle/>
          <a:p>
            <a:r>
              <a:rPr lang="en-US" dirty="0"/>
              <a:t>Tools and resources</a:t>
            </a:r>
          </a:p>
        </p:txBody>
      </p:sp>
      <p:sp>
        <p:nvSpPr>
          <p:cNvPr id="3" name="Content Placeholder 2">
            <a:extLst>
              <a:ext uri="{FF2B5EF4-FFF2-40B4-BE49-F238E27FC236}">
                <a16:creationId xmlns:a16="http://schemas.microsoft.com/office/drawing/2014/main" id="{BC95B8B4-A5B0-4D54-BA96-6CF6D8A9D20D}"/>
              </a:ext>
            </a:extLst>
          </p:cNvPr>
          <p:cNvSpPr>
            <a:spLocks noGrp="1"/>
          </p:cNvSpPr>
          <p:nvPr>
            <p:ph idx="1"/>
          </p:nvPr>
        </p:nvSpPr>
        <p:spPr/>
        <p:txBody>
          <a:bodyPr/>
          <a:lstStyle/>
          <a:p>
            <a:r>
              <a:rPr lang="en-US" dirty="0">
                <a:hlinkClick r:id="rId2"/>
              </a:rPr>
              <a:t>www.metlife.com/scpeba</a:t>
            </a:r>
            <a:r>
              <a:rPr lang="en-US" dirty="0"/>
              <a:t>.  </a:t>
            </a:r>
          </a:p>
          <a:p>
            <a:pPr lvl="1"/>
            <a:r>
              <a:rPr lang="en-US" dirty="0"/>
              <a:t>Needs calculator.</a:t>
            </a:r>
          </a:p>
          <a:p>
            <a:pPr lvl="1"/>
            <a:r>
              <a:rPr lang="en-US" dirty="0"/>
              <a:t>Life insurance forms.</a:t>
            </a:r>
          </a:p>
          <a:p>
            <a:pPr lvl="1"/>
            <a:r>
              <a:rPr lang="en-US" dirty="0"/>
              <a:t>Frequently asked questions.</a:t>
            </a:r>
          </a:p>
          <a:p>
            <a:pPr lvl="1"/>
            <a:r>
              <a:rPr lang="en-US" dirty="0"/>
              <a:t>Information about MetLife Advantages. </a:t>
            </a:r>
          </a:p>
          <a:p>
            <a:r>
              <a:rPr lang="en-US" i="1" dirty="0"/>
              <a:t>MetLife </a:t>
            </a:r>
            <a:r>
              <a:rPr lang="en-US" i="1" dirty="0" err="1"/>
              <a:t>Advantages</a:t>
            </a:r>
            <a:r>
              <a:rPr lang="en-US" i="1" baseline="30000" dirty="0" err="1"/>
              <a:t>SM</a:t>
            </a:r>
            <a:r>
              <a:rPr lang="en-US" i="1" dirty="0"/>
              <a:t>: No-Cost Services When You Need Them Most </a:t>
            </a:r>
            <a:r>
              <a:rPr lang="en-US" dirty="0"/>
              <a:t>flyer available at </a:t>
            </a:r>
            <a:r>
              <a:rPr lang="en-US" dirty="0">
                <a:hlinkClick r:id="rId3" action="ppaction://hlinkfile"/>
              </a:rPr>
              <a:t>peba.sc.gov/</a:t>
            </a:r>
            <a:r>
              <a:rPr lang="en-US" dirty="0" err="1">
                <a:hlinkClick r:id="rId3" action="ppaction://hlinkfile"/>
              </a:rPr>
              <a:t>nyb</a:t>
            </a:r>
            <a:r>
              <a:rPr lang="en-US" dirty="0"/>
              <a:t>.</a:t>
            </a:r>
          </a:p>
          <a:p>
            <a:r>
              <a:rPr lang="en-US" dirty="0">
                <a:hlinkClick r:id="rId4"/>
              </a:rPr>
              <a:t>MetLink</a:t>
            </a:r>
            <a:r>
              <a:rPr lang="en-US" dirty="0"/>
              <a:t> to complete and submit claims.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effectLst/>
                <a:uLnTx/>
                <a:uFillTx/>
                <a:latin typeface="Calibri" panose="020F0502020204030204"/>
                <a:ea typeface="+mn-ea"/>
                <a:cs typeface="+mn-cs"/>
              </a:rPr>
              <a:t>See the Claims and appeals chapter of the </a:t>
            </a:r>
            <a:r>
              <a:rPr kumimoji="0" lang="en-US" altLang="en-US" sz="2000" b="0" i="1" u="none" strike="noStrike" kern="1200" cap="none" spc="0" normalizeH="0" baseline="0" noProof="0" dirty="0">
                <a:ln>
                  <a:noFill/>
                </a:ln>
                <a:solidFill>
                  <a:srgbClr val="063A68"/>
                </a:solidFill>
                <a:effectLst/>
                <a:uLnTx/>
                <a:uFillTx/>
                <a:latin typeface="Calibri" panose="020F0502020204030204"/>
                <a:ea typeface="+mn-ea"/>
                <a:cs typeface="+mn-cs"/>
                <a:hlinkClick r:id="rId5"/>
              </a:rPr>
              <a:t>Benefits Administrator Manual</a:t>
            </a:r>
            <a:r>
              <a:rPr kumimoji="0" lang="en-US" altLang="en-US" sz="2000" b="0" i="1" u="none" strike="noStrike" kern="1200" cap="none" spc="0" normalizeH="0" baseline="0" noProof="0" dirty="0">
                <a:ln>
                  <a:noFill/>
                </a:ln>
                <a:solidFill>
                  <a:srgbClr val="063A68"/>
                </a:solidFill>
                <a:effectLst/>
                <a:uLnTx/>
                <a:uFillTx/>
                <a:latin typeface="Calibri" panose="020F0502020204030204"/>
                <a:ea typeface="+mn-ea"/>
                <a:cs typeface="+mn-cs"/>
              </a:rPr>
              <a:t> </a:t>
            </a:r>
            <a:r>
              <a:rPr kumimoji="0" lang="en-US" altLang="en-US" sz="2000" b="0" i="0" u="none" strike="noStrike" kern="1200" cap="none" spc="0" normalizeH="0" baseline="0" noProof="0" dirty="0">
                <a:ln>
                  <a:noFill/>
                </a:ln>
                <a:effectLst/>
                <a:uLnTx/>
                <a:uFillTx/>
                <a:latin typeface="Calibri" panose="020F0502020204030204"/>
                <a:ea typeface="+mn-ea"/>
                <a:cs typeface="+mn-cs"/>
              </a:rPr>
              <a:t>and the </a:t>
            </a:r>
            <a:r>
              <a:rPr kumimoji="0" lang="en-US" altLang="en-US" sz="2000" b="0" i="1" u="none" strike="noStrike" kern="1200" cap="none" spc="0" normalizeH="0" baseline="0" noProof="0" dirty="0">
                <a:ln>
                  <a:noFill/>
                </a:ln>
                <a:solidFill>
                  <a:srgbClr val="063A68"/>
                </a:solidFill>
                <a:effectLst/>
                <a:uLnTx/>
                <a:uFillTx/>
                <a:latin typeface="Calibri" panose="020F0502020204030204"/>
                <a:ea typeface="+mn-ea"/>
                <a:cs typeface="+mn-cs"/>
                <a:hlinkClick r:id="rId6"/>
              </a:rPr>
              <a:t>MetLink User Guide</a:t>
            </a:r>
            <a:r>
              <a:rPr kumimoji="0" lang="en-US" altLang="en-US" sz="2000" b="0" i="1" u="none" strike="noStrike" kern="1200" cap="none" spc="0" normalizeH="0" baseline="0" noProof="0" dirty="0">
                <a:ln>
                  <a:noFill/>
                </a:ln>
                <a:solidFill>
                  <a:srgbClr val="063A68"/>
                </a:solidFill>
                <a:effectLst/>
                <a:uLnTx/>
                <a:uFillTx/>
                <a:latin typeface="Calibri" panose="020F0502020204030204"/>
                <a:ea typeface="+mn-ea"/>
                <a:cs typeface="+mn-cs"/>
              </a:rPr>
              <a:t> </a:t>
            </a:r>
            <a:r>
              <a:rPr kumimoji="0" lang="en-US" altLang="en-US" sz="2000" b="0" i="0" u="none" strike="noStrike" kern="1200" cap="none" spc="0" normalizeH="0" baseline="0" noProof="0" dirty="0">
                <a:ln>
                  <a:noFill/>
                </a:ln>
                <a:effectLst/>
                <a:uLnTx/>
                <a:uFillTx/>
                <a:latin typeface="Calibri" panose="020F0502020204030204"/>
                <a:ea typeface="+mn-ea"/>
                <a:cs typeface="+mn-cs"/>
              </a:rPr>
              <a:t>for details.</a:t>
            </a:r>
          </a:p>
        </p:txBody>
      </p:sp>
      <p:sp>
        <p:nvSpPr>
          <p:cNvPr id="4" name="Slide Number Placeholder 3">
            <a:extLst>
              <a:ext uri="{FF2B5EF4-FFF2-40B4-BE49-F238E27FC236}">
                <a16:creationId xmlns:a16="http://schemas.microsoft.com/office/drawing/2014/main" id="{1988EBC6-AE52-47F5-BA64-144D00F0623A}"/>
              </a:ext>
            </a:extLst>
          </p:cNvPr>
          <p:cNvSpPr>
            <a:spLocks noGrp="1"/>
          </p:cNvSpPr>
          <p:nvPr>
            <p:ph type="sldNum" sz="quarter" idx="12"/>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4185015720"/>
      </p:ext>
    </p:extLst>
  </p:cSld>
  <p:clrMapOvr>
    <a:masterClrMapping/>
  </p:clrMapOvr>
  <mc:AlternateContent xmlns:mc="http://schemas.openxmlformats.org/markup-compatibility/2006" xmlns:p14="http://schemas.microsoft.com/office/powerpoint/2010/main">
    <mc:Choice Requires="p14">
      <p:transition spd="slow" p14:dur="2000" advTm="16313"/>
    </mc:Choice>
    <mc:Fallback xmlns="">
      <p:transition spd="slow" advTm="1631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139A98C7-8212-4DF1-A763-C8F82268E440}&quot;/&gt;&lt;isInvalidForFieldText val=&quot;0&quot;/&gt;&lt;Image&gt;&lt;filename val=&quot;C:\Users\rscald\AppData\Local\Temp\CP16132381501937Session\CPTrustFolder16132381501953\PPTImport16132381587437\data\asimages\{139A98C7-8212-4DF1-A763-C8F82268E440}_29.png&quot;/&gt;&lt;left val=&quot;864&quot;/&gt;&lt;top val=&quot;670&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C6F4B1C4-1B19-4785-9D98-5DC1A5E6F87E}&quot;/&gt;&lt;isInvalidForFieldText val=&quot;0&quot;/&gt;&lt;Image&gt;&lt;filename val=&quot;C:\Users\rscald\AppData\Local\Temp\CP16132381501937Session\CPTrustFolder16132381501953\PPTImport16132381587437\data\asimages\{C6F4B1C4-1B19-4785-9D98-5DC1A5E6F87E}_30.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7&quot;/&gt;&lt;lineCharCount val=&quot;10&quot;/&gt;&lt;lineCharCount val=&quot;53&quot;/&gt;&lt;lineCharCount val=&quot;50&quot;/&gt;&lt;lineCharCount val=&quot;44&quot;/&gt;&lt;lineCharCount val=&quot;21&quot;/&gt;&lt;lineCharCount val=&quot;22&quot;/&gt;&lt;lineCharCount val=&quot;24&quot;/&gt;&lt;lineCharCount val=&quot;35&quot;/&gt;&lt;/TableIndex&gt;&lt;/ShapeTextInfo&gt;"/>
  <p:tag name="HTML_SHAPEINFO" val="&lt;ThreeDShapeInfo&gt;&lt;uuid val=&quot;{764598E3-1135-46E5-9280-932C5D417EE0}&quot;/&gt;&lt;isInvalidForFieldText val=&quot;0&quot;/&gt;&lt;Image&gt;&lt;filename val=&quot;C:\Users\rscald\AppData\Local\Temp\CP16132381501937Session\CPTrustFolder16132381501953\PPTImport16132381587437\data\asimages\{764598E3-1135-46E5-9280-932C5D417EE0}_30.png&quot;/&gt;&lt;left val=&quot;36&quot;/&gt;&lt;top val=&quot;192&quot;/&gt;&lt;width val=&quot;876&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E4C4AE-1F0E-4E69-B187-75D8AFD0FA8E}&quot;/&gt;&lt;isInvalidForFieldText val=&quot;0&quot;/&gt;&lt;Image&gt;&lt;filename val=&quot;C:\Users\rscald\AppData\Local\Temp\CP16132381501937Session\CPTrustFolder16132381501953\PPTImport16132381587437\data\asimages\{20E4C4AE-1F0E-4E69-B187-75D8AFD0FA8E}_30.png&quot;/&gt;&lt;left val=&quot;864&quot;/&gt;&lt;top val=&quot;670&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871462EA-D3EB-4B96-9CED-9DD96BEDE9D9}&quot;/&gt;&lt;isInvalidForFieldText val=&quot;0&quot;/&gt;&lt;Image&gt;&lt;filename val=&quot;C:\Users\rscald\AppData\Local\Temp\CP16132381501937Session\CPTrustFolder16132381501953\PPTImport16132381587437\data\asimages\{871462EA-D3EB-4B96-9CED-9DD96BEDE9D9}_31.png&quot;/&gt;&lt;left val=&quot;24&quot;/&gt;&lt;top val=&quot;35&quot;/&gt;&lt;width val=&quot;743&quot;/&gt;&lt;height val=&quot;16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7&quot;/&gt;&lt;lineCharCount val=&quot;53&quot;/&gt;&lt;lineCharCount val=&quot;19&quot;/&gt;&lt;lineCharCount val=&quot;54&quot;/&gt;&lt;lineCharCount val=&quot;34&quot;/&gt;&lt;lineCharCount val=&quot;52&quot;/&gt;&lt;lineCharCount val=&quot;21&quot;/&gt;&lt;lineCharCount val=&quot;44&quot;/&gt;&lt;/TableIndex&gt;&lt;/ShapeTextInfo&gt;"/>
  <p:tag name="HTML_SHAPEINFO" val="&lt;ThreeDShapeInfo&gt;&lt;uuid val=&quot;{DD877D53-CA00-4776-93A8-628F08401BF8}&quot;/&gt;&lt;isInvalidForFieldText val=&quot;0&quot;/&gt;&lt;Image&gt;&lt;filename val=&quot;C:\Users\rscald\AppData\Local\Temp\CP16132381501937Session\CPTrustFolder16132381501953\PPTImport16132381587437\data\asimages\{DD877D53-CA00-4776-93A8-628F08401BF8}_31.png&quot;/&gt;&lt;left val=&quot;36&quot;/&gt;&lt;top val=&quot;192&quot;/&gt;&lt;width val=&quot;886&quot;/&gt;&lt;height val=&quot;444&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DDE60A1-BEDB-47B5-8C93-5E8910DB3236}&quot;/&gt;&lt;isInvalidForFieldText val=&quot;0&quot;/&gt;&lt;Image&gt;&lt;filename val=&quot;C:\Users\rscald\AppData\Local\Temp\CP16132381501937Session\CPTrustFolder16132381501953\PPTImport16132381587437\data\asimages\{6DDE60A1-BEDB-47B5-8C93-5E8910DB3236}_31.png&quot;/&gt;&lt;left val=&quot;864&quot;/&gt;&lt;top val=&quot;670&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2C6DD4E8-CBE1-48A7-BBE4-183AB7951A70}&quot;/&gt;&lt;isInvalidForFieldText val=&quot;0&quot;/&gt;&lt;Image&gt;&lt;filename val=&quot;C:\Users\rscald\AppData\Local\Temp\CP16132381501937Session\CPTrustFolder16132381501953\PPTImport16132381587437\data\asimages\{2C6DD4E8-CBE1-48A7-BBE4-183AB7951A70}_32.png&quot;/&gt;&lt;left val=&quot;24&quot;/&gt;&lt;top val=&quot;35&quot;/&gt;&lt;width val=&quot;743&quot;/&gt;&lt;height val=&quot;16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9&quot;/&gt;&lt;lineCharCount val=&quot;42&quot;/&gt;&lt;lineCharCount val=&quot;58&quot;/&gt;&lt;lineCharCount val=&quot;21&quot;/&gt;&lt;lineCharCount val=&quot;41&quot;/&gt;&lt;/TableIndex&gt;&lt;/ShapeTextInfo&gt;"/>
  <p:tag name="HTML_SHAPEINFO" val="&lt;ThreeDShapeInfo&gt;&lt;uuid val=&quot;{8EEE66DE-677D-4A0F-93B2-C6F0768371EB}&quot;/&gt;&lt;isInvalidForFieldText val=&quot;0&quot;/&gt;&lt;Image&gt;&lt;filename val=&quot;C:\Users\rscald\AppData\Local\Temp\CP16132381501937Session\CPTrustFolder16132381501953\PPTImport16132381587437\data\asimages\{8EEE66DE-677D-4A0F-93B2-C6F0768371EB}_32.png&quot;/&gt;&lt;left val=&quot;36&quot;/&gt;&lt;top val=&quot;192&quot;/&gt;&lt;width val=&quot;881&quot;/&gt;&lt;height val=&quot;444&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2E54710-2B56-461F-AE6D-5E771F7C6D20}&quot;/&gt;&lt;isInvalidForFieldText val=&quot;0&quot;/&gt;&lt;Image&gt;&lt;filename val=&quot;C:\Users\rscald\AppData\Local\Temp\CP16132381501937Session\CPTrustFolder16132381501953\PPTImport16132381587437\data\asimages\{22E54710-2B56-461F-AE6D-5E771F7C6D20}_32.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39&quot;/&gt;&lt;lineCharCount val=&quot;40&quot;/&gt;&lt;lineCharCount val=&quot;37&quot;/&gt;&lt;lineCharCount val=&quot;20&quot;/&gt;&lt;/TableIndex&gt;&lt;TableIndex row=&quot;1&quot; col=&quot;2&quot;&gt;&lt;linesCount val=&quot;5&quot;/&gt;&lt;lineCharCount val=&quot;40&quot;/&gt;&lt;lineCharCount val=&quot;39&quot;/&gt;&lt;lineCharCount val=&quot;40&quot;/&gt;&lt;lineCharCount val=&quot;37&quot;/&gt;&lt;lineCharCount val=&quot;20&quot;/&gt;&lt;/TableIndex&gt;&lt;TableIndex row=&quot;1&quot; col=&quot;3&quot;&gt;&lt;linesCount val=&quot;5&quot;/&gt;&lt;lineCharCount val=&quot;40&quot;/&gt;&lt;lineCharCount val=&quot;39&quot;/&gt;&lt;lineCharCount val=&quot;40&quot;/&gt;&lt;lineCharCount val=&quot;37&quot;/&gt;&lt;lineCharCount val=&quot;20&quot;/&gt;&lt;/TableIndex&gt;&lt;TableIndex row=&quot;1&quot; col=&quot;4&quot;&gt;&lt;linesCount val=&quot;5&quot;/&gt;&lt;lineCharCount val=&quot;40&quot;/&gt;&lt;lineCharCount val=&quot;39&quot;/&gt;&lt;lineCharCount val=&quot;40&quot;/&gt;&lt;lineCharCount val=&quot;37&quot;/&gt;&lt;lineCharCount val=&quot;20&quot;/&gt;&lt;/TableIndex&gt;&lt;TableIndex row=&quot;2&quot; col=&quot;1&quot;&gt;&lt;linesCount val=&quot;1&quot;/&gt;&lt;lineCharCount val=&quot;3&quot;/&gt;&lt;/TableIndex&gt;&lt;TableIndex row=&quot;2&quot; col=&quot;2&quot;&gt;&lt;linesCount val=&quot;1&quot;/&gt;&lt;lineCharCount val=&quot;4&quot;/&gt;&lt;/TableIndex&gt;&lt;TableIndex row=&quot;2&quot; col=&quot;3&quot;&gt;&lt;linesCount val=&quot;1&quot;/&gt;&lt;lineCharCount val=&quot;3&quot;/&gt;&lt;/TableIndex&gt;&lt;TableIndex row=&quot;2&quot; col=&quot;4&quot;&gt;&lt;linesCount val=&quot;1&quot;/&gt;&lt;lineCharCount val=&quot;4&quot;/&gt;&lt;/TableIndex&gt;&lt;TableIndex row=&quot;3&quot; col=&quot;1&quot;&gt;&lt;linesCount val=&quot;1&quot;/&gt;&lt;lineCharCount val=&quot;8&quot;/&gt;&lt;/TableIndex&gt;&lt;TableIndex row=&quot;3&quot; col=&quot;2&quot;&gt;&lt;linesCount val=&quot;1&quot;/&gt;&lt;lineCharCount val=&quot;5&quot;/&gt;&lt;/TableIndex&gt;&lt;TableIndex row=&quot;3&quot; col=&quot;3&quot;&gt;&lt;linesCount val=&quot;1&quot;/&gt;&lt;lineCharCount val=&quot;5&quot;/&gt;&lt;/TableIndex&gt;&lt;TableIndex row=&quot;3&quot; col=&quot;4&quot;&gt;&lt;linesCount val=&quot;1&quot;/&gt;&lt;lineCharCount val=&quot;5&quot;/&gt;&lt;/TableIndex&gt;&lt;TableIndex row=&quot;4&quot; col=&quot;1&quot;&gt;&lt;linesCount val=&quot;1&quot;/&gt;&lt;lineCharCount val=&quot;5&quot;/&gt;&lt;/TableIndex&gt;&lt;TableIndex row=&quot;4&quot; col=&quot;2&quot;&gt;&lt;linesCount val=&quot;1&quot;/&gt;&lt;lineCharCount val=&quot;5&quot;/&gt;&lt;/TableIndex&gt;&lt;TableIndex row=&quot;4&quot; col=&quot;3&quot;&gt;&lt;linesCount val=&quot;1&quot;/&gt;&lt;lineCharCount val=&quot;5&quot;/&gt;&lt;/TableIndex&gt;&lt;TableIndex row=&quot;4&quot; col=&quot;4&quot;&gt;&lt;linesCount val=&quot;1&quot;/&gt;&lt;lineCharCount val=&quot;6&quot;/&gt;&lt;/TableIndex&gt;&lt;TableIndex row=&quot;5&quot; col=&quot;1&quot;&gt;&lt;linesCount val=&quot;1&quot;/&gt;&lt;lineCharCount val=&quot;5&quot;/&gt;&lt;/TableIndex&gt;&lt;TableIndex row=&quot;5&quot; col=&quot;2&quot;&gt;&lt;linesCount val=&quot;1&quot;/&gt;&lt;lineCharCount val=&quot;5&quot;/&gt;&lt;/TableIndex&gt;&lt;TableIndex row=&quot;5&quot; col=&quot;3&quot;&gt;&lt;linesCount val=&quot;1&quot;/&gt;&lt;lineCharCount val=&quot;5&quot;/&gt;&lt;/TableIndex&gt;&lt;TableIndex row=&quot;5&quot; col=&quot;4&quot;&gt;&lt;linesCount val=&quot;1&quot;/&gt;&lt;lineCharCount val=&quot;6&quot;/&gt;&lt;/TableIndex&gt;&lt;TableIndex row=&quot;6&quot; col=&quot;1&quot;&gt;&lt;linesCount val=&quot;1&quot;/&gt;&lt;lineCharCount val=&quot;5&quot;/&gt;&lt;/TableIndex&gt;&lt;TableIndex row=&quot;6&quot; col=&quot;2&quot;&gt;&lt;linesCount val=&quot;1&quot;/&gt;&lt;lineCharCount val=&quot;5&quot;/&gt;&lt;/TableIndex&gt;&lt;TableIndex row=&quot;6&quot; col=&quot;3&quot;&gt;&lt;linesCount val=&quot;1&quot;/&gt;&lt;lineCharCount val=&quot;5&quot;/&gt;&lt;/TableIndex&gt;&lt;TableIndex row=&quot;6&quot; col=&quot;4&quot;&gt;&lt;linesCount val=&quot;1&quot;/&gt;&lt;lineCharCount val=&quot;6&quot;/&gt;&lt;/TableIndex&gt;&lt;TableIndex row=&quot;7&quot; col=&quot;1&quot;&gt;&lt;linesCount val=&quot;1&quot;/&gt;&lt;lineCharCount val=&quot;5&quot;/&gt;&lt;/TableIndex&gt;&lt;TableIndex row=&quot;7&quot; col=&quot;2&quot;&gt;&lt;linesCount val=&quot;1&quot;/&gt;&lt;lineCharCount val=&quot;5&quot;/&gt;&lt;/TableIndex&gt;&lt;TableIndex row=&quot;7&quot; col=&quot;3&quot;&gt;&lt;linesCount val=&quot;1&quot;/&gt;&lt;lineCharCount val=&quot;11&quot;/&gt;&lt;/TableIndex&gt;&lt;TableIndex row=&quot;7&quot; col=&quot;4&quot;&gt;&lt;linesCount val=&quot;1&quot;/&gt;&lt;lineCharCount val=&quot;6&quot;/&gt;&lt;/TableIndex&gt;&lt;TableIndex row=&quot;8&quot; col=&quot;1&quot;&gt;&lt;linesCount val=&quot;1&quot;/&gt;&lt;lineCharCount val=&quot;5&quot;/&gt;&lt;/TableIndex&gt;&lt;TableIndex row=&quot;8&quot; col=&quot;2&quot;&gt;&lt;linesCount val=&quot;1&quot;/&gt;&lt;lineCharCount val=&quot;5&quot;/&gt;&lt;/TableIndex&gt;&lt;TableIndex row=&quot;8&quot; col=&quot;3&quot;&gt;&lt;linesCount val=&quot;0&quot;/&gt;&lt;/TableIndex&gt;&lt;TableIndex row=&quot;8&quot; col=&quot;4&quot;&gt;&lt;linesCount val=&quot;0&quot;/&gt;&lt;/TableIndex&gt;&lt;/ShapeTextInfo&gt;"/>
  <p:tag name="PRESENTER_SHAPEINFO" val="&lt;ThreeDShapeInfo&gt;&lt;uuid val=&quot;{4ED55057-C5E8-4748-BF78-66EDC25A3FAC}&quot;/&gt;&lt;isInvalidForFieldText val=&quot;0&quot;/&gt;&lt;Image&gt;&lt;filename val=&quot;C:\Users\rscald\AppData\Local\Temp\CP16132381501937Session\CPTrustFolder16132381501953\PPTImport16132381587437\data\asimages\{4ED55057-C5E8-4748-BF78-66EDC25A3FAC}_33.png&quot;/&gt;&lt;left val=&quot;46&quot;/&gt;&lt;top val=&quot;201&quot;/&gt;&lt;width val=&quot;444&quot;/&gt;&lt;height val=&quot;436&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1&quot;/&gt;&lt;lineCharCount val=&quot;34&quot;/&gt;&lt;lineCharCount val=&quot;34&quot;/&gt;&lt;/TableIndex&gt;&lt;/ShapeTextInfo&gt;"/>
  <p:tag name="PRESENTER_SHAPEINFO" val="&lt;ThreeDShapeInfo&gt;&lt;uuid val=&quot;{582BBA75-3D5B-4ACF-900C-20FE3BD8A380}&quot;/&gt;&lt;isInvalidForFieldText val=&quot;0&quot;/&gt;&lt;Image&gt;&lt;filename val=&quot;C:\Users\rscald\AppData\Local\Temp\CP16132381501937Session\CPTrustFolder16132381501953\PPTImport16132381587437\data\asimages\{582BBA75-3D5B-4ACF-900C-20FE3BD8A380}_33.png&quot;/&gt;&lt;left val=&quot;544&quot;/&gt;&lt;top val=&quot;201&quot;/&gt;&lt;width val=&quot;367&quot;/&gt;&lt;height val=&quot;109&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4E2675DC-4C59-4134-BE4F-64206006D081}&quot;/&gt;&lt;isInvalidForFieldText val=&quot;0&quot;/&gt;&lt;Image&gt;&lt;filename val=&quot;C:\Users\rscald\AppData\Local\Temp\CP16132381501937Session\CPTrustFolder16132381501953\PPTImport16132381587437\data\asimages\{4E2675DC-4C59-4134-BE4F-64206006D081}_33.png&quot;/&gt;&lt;left val=&quot;864&quot;/&gt;&lt;top val=&quot;670&quot;/&gt;&lt;width val=&quot;47&quot;/&gt;&lt;height val=&quot;3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8&quot;/&gt;&lt;/TableIndex&gt;&lt;/ShapeTextInfo&gt;"/>
  <p:tag name="HTML_SHAPEINFO" val="&lt;ThreeDShapeInfo&gt;&lt;uuid val=&quot;{6D6C1589-7FB2-449E-84EC-3A673C4A236C}&quot;/&gt;&lt;isInvalidForFieldText val=&quot;0&quot;/&gt;&lt;Image&gt;&lt;filename val=&quot;C:\Users\rscald\AppData\Local\Temp\CP16132381501937Session\CPTrustFolder16132381501953\PPTImport16132381587437\data\asimages\{6D6C1589-7FB2-449E-84EC-3A673C4A236C}_33.png&quot;/&gt;&lt;left val=&quot;24&quot;/&gt;&lt;top val=&quot;24&quot;/&gt;&lt;width val=&quot;743&quot;/&gt;&lt;height val=&quot;170&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45B6CC65-B509-4C80-8895-C38C78A7B7EF}&quot;/&gt;&lt;isInvalidForFieldText val=&quot;0&quot;/&gt;&lt;Image&gt;&lt;filename val=&quot;C:\Users\rscald\AppData\Local\Temp\CP16132381501937Session\CPTrustFolder16132381501953\PPTImport16132381587437\data\asimages\{45B6CC65-B509-4C80-8895-C38C78A7B7EF}_29.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4&quot;/&gt;&lt;lineCharCount val=&quot;55&quot;/&gt;&lt;lineCharCount val=&quot;20&quot;/&gt;&lt;lineCharCount val=&quot;49&quot;/&gt;&lt;lineCharCount val=&quot;31&quot;/&gt;&lt;/TableIndex&gt;&lt;/ShapeTextInfo&gt;"/>
  <p:tag name="HTML_SHAPEINFO" val="&lt;ThreeDShapeInfo&gt;&lt;uuid val=&quot;{D2F412CF-797A-42E1-AF1D-84BC94D26969}&quot;/&gt;&lt;isInvalidForFieldText val=&quot;0&quot;/&gt;&lt;Image&gt;&lt;filename val=&quot;C:\Users\rscald\AppData\Local\Temp\CP16132381501937Session\CPTrustFolder16132381501953\PPTImport16132381587437\data\asimages\{D2F412CF-797A-42E1-AF1D-84BC94D26969}_29.png&quot;/&gt;&lt;left val=&quot;36&quot;/&gt;&lt;top val=&quot;192&quot;/&gt;&lt;width val=&quot;876&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2810</TotalTime>
  <Words>738</Words>
  <Application>Microsoft Office PowerPoint</Application>
  <PresentationFormat>On-screen Show (4:3)</PresentationFormat>
  <Paragraphs>102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Century Gothic</vt:lpstr>
      <vt:lpstr>Times New Roman</vt:lpstr>
      <vt:lpstr>Tw Cen MT Condensed</vt:lpstr>
      <vt:lpstr>Office Theme</vt:lpstr>
      <vt:lpstr>Life insurance</vt:lpstr>
      <vt:lpstr>Important information</vt:lpstr>
      <vt:lpstr>Basic Life insurance</vt:lpstr>
      <vt:lpstr>Optional Life insurance</vt:lpstr>
      <vt:lpstr>Dependent Life-Spouse</vt:lpstr>
      <vt:lpstr>Dependent Life-Child</vt:lpstr>
      <vt:lpstr>Online Statement of Health</vt:lpstr>
      <vt:lpstr>2024 Monthly premiums</vt:lpstr>
      <vt:lpstr>Tools and resources</vt:lpstr>
      <vt:lpstr>Additional training</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160</cp:revision>
  <cp:lastPrinted>2019-12-11T18:59:44Z</cp:lastPrinted>
  <dcterms:created xsi:type="dcterms:W3CDTF">2020-07-07T16:41:29Z</dcterms:created>
  <dcterms:modified xsi:type="dcterms:W3CDTF">2023-11-30T19:15:22Z</dcterms:modified>
</cp:coreProperties>
</file>