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319" r:id="rId3"/>
    <p:sldId id="332" r:id="rId4"/>
    <p:sldId id="320" r:id="rId5"/>
    <p:sldId id="321" r:id="rId6"/>
    <p:sldId id="323" r:id="rId7"/>
    <p:sldId id="333" r:id="rId8"/>
    <p:sldId id="326" r:id="rId9"/>
    <p:sldId id="327" r:id="rId10"/>
    <p:sldId id="263"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1EDD33-86DB-4CFD-A41B-7B88B073EF7A}" name="Jessica Moak" initials="JM" userId="S::rmoakj@peba.sc.gov::00fb72e6-3ecd-44d5-a8cb-95d2c3bab7d4" providerId="AD"/>
  <p188:author id="{516DE48A-A049-8D13-B8B3-D7D01D5293D4}" name="Michele Johnson" initials="MJ" userId="S::rjohnm@peba.sc.gov::5f4d155d-f457-4398-83b3-401996ea5b9f" providerId="AD"/>
  <p188:author id="{D69F3596-F32A-6A11-B93C-60EEA29904A9}" name="Heather H. Young" initials="HHY" userId="S::ryounh@peba.sc.gov::9a85b619-8fd1-4dec-b439-2514df7fe89a" providerId="AD"/>
  <p188:author id="{3E1488EB-4AB2-3F9E-7CFC-191865D8C9BB}" name="Lori A. Black" initials="LAB" userId="S::rblacl@peba.sc.gov::ce3d0310-1744-48c0-ba53-8982576524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1"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tags" Target="../tags/tag7.xml"/><Relationship Id="rId7" Type="http://schemas.openxmlformats.org/officeDocument/2006/relationships/image" Target="../media/image13.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slideLayout" Target="../slideLayouts/slideLayout3.xml"/><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hyperlink" Target="http://www.express-scripts.com/" TargetMode="External"/><Relationship Id="rId2" Type="http://schemas.openxmlformats.org/officeDocument/2006/relationships/hyperlink" Target="https://www.statesc.southcarolinablues.com/" TargetMode="External"/><Relationship Id="rId1" Type="http://schemas.openxmlformats.org/officeDocument/2006/relationships/slideLayout" Target="../slideLayouts/slideLayout3.xml"/><Relationship Id="rId4" Type="http://schemas.openxmlformats.org/officeDocument/2006/relationships/hyperlink" Target="https://member.eyemedvisioncare.com/peba/en"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hyperlink" Target="http://www.peba.sc.gov/health-and-wellness" TargetMode="Externa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hyperlink" Target="https://www.uspreventiveservicestaskforce.org/uspstf/recommendation-topics/uspstf-and-b-recommendations" TargetMode="Externa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hyperlink" Target="http://www.pebaperks.com/" TargetMode="Externa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16.jpeg"/><Relationship Id="rId5" Type="http://schemas.openxmlformats.org/officeDocument/2006/relationships/slideLayout" Target="../slideLayouts/slideLayout4.xml"/><Relationship Id="rId4" Type="http://schemas.openxmlformats.org/officeDocument/2006/relationships/tags" Target="../tags/tag20.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Using your benefits</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11507"/>
    </mc:Choice>
    <mc:Fallback xmlns="">
      <p:transition spd="slow" advTm="1150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10</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1210"/>
    </mc:Choice>
    <mc:Fallback xmlns="">
      <p:transition spd="slow" advTm="4121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Your benefits on the go</a:t>
            </a:r>
          </a:p>
        </p:txBody>
      </p:sp>
      <p:sp>
        <p:nvSpPr>
          <p:cNvPr id="3" name="Content Placeholder 2"/>
          <p:cNvSpPr>
            <a:spLocks noGrp="1"/>
          </p:cNvSpPr>
          <p:nvPr>
            <p:ph idx="1"/>
            <p:custDataLst>
              <p:tags r:id="rId2"/>
            </p:custDataLst>
          </p:nvPr>
        </p:nvSpPr>
        <p:spPr/>
        <p:txBody>
          <a:bodyPr>
            <a:normAutofit/>
          </a:bodyPr>
          <a:lstStyle/>
          <a:p>
            <a:pPr marL="0" indent="0">
              <a:buNone/>
            </a:pPr>
            <a:r>
              <a:rPr lang="en-US" dirty="0"/>
              <a:t>Mobile apps are available for your health, dental, prescription, and vision benefits, as well as your MoneyPlus flexible spending accounts and Health Savings Account.</a:t>
            </a:r>
          </a:p>
          <a:p>
            <a:pPr marL="0" lvl="0" indent="0">
              <a:buNone/>
            </a:pPr>
            <a:r>
              <a:rPr lang="en-US" dirty="0"/>
              <a:t>     BlueCross BlueShield of South Carolina</a:t>
            </a:r>
            <a:br>
              <a:rPr lang="en-US" dirty="0"/>
            </a:br>
            <a:r>
              <a:rPr lang="en-US" dirty="0"/>
              <a:t>     </a:t>
            </a:r>
            <a:r>
              <a:rPr lang="en-US" i="1" dirty="0"/>
              <a:t>Search for My Health Toolkit®</a:t>
            </a:r>
          </a:p>
          <a:p>
            <a:pPr marL="0" lvl="0" indent="0">
              <a:buNone/>
            </a:pPr>
            <a:r>
              <a:rPr lang="en-US" dirty="0"/>
              <a:t>     Express Scripts</a:t>
            </a:r>
            <a:br>
              <a:rPr lang="en-US" dirty="0"/>
            </a:br>
            <a:r>
              <a:rPr lang="en-US" dirty="0"/>
              <a:t>     </a:t>
            </a:r>
            <a:r>
              <a:rPr lang="en-US" i="1" dirty="0"/>
              <a:t>Search for Express Scripts</a:t>
            </a:r>
          </a:p>
          <a:p>
            <a:pPr marL="0" lvl="0" indent="0">
              <a:buNone/>
            </a:pPr>
            <a:r>
              <a:rPr lang="en-US" dirty="0"/>
              <a:t>     EyeMed</a:t>
            </a:r>
            <a:br>
              <a:rPr lang="en-US" dirty="0"/>
            </a:br>
            <a:r>
              <a:rPr lang="en-US" dirty="0"/>
              <a:t>     </a:t>
            </a:r>
            <a:r>
              <a:rPr lang="en-US" i="1" dirty="0"/>
              <a:t>Search for EyeMed Members</a:t>
            </a:r>
          </a:p>
          <a:p>
            <a:pPr marL="0" lvl="0" indent="0">
              <a:buNone/>
            </a:pPr>
            <a:r>
              <a:rPr lang="en-US" dirty="0"/>
              <a:t>     ASIFlex</a:t>
            </a:r>
            <a:br>
              <a:rPr lang="en-US" dirty="0"/>
            </a:br>
            <a:r>
              <a:rPr lang="en-US" i="1" dirty="0"/>
              <a:t>     Search for ASIFlex Self Service</a:t>
            </a:r>
          </a:p>
          <a:p>
            <a:pPr marL="0" lvl="0" indent="0">
              <a:buNone/>
            </a:pPr>
            <a:r>
              <a:rPr lang="en-US" dirty="0"/>
              <a:t>     HSA Central</a:t>
            </a:r>
            <a:br>
              <a:rPr lang="en-US" dirty="0"/>
            </a:br>
            <a:r>
              <a:rPr lang="en-US" i="1" dirty="0"/>
              <a:t>     Search for HSA Central</a:t>
            </a:r>
          </a:p>
          <a:p>
            <a:pPr marL="0" lvl="0" indent="0">
              <a:buNone/>
            </a:pPr>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2</a:t>
            </a:fld>
            <a:endParaRPr lang="en-US"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601" y="2411346"/>
            <a:ext cx="342900" cy="342900"/>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rcRect/>
          <a:stretch/>
        </p:blipFill>
        <p:spPr>
          <a:xfrm>
            <a:off x="459294" y="3202590"/>
            <a:ext cx="370014" cy="365760"/>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rcRect/>
          <a:stretch/>
        </p:blipFill>
        <p:spPr>
          <a:xfrm>
            <a:off x="459294" y="3972610"/>
            <a:ext cx="342900" cy="342900"/>
          </a:xfrm>
          <a:prstGeom prst="rect">
            <a:avLst/>
          </a:prstGeom>
        </p:spPr>
      </p:pic>
      <p:pic>
        <p:nvPicPr>
          <p:cNvPr id="6" name="Picture 5" descr="Logo, company name&#10;&#10;Description automatically generated">
            <a:extLst>
              <a:ext uri="{FF2B5EF4-FFF2-40B4-BE49-F238E27FC236}">
                <a16:creationId xmlns:a16="http://schemas.microsoft.com/office/drawing/2014/main" id="{63A8344A-AD14-41BF-9868-A66AF68FE39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8601" y="5550660"/>
            <a:ext cx="347472" cy="347472"/>
          </a:xfrm>
          <a:prstGeom prst="rect">
            <a:avLst/>
          </a:prstGeom>
        </p:spPr>
      </p:pic>
      <p:pic>
        <p:nvPicPr>
          <p:cNvPr id="5" name="Picture 4">
            <a:extLst>
              <a:ext uri="{FF2B5EF4-FFF2-40B4-BE49-F238E27FC236}">
                <a16:creationId xmlns:a16="http://schemas.microsoft.com/office/drawing/2014/main" id="{9BD1508F-613B-B100-A28D-05A9BE41AC5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9294" y="4761635"/>
            <a:ext cx="342900" cy="342900"/>
          </a:xfrm>
          <a:prstGeom prst="rect">
            <a:avLst/>
          </a:prstGeom>
        </p:spPr>
      </p:pic>
    </p:spTree>
    <p:extLst>
      <p:ext uri="{BB962C8B-B14F-4D97-AF65-F5344CB8AC3E}">
        <p14:creationId xmlns:p14="http://schemas.microsoft.com/office/powerpoint/2010/main" val="568495599"/>
      </p:ext>
    </p:extLst>
  </p:cSld>
  <p:clrMapOvr>
    <a:masterClrMapping/>
  </p:clrMapOvr>
  <mc:AlternateContent xmlns:mc="http://schemas.openxmlformats.org/markup-compatibility/2006" xmlns:p14="http://schemas.microsoft.com/office/powerpoint/2010/main">
    <mc:Choice Requires="p14">
      <p:transition spd="slow" p14:dur="2000" advTm="37475"/>
    </mc:Choice>
    <mc:Fallback xmlns="">
      <p:transition spd="slow" advTm="3747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2F1F5-709F-4945-9256-1DCFF35BB6B4}"/>
              </a:ext>
            </a:extLst>
          </p:cNvPr>
          <p:cNvSpPr>
            <a:spLocks noGrp="1"/>
          </p:cNvSpPr>
          <p:nvPr>
            <p:ph type="title"/>
          </p:nvPr>
        </p:nvSpPr>
        <p:spPr/>
        <p:txBody>
          <a:bodyPr/>
          <a:lstStyle/>
          <a:p>
            <a:r>
              <a:rPr lang="en-US" dirty="0"/>
              <a:t>Accessing membership ID cards</a:t>
            </a:r>
          </a:p>
        </p:txBody>
      </p:sp>
      <p:sp>
        <p:nvSpPr>
          <p:cNvPr id="4" name="Slide Number Placeholder 3">
            <a:extLst>
              <a:ext uri="{FF2B5EF4-FFF2-40B4-BE49-F238E27FC236}">
                <a16:creationId xmlns:a16="http://schemas.microsoft.com/office/drawing/2014/main" id="{71C2D402-4DE2-44C6-93D8-A3CB5AEDF485}"/>
              </a:ext>
            </a:extLst>
          </p:cNvPr>
          <p:cNvSpPr>
            <a:spLocks noGrp="1"/>
          </p:cNvSpPr>
          <p:nvPr>
            <p:ph type="sldNum" sz="quarter" idx="12"/>
          </p:nvPr>
        </p:nvSpPr>
        <p:spPr/>
        <p:txBody>
          <a:bodyPr/>
          <a:lstStyle/>
          <a:p>
            <a:fld id="{28024367-D536-4F59-B2ED-0E7825EDA9AF}" type="slidenum">
              <a:rPr lang="en-US" smtClean="0"/>
              <a:pPr/>
              <a:t>3</a:t>
            </a:fld>
            <a:endParaRPr lang="en-US" dirty="0"/>
          </a:p>
        </p:txBody>
      </p:sp>
      <p:graphicFrame>
        <p:nvGraphicFramePr>
          <p:cNvPr id="25" name="Table 8">
            <a:extLst>
              <a:ext uri="{FF2B5EF4-FFF2-40B4-BE49-F238E27FC236}">
                <a16:creationId xmlns:a16="http://schemas.microsoft.com/office/drawing/2014/main" id="{7E317C59-E1A7-480B-8AFA-A538F068939C}"/>
              </a:ext>
            </a:extLst>
          </p:cNvPr>
          <p:cNvGraphicFramePr>
            <a:graphicFrameLocks noGrp="1"/>
          </p:cNvGraphicFramePr>
          <p:nvPr>
            <p:ph idx="1"/>
            <p:extLst>
              <p:ext uri="{D42A27DB-BD31-4B8C-83A1-F6EECF244321}">
                <p14:modId xmlns:p14="http://schemas.microsoft.com/office/powerpoint/2010/main" val="1001797336"/>
              </p:ext>
            </p:extLst>
          </p:nvPr>
        </p:nvGraphicFramePr>
        <p:xfrm>
          <a:off x="457200" y="1262063"/>
          <a:ext cx="7498080" cy="3159760"/>
        </p:xfrm>
        <a:graphic>
          <a:graphicData uri="http://schemas.openxmlformats.org/drawingml/2006/table">
            <a:tbl>
              <a:tblPr firstRow="1" bandRow="1">
                <a:tableStyleId>{2D5ABB26-0587-4C30-8999-92F81FD0307C}</a:tableStyleId>
              </a:tblPr>
              <a:tblGrid>
                <a:gridCol w="2011680">
                  <a:extLst>
                    <a:ext uri="{9D8B030D-6E8A-4147-A177-3AD203B41FA5}">
                      <a16:colId xmlns:a16="http://schemas.microsoft.com/office/drawing/2014/main" val="1008908948"/>
                    </a:ext>
                  </a:extLst>
                </a:gridCol>
                <a:gridCol w="5486400">
                  <a:extLst>
                    <a:ext uri="{9D8B030D-6E8A-4147-A177-3AD203B41FA5}">
                      <a16:colId xmlns:a16="http://schemas.microsoft.com/office/drawing/2014/main" val="4150371806"/>
                    </a:ext>
                  </a:extLst>
                </a:gridCol>
              </a:tblGrid>
              <a:tr h="370840">
                <a:tc>
                  <a:txBody>
                    <a:bodyPr/>
                    <a:lstStyle/>
                    <a:p>
                      <a:pPr algn="l"/>
                      <a:endParaRPr lang="en-US" dirty="0"/>
                    </a:p>
                  </a:txBody>
                  <a:tcPr/>
                </a:tc>
                <a:tc>
                  <a:txBody>
                    <a:bodyPr/>
                    <a:lstStyle/>
                    <a:p>
                      <a:r>
                        <a:rPr lang="en-US" b="1" dirty="0">
                          <a:solidFill>
                            <a:schemeClr val="tx1"/>
                          </a:solidFill>
                        </a:rPr>
                        <a:t>Vendor contact</a:t>
                      </a:r>
                    </a:p>
                  </a:txBody>
                  <a:tcP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370840">
                <a:tc>
                  <a:txBody>
                    <a:bodyPr/>
                    <a:lstStyle/>
                    <a:p>
                      <a:pPr lvl="0" algn="l"/>
                      <a:r>
                        <a:rPr lang="en-US" sz="1800" b="1" kern="1200" dirty="0">
                          <a:solidFill>
                            <a:schemeClr val="tx2"/>
                          </a:solidFill>
                          <a:effectLst/>
                          <a:latin typeface="+mn-lt"/>
                          <a:ea typeface="+mn-ea"/>
                          <a:cs typeface="+mn-cs"/>
                        </a:rPr>
                        <a:t>State Health Plan</a:t>
                      </a:r>
                    </a:p>
                  </a:txBody>
                  <a:tcPr anchor="ctr">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dirty="0">
                          <a:solidFill>
                            <a:schemeClr val="tx2"/>
                          </a:solidFill>
                        </a:rPr>
                        <a:t>Log in to </a:t>
                      </a:r>
                      <a:r>
                        <a:rPr lang="en-US" altLang="en-US" dirty="0">
                          <a:hlinkClick r:id="rId2"/>
                        </a:rPr>
                        <a:t>My Health Toolkit</a:t>
                      </a:r>
                      <a:r>
                        <a:rPr lang="en-US" altLang="en-US" dirty="0">
                          <a:solidFill>
                            <a:schemeClr val="tx2"/>
                          </a:solidFill>
                        </a:rPr>
                        <a:t> or call BlueCross at 800.868.2520.</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370840">
                <a:tc>
                  <a:txBody>
                    <a:bodyPr/>
                    <a:lstStyle/>
                    <a:p>
                      <a:pPr lvl="0" algn="l"/>
                      <a:r>
                        <a:rPr lang="en-US" sz="1800" b="1" kern="1200" dirty="0">
                          <a:solidFill>
                            <a:schemeClr val="tx2"/>
                          </a:solidFill>
                          <a:effectLst/>
                          <a:latin typeface="+mn-lt"/>
                          <a:ea typeface="+mn-ea"/>
                          <a:cs typeface="+mn-cs"/>
                        </a:rPr>
                        <a:t>Prescription drugs</a:t>
                      </a:r>
                      <a:endParaRPr lang="en-US" sz="1800" b="1" kern="1200" baseline="30000" dirty="0">
                        <a:solidFill>
                          <a:schemeClr val="tx2"/>
                        </a:solidFill>
                        <a:effectLst/>
                        <a:latin typeface="+mn-lt"/>
                        <a:ea typeface="+mn-ea"/>
                        <a:cs typeface="+mn-cs"/>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dirty="0">
                          <a:solidFill>
                            <a:schemeClr val="tx2"/>
                          </a:solidFill>
                        </a:rPr>
                        <a:t>Log in to your </a:t>
                      </a:r>
                      <a:r>
                        <a:rPr lang="en-US" altLang="en-US" dirty="0">
                          <a:hlinkClick r:id="rId3"/>
                        </a:rPr>
                        <a:t>Express Scripts account</a:t>
                      </a:r>
                      <a:r>
                        <a:rPr lang="en-US" altLang="en-US" dirty="0">
                          <a:solidFill>
                            <a:schemeClr val="tx2"/>
                          </a:solidFill>
                        </a:rPr>
                        <a:t> or call Express Scripts at 855.612.3128.</a:t>
                      </a:r>
                      <a:endParaRPr lang="en-US" sz="1800" b="0" dirty="0">
                        <a:solidFill>
                          <a:schemeClr val="tx2"/>
                        </a:solidFill>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2"/>
                          </a:solidFill>
                          <a:effectLst/>
                          <a:latin typeface="+mn-lt"/>
                          <a:ea typeface="+mn-ea"/>
                          <a:cs typeface="+mn-cs"/>
                        </a:rPr>
                        <a:t>Dental Plus</a:t>
                      </a:r>
                      <a:endParaRPr lang="en-US" sz="1800" i="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dirty="0">
                          <a:solidFill>
                            <a:schemeClr val="tx2"/>
                          </a:solidFill>
                        </a:rPr>
                        <a:t>Log in to </a:t>
                      </a:r>
                      <a:r>
                        <a:rPr lang="en-US" altLang="en-US" dirty="0">
                          <a:hlinkClick r:id="rId2"/>
                        </a:rPr>
                        <a:t>My Health Toolkit</a:t>
                      </a:r>
                      <a:r>
                        <a:rPr lang="en-US" altLang="en-US" dirty="0">
                          <a:solidFill>
                            <a:schemeClr val="tx2"/>
                          </a:solidFill>
                        </a:rPr>
                        <a:t> or call BlueCross at 888.214.6230.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i="1" dirty="0">
                          <a:solidFill>
                            <a:schemeClr val="tx2"/>
                          </a:solidFill>
                        </a:rPr>
                        <a:t>If you need a Basic Dental card, contact your benefits administrator.</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7550177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chemeClr val="tx2"/>
                          </a:solidFill>
                          <a:latin typeface="+mn-lt"/>
                        </a:rPr>
                        <a:t>State Vision Plan</a:t>
                      </a:r>
                    </a:p>
                  </a:txBody>
                  <a:tcPr anchor="ctr">
                    <a:lnT w="19050" cap="flat" cmpd="sng" algn="ctr">
                      <a:solidFill>
                        <a:schemeClr val="accent1"/>
                      </a:solidFill>
                      <a:prstDash val="sysDot"/>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dirty="0">
                          <a:solidFill>
                            <a:schemeClr val="tx2"/>
                          </a:solidFill>
                        </a:rPr>
                        <a:t>Log in to your </a:t>
                      </a:r>
                      <a:r>
                        <a:rPr lang="en-US" altLang="en-US" dirty="0">
                          <a:hlinkClick r:id="rId4"/>
                        </a:rPr>
                        <a:t>EyeMed account</a:t>
                      </a:r>
                      <a:r>
                        <a:rPr lang="en-US" altLang="en-US" dirty="0">
                          <a:solidFill>
                            <a:schemeClr val="tx2"/>
                          </a:solidFill>
                        </a:rPr>
                        <a:t> or call EyeMed at 877.735.9314.</a:t>
                      </a:r>
                      <a:endParaRPr lang="en-US" sz="1800" i="1" dirty="0">
                        <a:solidFill>
                          <a:schemeClr val="tx2"/>
                        </a:solidFill>
                      </a:endParaRPr>
                    </a:p>
                  </a:txBody>
                  <a:tcPr anchor="ctr">
                    <a:lnT w="19050" cap="flat" cmpd="sng" algn="ctr">
                      <a:solidFill>
                        <a:schemeClr val="accent1"/>
                      </a:solidFill>
                      <a:prstDash val="sysDot"/>
                      <a:round/>
                      <a:headEnd type="none" w="med" len="med"/>
                      <a:tailEnd type="none" w="med" len="med"/>
                    </a:lnT>
                  </a:tcPr>
                </a:tc>
                <a:extLst>
                  <a:ext uri="{0D108BD9-81ED-4DB2-BD59-A6C34878D82A}">
                    <a16:rowId xmlns:a16="http://schemas.microsoft.com/office/drawing/2014/main" val="2380070760"/>
                  </a:ext>
                </a:extLst>
              </a:tr>
            </a:tbl>
          </a:graphicData>
        </a:graphic>
      </p:graphicFrame>
    </p:spTree>
    <p:extLst>
      <p:ext uri="{BB962C8B-B14F-4D97-AF65-F5344CB8AC3E}">
        <p14:creationId xmlns:p14="http://schemas.microsoft.com/office/powerpoint/2010/main" val="2664908173"/>
      </p:ext>
    </p:extLst>
  </p:cSld>
  <p:clrMapOvr>
    <a:masterClrMapping/>
  </p:clrMapOvr>
  <mc:AlternateContent xmlns:mc="http://schemas.openxmlformats.org/markup-compatibility/2006" xmlns:p14="http://schemas.microsoft.com/office/powerpoint/2010/main">
    <mc:Choice Requires="p14">
      <p:transition spd="slow" p14:dur="2000" advTm="16647"/>
    </mc:Choice>
    <mc:Fallback xmlns="">
      <p:transition spd="slow" advTm="1664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Don’t pay more than you should</a:t>
            </a:r>
          </a:p>
        </p:txBody>
      </p:sp>
      <p:sp>
        <p:nvSpPr>
          <p:cNvPr id="3" name="Content Placeholder 2"/>
          <p:cNvSpPr>
            <a:spLocks noGrp="1"/>
          </p:cNvSpPr>
          <p:nvPr>
            <p:ph idx="1"/>
            <p:custDataLst>
              <p:tags r:id="rId2"/>
            </p:custDataLst>
          </p:nvPr>
        </p:nvSpPr>
        <p:spPr/>
        <p:txBody>
          <a:bodyPr/>
          <a:lstStyle/>
          <a:p>
            <a:pPr lvl="0"/>
            <a:r>
              <a:rPr lang="en-US" i="1" dirty="0"/>
              <a:t>Explanation of Benefits </a:t>
            </a:r>
            <a:r>
              <a:rPr lang="en-US" dirty="0"/>
              <a:t>(EOB) is a report that shows you:</a:t>
            </a:r>
          </a:p>
          <a:p>
            <a:pPr lvl="1"/>
            <a:r>
              <a:rPr lang="en-US" dirty="0"/>
              <a:t>How much your provider charged for services.</a:t>
            </a:r>
          </a:p>
          <a:p>
            <a:pPr lvl="1"/>
            <a:r>
              <a:rPr lang="en-US" dirty="0"/>
              <a:t>How much the Plan paid. </a:t>
            </a:r>
          </a:p>
          <a:p>
            <a:pPr lvl="1"/>
            <a:r>
              <a:rPr lang="en-US" dirty="0"/>
              <a:t>The amount you will be responsible for, such as your copayment, deductible and coinsurance.</a:t>
            </a:r>
          </a:p>
          <a:p>
            <a:pPr lvl="1"/>
            <a:r>
              <a:rPr lang="en-US" dirty="0"/>
              <a:t>The total amount you may owe the provider (does not include any amount you’ve already paid).</a:t>
            </a:r>
          </a:p>
          <a:p>
            <a:pPr lvl="0"/>
            <a:r>
              <a:rPr lang="en-US" dirty="0"/>
              <a:t>Find your EOB in the My Health Toolkit app and choose paperless notifications. </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4244618567"/>
      </p:ext>
    </p:extLst>
  </p:cSld>
  <p:clrMapOvr>
    <a:masterClrMapping/>
  </p:clrMapOvr>
  <mc:AlternateContent xmlns:mc="http://schemas.openxmlformats.org/markup-compatibility/2006" xmlns:p14="http://schemas.microsoft.com/office/powerpoint/2010/main">
    <mc:Choice Requires="p14">
      <p:transition spd="slow" p14:dur="2000" advTm="45447"/>
    </mc:Choice>
    <mc:Fallback xmlns="">
      <p:transition spd="slow" advTm="4544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custDataLst>
              <p:tags r:id="rId1"/>
            </p:custDataLst>
          </p:nvPr>
        </p:nvSpPr>
        <p:spPr/>
        <p:txBody>
          <a:bodyPr/>
          <a:lstStyle/>
          <a:p>
            <a:r>
              <a:rPr lang="en-US" dirty="0"/>
              <a:t>Resources for a better you</a:t>
            </a:r>
          </a:p>
        </p:txBody>
      </p:sp>
      <p:sp>
        <p:nvSpPr>
          <p:cNvPr id="6" name="Content Placeholder 5"/>
          <p:cNvSpPr>
            <a:spLocks noGrp="1"/>
          </p:cNvSpPr>
          <p:nvPr>
            <p:ph idx="1"/>
            <p:custDataLst>
              <p:tags r:id="rId2"/>
            </p:custDataLst>
          </p:nvPr>
        </p:nvSpPr>
        <p:spPr/>
        <p:txBody>
          <a:bodyPr/>
          <a:lstStyle/>
          <a:p>
            <a:r>
              <a:rPr lang="en-US" dirty="0"/>
              <a:t>Blue </a:t>
            </a:r>
            <a:r>
              <a:rPr lang="en-US" dirty="0" err="1"/>
              <a:t>CareOnDemand</a:t>
            </a:r>
            <a:r>
              <a:rPr lang="en-US" dirty="0"/>
              <a:t> behavioral health visits.</a:t>
            </a:r>
          </a:p>
          <a:p>
            <a:pPr lvl="0"/>
            <a:r>
              <a:rPr lang="en-US" dirty="0"/>
              <a:t>Care management.</a:t>
            </a:r>
          </a:p>
          <a:p>
            <a:r>
              <a:rPr lang="en-US" dirty="0"/>
              <a:t>Meru Health.</a:t>
            </a:r>
          </a:p>
          <a:p>
            <a:pPr lvl="0"/>
            <a:r>
              <a:rPr lang="en-US" dirty="0"/>
              <a:t>Quit For Life.</a:t>
            </a:r>
          </a:p>
          <a:p>
            <a:r>
              <a:rPr lang="en-US" dirty="0"/>
              <a:t>Strive.</a:t>
            </a:r>
          </a:p>
          <a:p>
            <a:r>
              <a:rPr lang="en-US" dirty="0" err="1"/>
              <a:t>Wondr</a:t>
            </a:r>
            <a:r>
              <a:rPr lang="en-US" dirty="0"/>
              <a:t> Health.</a:t>
            </a:r>
          </a:p>
          <a:p>
            <a:r>
              <a:rPr lang="en-US" dirty="0"/>
              <a:t>Learn more at </a:t>
            </a:r>
            <a:r>
              <a:rPr lang="en-US" dirty="0">
                <a:hlinkClick r:id="rId5"/>
              </a:rPr>
              <a:t>www.peba.sc.gov/health-and-wellness</a:t>
            </a:r>
            <a:r>
              <a:rPr lang="en-US" dirty="0"/>
              <a:t>.</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907291721"/>
      </p:ext>
    </p:extLst>
  </p:cSld>
  <p:clrMapOvr>
    <a:masterClrMapping/>
  </p:clrMapOvr>
  <mc:AlternateContent xmlns:mc="http://schemas.openxmlformats.org/markup-compatibility/2006" xmlns:p14="http://schemas.microsoft.com/office/powerpoint/2010/main">
    <mc:Choice Requires="p14">
      <p:transition spd="slow" p14:dur="2000" advTm="32421"/>
    </mc:Choice>
    <mc:Fallback xmlns="">
      <p:transition spd="slow" advTm="3242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Adult well visits</a:t>
            </a:r>
          </a:p>
        </p:txBody>
      </p:sp>
      <p:sp>
        <p:nvSpPr>
          <p:cNvPr id="3" name="Content Placeholder 2"/>
          <p:cNvSpPr>
            <a:spLocks noGrp="1"/>
          </p:cNvSpPr>
          <p:nvPr>
            <p:ph idx="1"/>
            <p:custDataLst>
              <p:tags r:id="rId2"/>
            </p:custDataLst>
          </p:nvPr>
        </p:nvSpPr>
        <p:spPr/>
        <p:txBody>
          <a:bodyPr>
            <a:normAutofit/>
          </a:bodyPr>
          <a:lstStyle/>
          <a:p>
            <a:r>
              <a:rPr lang="en-US" dirty="0"/>
              <a:t>The State Health Plan covers one well visit every year at no member cost.</a:t>
            </a:r>
          </a:p>
          <a:p>
            <a:pPr lvl="0"/>
            <a:r>
              <a:rPr lang="en-US" dirty="0"/>
              <a:t>Evidence-based services with an A or B recommendation by the </a:t>
            </a:r>
            <a:r>
              <a:rPr lang="en-US" dirty="0">
                <a:hlinkClick r:id="rId5"/>
              </a:rPr>
              <a:t>United States Preventive Services Task Force</a:t>
            </a:r>
            <a:r>
              <a:rPr lang="en-US" dirty="0"/>
              <a:t> (USPSTF) included.</a:t>
            </a:r>
          </a:p>
          <a:p>
            <a:r>
              <a:rPr lang="en-US" dirty="0"/>
              <a:t>Available to all non-Medicare primary adults ages 19 and older.</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1743612926"/>
      </p:ext>
    </p:extLst>
  </p:cSld>
  <p:clrMapOvr>
    <a:masterClrMapping/>
  </p:clrMapOvr>
  <mc:AlternateContent xmlns:mc="http://schemas.openxmlformats.org/markup-compatibility/2006" xmlns:p14="http://schemas.microsoft.com/office/powerpoint/2010/main">
    <mc:Choice Requires="p14">
      <p:transition spd="slow" p14:dur="2000" advTm="51559"/>
    </mc:Choice>
    <mc:Fallback xmlns="">
      <p:transition spd="slow" advTm="5155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5AAF-F8B6-7908-33D6-DA4C2FFED7D7}"/>
              </a:ext>
            </a:extLst>
          </p:cNvPr>
          <p:cNvSpPr>
            <a:spLocks noGrp="1"/>
          </p:cNvSpPr>
          <p:nvPr>
            <p:ph type="title"/>
          </p:nvPr>
        </p:nvSpPr>
        <p:spPr/>
        <p:txBody>
          <a:bodyPr/>
          <a:lstStyle/>
          <a:p>
            <a:r>
              <a:rPr lang="en-US" dirty="0"/>
              <a:t>Adult well woman visits</a:t>
            </a:r>
          </a:p>
        </p:txBody>
      </p:sp>
      <p:sp>
        <p:nvSpPr>
          <p:cNvPr id="3" name="Content Placeholder 2">
            <a:extLst>
              <a:ext uri="{FF2B5EF4-FFF2-40B4-BE49-F238E27FC236}">
                <a16:creationId xmlns:a16="http://schemas.microsoft.com/office/drawing/2014/main" id="{5295D70A-B42F-F3C1-0959-4D73A04D87F8}"/>
              </a:ext>
            </a:extLst>
          </p:cNvPr>
          <p:cNvSpPr>
            <a:spLocks noGrp="1"/>
          </p:cNvSpPr>
          <p:nvPr>
            <p:ph idx="1"/>
          </p:nvPr>
        </p:nvSpPr>
        <p:spPr/>
        <p:txBody>
          <a:bodyPr/>
          <a:lstStyle/>
          <a:p>
            <a:r>
              <a:rPr lang="en-US" dirty="0"/>
              <a:t>State Health Plan primary members are eligible for one well woman visit each year at no member cost.</a:t>
            </a:r>
          </a:p>
          <a:p>
            <a:pPr lvl="1"/>
            <a:r>
              <a:rPr lang="en-US" dirty="0"/>
              <a:t>The benefit is available to all non-Medicare primary female adults ages 19 and older who are covered by the Standard Plan or Savings Plan.</a:t>
            </a:r>
          </a:p>
          <a:p>
            <a:r>
              <a:rPr lang="en-US" dirty="0"/>
              <a:t>Well woman exam is in addition to the annual adult well visit.</a:t>
            </a:r>
          </a:p>
          <a:p>
            <a:r>
              <a:rPr lang="en-US" dirty="0"/>
              <a:t>Evidence-supported services, based on the U.S. Preventive Services Task Force (USPSTF) A and B recommendations, are included as part of a well woman exam under the State Health Plan.</a:t>
            </a:r>
          </a:p>
          <a:p>
            <a:endParaRPr lang="en-US" dirty="0"/>
          </a:p>
        </p:txBody>
      </p:sp>
      <p:sp>
        <p:nvSpPr>
          <p:cNvPr id="4" name="Slide Number Placeholder 3">
            <a:extLst>
              <a:ext uri="{FF2B5EF4-FFF2-40B4-BE49-F238E27FC236}">
                <a16:creationId xmlns:a16="http://schemas.microsoft.com/office/drawing/2014/main" id="{DC4D36BA-1886-6C48-5A53-8ACE4EB9B5CC}"/>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3241566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custDataLst>
              <p:tags r:id="rId1"/>
            </p:custDataLst>
          </p:nvPr>
        </p:nvSpPr>
        <p:spPr/>
        <p:txBody>
          <a:bodyPr/>
          <a:lstStyle/>
          <a:p>
            <a:pPr lvl="0"/>
            <a:r>
              <a:rPr lang="en-US" dirty="0"/>
              <a:t>Preventive screening.</a:t>
            </a:r>
          </a:p>
          <a:p>
            <a:pPr lvl="0"/>
            <a:r>
              <a:rPr lang="en-US" dirty="0"/>
              <a:t>Adult vaccinations.</a:t>
            </a:r>
          </a:p>
          <a:p>
            <a:pPr lvl="0"/>
            <a:r>
              <a:rPr lang="en-US" dirty="0"/>
              <a:t>Well adult benefits.</a:t>
            </a:r>
          </a:p>
          <a:p>
            <a:pPr lvl="0"/>
            <a:r>
              <a:rPr lang="en-US" dirty="0"/>
              <a:t>Well child benefits (exams and immunizations).</a:t>
            </a:r>
          </a:p>
          <a:p>
            <a:pPr lvl="0"/>
            <a:r>
              <a:rPr lang="en-US" dirty="0"/>
              <a:t>Colorectal cancer screening.</a:t>
            </a:r>
          </a:p>
          <a:p>
            <a:pPr lvl="0"/>
            <a:r>
              <a:rPr lang="en-US" dirty="0"/>
              <a:t>Cervical cancer screening.</a:t>
            </a:r>
          </a:p>
          <a:p>
            <a:pPr lvl="0"/>
            <a:r>
              <a:rPr lang="en-US" dirty="0"/>
              <a:t>No-Pay Copay.</a:t>
            </a:r>
          </a:p>
        </p:txBody>
      </p:sp>
      <p:sp>
        <p:nvSpPr>
          <p:cNvPr id="3" name="Content Placeholder 2"/>
          <p:cNvSpPr>
            <a:spLocks noGrp="1"/>
          </p:cNvSpPr>
          <p:nvPr>
            <p:ph sz="half" idx="2"/>
            <p:custDataLst>
              <p:tags r:id="rId2"/>
            </p:custDataLst>
          </p:nvPr>
        </p:nvSpPr>
        <p:spPr/>
        <p:txBody>
          <a:bodyPr/>
          <a:lstStyle/>
          <a:p>
            <a:pPr lvl="0"/>
            <a:r>
              <a:rPr lang="en-US" dirty="0"/>
              <a:t>Mammography.</a:t>
            </a:r>
          </a:p>
          <a:p>
            <a:pPr lvl="0"/>
            <a:r>
              <a:rPr lang="en-US" dirty="0"/>
              <a:t>Behavioral health management.</a:t>
            </a:r>
          </a:p>
          <a:p>
            <a:pPr lvl="0"/>
            <a:r>
              <a:rPr lang="en-US" dirty="0"/>
              <a:t>Weight management.</a:t>
            </a:r>
          </a:p>
          <a:p>
            <a:pPr lvl="0"/>
            <a:r>
              <a:rPr lang="en-US" dirty="0"/>
              <a:t>Heart health.</a:t>
            </a:r>
          </a:p>
          <a:p>
            <a:pPr lvl="0"/>
            <a:r>
              <a:rPr lang="en-US" dirty="0"/>
              <a:t>Diabetes management.</a:t>
            </a:r>
          </a:p>
          <a:p>
            <a:pPr lvl="0"/>
            <a:r>
              <a:rPr lang="en-US" dirty="0"/>
              <a:t>Nicotine cessation.</a:t>
            </a:r>
          </a:p>
          <a:p>
            <a:pPr lvl="0"/>
            <a:r>
              <a:rPr lang="en-US" dirty="0"/>
              <a:t>Maternity management.</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8</a:t>
            </a:fld>
            <a:endParaRPr lang="en-US" dirty="0"/>
          </a:p>
        </p:txBody>
      </p:sp>
      <p:sp>
        <p:nvSpPr>
          <p:cNvPr id="5" name="Title 4"/>
          <p:cNvSpPr>
            <a:spLocks noGrp="1"/>
          </p:cNvSpPr>
          <p:nvPr>
            <p:ph type="title"/>
            <p:custDataLst>
              <p:tags r:id="rId4"/>
            </p:custDataLst>
          </p:nvPr>
        </p:nvSpPr>
        <p:spPr/>
        <p:txBody>
          <a:bodyPr/>
          <a:lstStyle/>
          <a:p>
            <a:r>
              <a:rPr lang="en-US" dirty="0"/>
              <a:t>PEBA Perks</a:t>
            </a:r>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533639" y="4823670"/>
            <a:ext cx="2466426" cy="1397901"/>
          </a:xfrm>
          <a:prstGeom prst="rect">
            <a:avLst/>
          </a:prstGeom>
        </p:spPr>
      </p:pic>
      <p:sp>
        <p:nvSpPr>
          <p:cNvPr id="9" name="TextBox 8">
            <a:extLst>
              <a:ext uri="{FF2B5EF4-FFF2-40B4-BE49-F238E27FC236}">
                <a16:creationId xmlns:a16="http://schemas.microsoft.com/office/drawing/2014/main" id="{45BDAEF5-E2F3-43F9-A1BE-5AF7AB51C0C2}"/>
              </a:ext>
            </a:extLst>
          </p:cNvPr>
          <p:cNvSpPr txBox="1"/>
          <p:nvPr/>
        </p:nvSpPr>
        <p:spPr>
          <a:xfrm>
            <a:off x="457198" y="5394121"/>
            <a:ext cx="5096314" cy="553998"/>
          </a:xfrm>
          <a:prstGeom prst="rect">
            <a:avLst/>
          </a:prstGeom>
          <a:solidFill>
            <a:schemeClr val="bg2">
              <a:lumMod val="20000"/>
              <a:lumOff val="80000"/>
            </a:schemeClr>
          </a:solidFill>
        </p:spPr>
        <p:txBody>
          <a:bodyPr wrap="square" lIns="228600" tIns="91440" rIns="228600" bIns="91440" rtlCol="0">
            <a:spAutoFit/>
          </a:bodyPr>
          <a:lstStyle/>
          <a:p>
            <a:pPr lvl="0"/>
            <a:r>
              <a:rPr lang="en-US" sz="2400" b="1" dirty="0">
                <a:solidFill>
                  <a:schemeClr val="tx2"/>
                </a:solidFill>
              </a:rPr>
              <a:t>Learn more at </a:t>
            </a:r>
            <a:r>
              <a:rPr lang="en-US" sz="2400" b="1" dirty="0">
                <a:hlinkClick r:id="rId7"/>
              </a:rPr>
              <a:t>www.PEBAperks.com</a:t>
            </a:r>
            <a:r>
              <a:rPr lang="en-US" sz="2400" b="1" dirty="0">
                <a:solidFill>
                  <a:schemeClr val="tx2"/>
                </a:solidFill>
              </a:rPr>
              <a:t>.</a:t>
            </a:r>
          </a:p>
        </p:txBody>
      </p:sp>
    </p:spTree>
    <p:extLst>
      <p:ext uri="{BB962C8B-B14F-4D97-AF65-F5344CB8AC3E}">
        <p14:creationId xmlns:p14="http://schemas.microsoft.com/office/powerpoint/2010/main" val="2333517175"/>
      </p:ext>
    </p:extLst>
  </p:cSld>
  <p:clrMapOvr>
    <a:masterClrMapping/>
  </p:clrMapOvr>
  <mc:AlternateContent xmlns:mc="http://schemas.openxmlformats.org/markup-compatibility/2006" xmlns:p14="http://schemas.microsoft.com/office/powerpoint/2010/main">
    <mc:Choice Requires="p14">
      <p:transition spd="slow" p14:dur="2000" advTm="19255"/>
    </mc:Choice>
    <mc:Fallback xmlns="">
      <p:transition spd="slow" advTm="1925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Avoid costs by getting the green light for your care</a:t>
            </a:r>
          </a:p>
        </p:txBody>
      </p:sp>
      <p:sp>
        <p:nvSpPr>
          <p:cNvPr id="3" name="Content Placeholder 2"/>
          <p:cNvSpPr>
            <a:spLocks noGrp="1"/>
          </p:cNvSpPr>
          <p:nvPr>
            <p:ph idx="1"/>
            <p:custDataLst>
              <p:tags r:id="rId2"/>
            </p:custDataLst>
          </p:nvPr>
        </p:nvSpPr>
        <p:spPr/>
        <p:txBody>
          <a:bodyPr/>
          <a:lstStyle/>
          <a:p>
            <a:pPr lvl="0"/>
            <a:r>
              <a:rPr lang="en-US" dirty="0"/>
              <a:t>Some medical and behavioral health services need you or your provider to call for prior authorization for the State Health Plan to provide coverage.</a:t>
            </a:r>
          </a:p>
          <a:p>
            <a:pPr lvl="0"/>
            <a:r>
              <a:rPr lang="en-US" dirty="0"/>
              <a:t>Not calling for prior authorization may lead to a $515 penalty.</a:t>
            </a:r>
          </a:p>
          <a:p>
            <a:pPr lvl="0"/>
            <a:r>
              <a:rPr lang="en-US" dirty="0"/>
              <a:t>Prior authorization does not guarantee payment.</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9</a:t>
            </a:fld>
            <a:endParaRPr lang="en-US" dirty="0"/>
          </a:p>
        </p:txBody>
      </p:sp>
    </p:spTree>
    <p:extLst>
      <p:ext uri="{BB962C8B-B14F-4D97-AF65-F5344CB8AC3E}">
        <p14:creationId xmlns:p14="http://schemas.microsoft.com/office/powerpoint/2010/main" val="2890343967"/>
      </p:ext>
    </p:extLst>
  </p:cSld>
  <p:clrMapOvr>
    <a:masterClrMapping/>
  </p:clrMapOvr>
  <mc:AlternateContent xmlns:mc="http://schemas.openxmlformats.org/markup-compatibility/2006" xmlns:p14="http://schemas.microsoft.com/office/powerpoint/2010/main">
    <mc:Choice Requires="p14">
      <p:transition spd="slow" p14:dur="2000" advTm="24151"/>
    </mc:Choice>
    <mc:Fallback xmlns="">
      <p:transition spd="slow" advTm="2415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D9A2DDF-008E-44CE-96D0-3E62430AA7B6}&quot;/&gt;&lt;isInvalidForFieldText val=&quot;0&quot;/&gt;&lt;Image&gt;&lt;filename val=&quot;C:\Users\rscald\AppData\Local\Temp\CP16132381501937Session\CPTrustFolder16132381501953\PPTImport16132381587437\data\asimages\{AD9A2DDF-008E-44CE-96D0-3E62430AA7B6}_53.png&quot;/&gt;&lt;left val=&quot;864&quot;/&gt;&lt;top val=&quot;670&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52188C17-CF1E-4DF5-9150-BEBAFD1BD09C}&quot;/&gt;&lt;isInvalidForFieldText val=&quot;0&quot;/&gt;&lt;Image&gt;&lt;filename val=&quot;C:\Users\rscald\AppData\Local\Temp\CP16132381501937Session\CPTrustFolder16132381501953\PPTImport16132381587437\data\asimages\{52188C17-CF1E-4DF5-9150-BEBAFD1BD09C}_59.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6&quot;/&gt;&lt;lineCharCount val=&quot;45&quot;/&gt;&lt;lineCharCount val=&quot;47&quot;/&gt;&lt;lineCharCount val=&quot;19&quot;/&gt;&lt;lineCharCount val=&quot;57&quot;/&gt;&lt;lineCharCount val=&quot;49&quot;/&gt;&lt;lineCharCount val=&quot;14&quot;/&gt;&lt;lineCharCount val=&quot;58&quot;/&gt;&lt;lineCharCount val=&quot;11&quot;/&gt;&lt;lineCharCount val=&quot;25&quot;/&gt;&lt;lineCharCount val=&quot;27&quot;/&gt;&lt;/TableIndex&gt;&lt;/ShapeTextInfo&gt;"/>
  <p:tag name="HTML_SHAPEINFO" val="&lt;ThreeDShapeInfo&gt;&lt;uuid val=&quot;{59290D7B-7024-4B40-A675-C2822884C113}&quot;/&gt;&lt;isInvalidForFieldText val=&quot;0&quot;/&gt;&lt;Image&gt;&lt;filename val=&quot;C:\Users\rscald\AppData\Local\Temp\CP16132381501937Session\CPTrustFolder16132381501953\PPTImport16132381587437\data\asimages\{59290D7B-7024-4B40-A675-C2822884C113}_59.png&quot;/&gt;&lt;left val=&quot;37&quot;/&gt;&lt;top val=&quot;190&quot;/&gt;&lt;width val=&quot;888&quot;/&gt;&lt;height val=&quot;460&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E2DFAE7-DCC0-4B87-81AB-0D1122723B73}&quot;/&gt;&lt;isInvalidForFieldText val=&quot;0&quot;/&gt;&lt;Image&gt;&lt;filename val=&quot;C:\Users\rscald\AppData\Local\Temp\CP16132381501937Session\CPTrustFolder16132381501953\PPTImport16132381587437\data\asimages\{0E2DFAE7-DCC0-4B87-81AB-0D1122723B73}_59.png&quot;/&gt;&lt;left val=&quot;864&quot;/&gt;&lt;top val=&quot;670&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24&quot;/&gt;&lt;/TableIndex&gt;&lt;/ShapeTextInfo&gt;"/>
  <p:tag name="HTML_SHAPEINFO" val="&lt;ThreeDShapeInfo&gt;&lt;uuid val=&quot;{E28A8439-20B2-4A88-B55D-326DCB6CC9DC}&quot;/&gt;&lt;isInvalidForFieldText val=&quot;0&quot;/&gt;&lt;Image&gt;&lt;filename val=&quot;C:\Users\rscald\AppData\Local\Temp\CP16132381501937Session\CPTrustFolder16132381501953\PPTImport16132381587437\data\asimages\{E28A8439-20B2-4A88-B55D-326DCB6CC9DC}_55.png&quot;/&gt;&lt;left val=&quot;24&quot;/&gt;&lt;top val=&quot;24&quot;/&gt;&lt;width val=&quot;743&quot;/&gt;&lt;height val=&quot;17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27&quot;/&gt;&lt;lineCharCount val=&quot;48&quot;/&gt;&lt;lineCharCount val=&quot;14&quot;/&gt;&lt;lineCharCount val=&quot;40&quot;/&gt;&lt;lineCharCount val=&quot;47&quot;/&gt;&lt;lineCharCount val=&quot;40&quot;/&gt;&lt;/TableIndex&gt;&lt;/ShapeTextInfo&gt;"/>
  <p:tag name="HTML_SHAPEINFO" val="&lt;ThreeDShapeInfo&gt;&lt;uuid val=&quot;{F8EEDD30-6962-431D-9562-6179026EB75A}&quot;/&gt;&lt;isInvalidForFieldText val=&quot;0&quot;/&gt;&lt;Image&gt;&lt;filename val=&quot;C:\Users\rscald\AppData\Local\Temp\CP16132381501937Session\CPTrustFolder16132381501953\PPTImport16132381587437\data\asimages\{F8EEDD30-6962-431D-9562-6179026EB75A}_55.png&quot;/&gt;&lt;left val=&quot;36&quot;/&gt;&lt;top val=&quot;192&quot;/&gt;&lt;width val=&quot;887&quot;/&gt;&lt;height val=&quot;4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C8FEB2C-6381-47B1-AB40-E4564D26B57C}&quot;/&gt;&lt;isInvalidForFieldText val=&quot;0&quot;/&gt;&lt;Image&gt;&lt;filename val=&quot;C:\Users\rscald\AppData\Local\Temp\CP16132381501937Session\CPTrustFolder16132381501953\PPTImport16132381587437\data\asimages\{6C8FEB2C-6381-47B1-AB40-E4564D26B57C}_55.png&quot;/&gt;&lt;left val=&quot;864&quot;/&gt;&lt;top val=&quot;670&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2&quot;/&gt;&lt;lineCharCount val=&quot;13&quot;/&gt;&lt;lineCharCount val=&quot;20&quot;/&gt;&lt;lineCharCount val=&quot;20&quot;/&gt;&lt;lineCharCount val=&quot;11&quot;/&gt;&lt;lineCharCount val=&quot;16&quot;/&gt;&lt;lineCharCount val=&quot;18&quot;/&gt;&lt;lineCharCount val=&quot;11&quot;/&gt;&lt;lineCharCount val=&quot;26&quot;/&gt;&lt;/TableIndex&gt;&lt;/ShapeTextInfo&gt;"/>
  <p:tag name="HTML_SHAPEINFO" val="&lt;ThreeDShapeInfo&gt;&lt;uuid val=&quot;{D3ACF8B9-0502-46F8-84A1-770133D9F6F4}&quot;/&gt;&lt;isInvalidForFieldText val=&quot;0&quot;/&gt;&lt;Image&gt;&lt;filename val=&quot;C:\Users\rscald\AppData\Local\Temp\CP16132381501937Session\CPTrustFolder16132381501953\PPTImport16132381587437\data\asimages\{D3ACF8B9-0502-46F8-84A1-770133D9F6F4}_58.png&quot;/&gt;&lt;left val=&quot;37&quot;/&gt;&lt;top val=&quot;194&quot;/&gt;&lt;width val=&quot;429&quot;/&gt;&lt;height val=&quot;443&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4&quot;/&gt;&lt;lineCharCount val=&quot;13&quot;/&gt;&lt;lineCharCount val=&quot;20&quot;/&gt;&lt;lineCharCount val=&quot;19&quot;/&gt;&lt;lineCharCount val=&quot;13&quot;/&gt;&lt;lineCharCount val=&quot;14&quot;/&gt;&lt;lineCharCount val=&quot;18&quot;/&gt;&lt;/TableIndex&gt;&lt;/ShapeTextInfo&gt;"/>
  <p:tag name="HTML_SHAPEINFO" val="&lt;ThreeDShapeInfo&gt;&lt;uuid val=&quot;{2CA0276F-015A-411B-93B2-EF650048DE60}&quot;/&gt;&lt;isInvalidForFieldText val=&quot;0&quot;/&gt;&lt;Image&gt;&lt;filename val=&quot;C:\Users\rscald\AppData\Local\Temp\CP16132381501937Session\CPTrustFolder16132381501953\PPTImport16132381587437\data\asimages\{2CA0276F-015A-411B-93B2-EF650048DE60}_58.png&quot;/&gt;&lt;left val=&quot;493&quot;/&gt;&lt;top val=&quot;194&quot;/&gt;&lt;width val=&quot;419&quot;/&gt;&lt;height val=&quot;443&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4BC7203E-1EB4-4AAA-BD86-92902EC49748}&quot;/&gt;&lt;isInvalidForFieldText val=&quot;0&quot;/&gt;&lt;Image&gt;&lt;filename val=&quot;C:\Users\rscald\AppData\Local\Temp\CP16132381501937Session\CPTrustFolder16132381501953\PPTImport16132381587437\data\asimages\{4BC7203E-1EB4-4AAA-BD86-92902EC49748}_58.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FD5A97D1-49EF-435F-8CB1-5DA7AF2A3EDC}&quot;/&gt;&lt;isInvalidForFieldText val=&quot;0&quot;/&gt;&lt;Image&gt;&lt;filename val=&quot;C:\Users\rscald\AppData\Local\Temp\CP16132381501937Session\CPTrustFolder16132381501953\PPTImport16132381587437\data\asimages\{FD5A97D1-49EF-435F-8CB1-5DA7AF2A3EDC}_58.png&quot;/&gt;&lt;left val=&quot;24&quot;/&gt;&lt;top val=&quot;35&quot;/&gt;&lt;width val=&quot;743&quot;/&gt;&lt;height val=&quot;160&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9&quot;/&gt;&lt;lineCharCount val=&quot;4&quot;/&gt;&lt;/TableIndex&gt;&lt;/ShapeTextInfo&gt;"/>
  <p:tag name="HTML_SHAPEINFO" val="&lt;ThreeDShapeInfo&gt;&lt;uuid val=&quot;{FEA6A8B8-9D20-484B-AA23-1C7F37186857}&quot;/&gt;&lt;isInvalidForFieldText val=&quot;0&quot;/&gt;&lt;Image&gt;&lt;filename val=&quot;C:\Users\rscald\AppData\Local\Temp\CP16132381501937Session\CPTrustFolder16132381501953\PPTImport16132381587437\data\asimages\{FEA6A8B8-9D20-484B-AA23-1C7F37186857}_61.png&quot;/&gt;&lt;left val=&quot;24&quot;/&gt;&lt;top val=&quot;24&quot;/&gt;&lt;width val=&quot;774&quot;/&gt;&lt;height val=&quot;170&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9&quot;/&gt;&lt;lineCharCount val=&quot;54&quot;/&gt;&lt;lineCharCount val=&quot;43&quot;/&gt;&lt;lineCharCount val=&quot;52&quot;/&gt;&lt;lineCharCount val=&quot;9&quot;/&gt;&lt;lineCharCount val=&quot;47&quot;/&gt;&lt;/TableIndex&gt;&lt;/ShapeTextInfo&gt;"/>
  <p:tag name="HTML_SHAPEINFO" val="&lt;ThreeDShapeInfo&gt;&lt;uuid val=&quot;{0DAC4360-2813-4902-928E-F85C42BE5285}&quot;/&gt;&lt;isInvalidForFieldText val=&quot;0&quot;/&gt;&lt;Image&gt;&lt;filename val=&quot;C:\Users\rscald\AppData\Local\Temp\CP16132381501937Session\CPTrustFolder16132381501953\PPTImport16132381587437\data\asimages\{0DAC4360-2813-4902-928E-F85C42BE5285}_61.png&quot;/&gt;&lt;left val=&quot;36&quot;/&gt;&lt;top val=&quot;192&quot;/&gt;&lt;width val=&quot;876&quot;/&gt;&lt;height val=&quot;444&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84D9D342-B625-474A-8F4A-F34D2FCBFAA7}&quot;/&gt;&lt;isInvalidForFieldText val=&quot;0&quot;/&gt;&lt;Image&gt;&lt;filename val=&quot;C:\Users\rscald\AppData\Local\Temp\CP16132381501937Session\CPTrustFolder16132381501953\PPTImport16132381587437\data\asimages\{84D9D342-B625-474A-8F4A-F34D2FCBFAA7}_61.png&quot;/&gt;&lt;left val=&quot;864&quot;/&gt;&lt;top val=&quot;670&quot;/&gt;&lt;width val=&quot;47&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F0594060-CCDC-4987-9A6F-D8F0B84A57C1}&quot;/&gt;&lt;isInvalidForFieldText val=&quot;0&quot;/&gt;&lt;Image&gt;&lt;filename val=&quot;C:\Users\rscald\AppData\Local\Temp\CP16132381501937Session\CPTrustFolder16132381501953\PPTImport16132381587437\data\asimages\{F0594060-CCDC-4987-9A6F-D8F0B84A57C1}_52.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1&quot;/&gt;&lt;lineCharCount val=&quot;45&quot;/&gt;&lt;lineCharCount val=&quot;52&quot;/&gt;&lt;lineCharCount val=&quot;20&quot;/&gt;&lt;lineCharCount val=&quot;47&quot;/&gt;&lt;lineCharCount val=&quot;36&quot;/&gt;&lt;lineCharCount val=&quot;42&quot;/&gt;&lt;/TableIndex&gt;&lt;/ShapeTextInfo&gt;"/>
  <p:tag name="HTML_SHAPEINFO" val="&lt;ThreeDShapeInfo&gt;&lt;uuid val=&quot;{D545AC72-BA9D-49FF-B731-C4797341E133}&quot;/&gt;&lt;isInvalidForFieldText val=&quot;0&quot;/&gt;&lt;Image&gt;&lt;filename val=&quot;C:\Users\rscald\AppData\Local\Temp\CP16132381501937Session\CPTrustFolder16132381501953\PPTImport16132381587437\data\asimages\{D545AC72-BA9D-49FF-B731-C4797341E133}_52.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CBEF075-D611-4919-82F2-73853EBA72E3}&quot;/&gt;&lt;isInvalidForFieldText val=&quot;0&quot;/&gt;&lt;Image&gt;&lt;filename val=&quot;C:\Users\rscald\AppData\Local\Temp\CP16132381501937Session\CPTrustFolder16132381501953\PPTImport16132381587437\data\asimages\{9CBEF075-D611-4919-82F2-73853EBA72E3}_52.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A63855BC-AC48-4DCF-8DD8-81E2651D6806}&quot;/&gt;&lt;isInvalidForFieldText val=&quot;0&quot;/&gt;&lt;Image&gt;&lt;filename val=&quot;C:\Users\rscald\AppData\Local\Temp\CP16132381501937Session\CPTrustFolder16132381501953\PPTImport16132381587437\data\asimages\{A63855BC-AC48-4DCF-8DD8-81E2651D6806}_53.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3&quot;/&gt;&lt;lineCharCount val=&quot;45&quot;/&gt;&lt;lineCharCount val=&quot;38&quot;/&gt;&lt;lineCharCount val=&quot;53&quot;/&gt;&lt;lineCharCount val=&quot;39&quot;/&gt;&lt;lineCharCount val=&quot;52&quot;/&gt;&lt;lineCharCount val=&quot;41&quot;/&gt;&lt;lineCharCount val=&quot;51&quot;/&gt;&lt;lineCharCount val=&quot;52&quot;/&gt;&lt;/TableIndex&gt;&lt;/ShapeTextInfo&gt;"/>
  <p:tag name="HTML_SHAPEINFO" val="&lt;ThreeDShapeInfo&gt;&lt;uuid val=&quot;{380EAAA4-0DEF-49A3-8124-2D801757438A}&quot;/&gt;&lt;isInvalidForFieldText val=&quot;0&quot;/&gt;&lt;Image&gt;&lt;filename val=&quot;C:\Users\rscald\AppData\Local\Temp\CP16132381501937Session\CPTrustFolder16132381501953\PPTImport16132381587437\data\asimages\{380EAAA4-0DEF-49A3-8124-2D801757438A}_53.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1747</TotalTime>
  <Words>564</Words>
  <Application>Microsoft Office PowerPoint</Application>
  <PresentationFormat>On-screen Show (4:3)</PresentationFormat>
  <Paragraphs>74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Times New Roman</vt:lpstr>
      <vt:lpstr>Tw Cen MT Condensed</vt:lpstr>
      <vt:lpstr>Office Theme</vt:lpstr>
      <vt:lpstr>Using your benefits</vt:lpstr>
      <vt:lpstr>Your benefits on the go</vt:lpstr>
      <vt:lpstr>Accessing membership ID cards</vt:lpstr>
      <vt:lpstr>Don’t pay more than you should</vt:lpstr>
      <vt:lpstr>Resources for a better you</vt:lpstr>
      <vt:lpstr>Adult well visits</vt:lpstr>
      <vt:lpstr>Adult well woman visits</vt:lpstr>
      <vt:lpstr>PEBA Perks</vt:lpstr>
      <vt:lpstr>Avoid costs by getting the green light for your care</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104</cp:revision>
  <cp:lastPrinted>2020-12-07T16:29:40Z</cp:lastPrinted>
  <dcterms:created xsi:type="dcterms:W3CDTF">2020-04-08T14:06:18Z</dcterms:created>
  <dcterms:modified xsi:type="dcterms:W3CDTF">2023-11-29T16:39:16Z</dcterms:modified>
</cp:coreProperties>
</file>