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307" r:id="rId3"/>
    <p:sldId id="311" r:id="rId4"/>
    <p:sldId id="312" r:id="rId5"/>
    <p:sldId id="263"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2"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Health Savings Account</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27508"/>
    </mc:Choice>
    <mc:Fallback xmlns="">
      <p:transition spd="slow" advTm="2750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8" y="228600"/>
            <a:ext cx="8229599" cy="804672"/>
          </a:xfrm>
        </p:spPr>
        <p:txBody>
          <a:bodyPr/>
          <a:lstStyle/>
          <a:p>
            <a:r>
              <a:rPr lang="en-US" dirty="0"/>
              <a:t>Health Savings Account (HSA)</a:t>
            </a:r>
          </a:p>
        </p:txBody>
      </p:sp>
      <p:sp>
        <p:nvSpPr>
          <p:cNvPr id="3" name="Content Placeholder 2"/>
          <p:cNvSpPr>
            <a:spLocks noGrp="1"/>
          </p:cNvSpPr>
          <p:nvPr>
            <p:ph idx="1"/>
            <p:custDataLst>
              <p:tags r:id="rId2"/>
            </p:custDataLst>
          </p:nvPr>
        </p:nvSpPr>
        <p:spPr>
          <a:xfrm>
            <a:off x="457200" y="1261872"/>
            <a:ext cx="8229600" cy="5029200"/>
          </a:xfrm>
        </p:spPr>
        <p:txBody>
          <a:bodyPr>
            <a:normAutofit lnSpcReduction="10000"/>
          </a:bodyPr>
          <a:lstStyle/>
          <a:p>
            <a:pPr lvl="0"/>
            <a:r>
              <a:rPr lang="en-US" dirty="0"/>
              <a:t>Savings Plan goes hand in hand with HSA.</a:t>
            </a:r>
          </a:p>
          <a:p>
            <a:r>
              <a:rPr lang="en-US" dirty="0"/>
              <a:t>Pay for out-of-pocket medical expenses, such as deductibles and prescriptions.</a:t>
            </a:r>
          </a:p>
          <a:p>
            <a:pPr lvl="1"/>
            <a:r>
              <a:rPr lang="en-US" dirty="0"/>
              <a:t>Funds are available as you contribute throughout the year.</a:t>
            </a:r>
          </a:p>
          <a:p>
            <a:r>
              <a:rPr lang="en-US" dirty="0"/>
              <a:t>Carry over all funds from one year to next.</a:t>
            </a:r>
          </a:p>
          <a:p>
            <a:r>
              <a:rPr lang="en-US" dirty="0"/>
              <a:t>You own the account and keep it if you leave your job or retire. </a:t>
            </a:r>
          </a:p>
          <a:p>
            <a:r>
              <a:rPr lang="en-US" dirty="0"/>
              <a:t>Annual contribution limit, but no limit to how much you can save in total.</a:t>
            </a:r>
          </a:p>
          <a:p>
            <a:r>
              <a:rPr lang="en-US" dirty="0"/>
              <a:t>Invest funds to earn investment income tax-free. </a:t>
            </a:r>
          </a:p>
          <a:p>
            <a:r>
              <a:rPr lang="en-US" dirty="0"/>
              <a:t>HSA Central will automatically set up the bank account based on enrollment information from PEBA, then they will send you a welcome email with instructions on how to fully open the account once it is set up.</a:t>
            </a:r>
          </a:p>
        </p:txBody>
      </p:sp>
      <p:sp>
        <p:nvSpPr>
          <p:cNvPr id="4" name="Slide Number Placeholder 3"/>
          <p:cNvSpPr>
            <a:spLocks noGrp="1"/>
          </p:cNvSpPr>
          <p:nvPr>
            <p:ph type="sldNum" sz="quarter" idx="12"/>
            <p:custDataLst>
              <p:tags r:id="rId3"/>
            </p:custDataLst>
          </p:nvPr>
        </p:nvSpPr>
        <p:spPr>
          <a:xfrm>
            <a:off x="8339328" y="6400800"/>
            <a:ext cx="804672" cy="457200"/>
          </a:xfrm>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228429243"/>
      </p:ext>
    </p:extLst>
  </p:cSld>
  <p:clrMapOvr>
    <a:masterClrMapping/>
  </p:clrMapOvr>
  <mc:AlternateContent xmlns:mc="http://schemas.openxmlformats.org/markup-compatibility/2006" xmlns:p14="http://schemas.microsoft.com/office/powerpoint/2010/main">
    <mc:Choice Requires="p14">
      <p:transition spd="slow" p14:dur="2000" advTm="62493"/>
    </mc:Choice>
    <mc:Fallback xmlns="">
      <p:transition spd="slow" advTm="624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fees from HSA Central</a:t>
            </a:r>
          </a:p>
        </p:txBody>
      </p:sp>
      <p:graphicFrame>
        <p:nvGraphicFramePr>
          <p:cNvPr id="9" name="Content Placeholder 8">
            <a:extLst>
              <a:ext uri="{FF2B5EF4-FFF2-40B4-BE49-F238E27FC236}">
                <a16:creationId xmlns:a16="http://schemas.microsoft.com/office/drawing/2014/main" id="{A2568260-F408-46A9-B082-D1CD24000159}"/>
              </a:ext>
            </a:extLst>
          </p:cNvPr>
          <p:cNvGraphicFramePr>
            <a:graphicFrameLocks noGrp="1"/>
          </p:cNvGraphicFramePr>
          <p:nvPr>
            <p:ph idx="1"/>
            <p:extLst>
              <p:ext uri="{D42A27DB-BD31-4B8C-83A1-F6EECF244321}">
                <p14:modId xmlns:p14="http://schemas.microsoft.com/office/powerpoint/2010/main" val="248571859"/>
              </p:ext>
            </p:extLst>
          </p:nvPr>
        </p:nvGraphicFramePr>
        <p:xfrm>
          <a:off x="457200" y="1262063"/>
          <a:ext cx="2667826" cy="1371600"/>
        </p:xfrm>
        <a:graphic>
          <a:graphicData uri="http://schemas.openxmlformats.org/drawingml/2006/table">
            <a:tbl>
              <a:tblPr firstRow="1" bandRow="1">
                <a:tableStyleId>{2D5ABB26-0587-4C30-8999-92F81FD0307C}</a:tableStyleId>
              </a:tblPr>
              <a:tblGrid>
                <a:gridCol w="1911858">
                  <a:extLst>
                    <a:ext uri="{9D8B030D-6E8A-4147-A177-3AD203B41FA5}">
                      <a16:colId xmlns:a16="http://schemas.microsoft.com/office/drawing/2014/main" val="4150371806"/>
                    </a:ext>
                  </a:extLst>
                </a:gridCol>
                <a:gridCol w="755968">
                  <a:extLst>
                    <a:ext uri="{9D8B030D-6E8A-4147-A177-3AD203B41FA5}">
                      <a16:colId xmlns:a16="http://schemas.microsoft.com/office/drawing/2014/main" val="1478665342"/>
                    </a:ext>
                  </a:extLst>
                </a:gridCol>
              </a:tblGrid>
              <a:tr h="457200">
                <a:tc>
                  <a:txBody>
                    <a:bodyPr/>
                    <a:lstStyle/>
                    <a:p>
                      <a:pPr algn="ctr"/>
                      <a:r>
                        <a:rPr lang="en-US" b="1" dirty="0">
                          <a:solidFill>
                            <a:schemeClr val="tx1"/>
                          </a:solidFill>
                        </a:rPr>
                        <a:t>Type</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Fee</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Administrative fee</a:t>
                      </a:r>
                      <a:endParaRPr lang="en-US" sz="1800" baseline="300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$0.50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Paper statements</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$3.00</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755017730"/>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158948638"/>
      </p:ext>
    </p:extLst>
  </p:cSld>
  <p:clrMapOvr>
    <a:masterClrMapping/>
  </p:clrMapOvr>
  <mc:AlternateContent xmlns:mc="http://schemas.openxmlformats.org/markup-compatibility/2006" xmlns:p14="http://schemas.microsoft.com/office/powerpoint/2010/main">
    <mc:Choice Requires="p14">
      <p:transition spd="slow" p14:dur="2000" advTm="12742"/>
    </mc:Choice>
    <mc:Fallback xmlns="">
      <p:transition spd="slow" advTm="127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Contribution limits</a:t>
            </a:r>
          </a:p>
        </p:txBody>
      </p:sp>
      <p:graphicFrame>
        <p:nvGraphicFramePr>
          <p:cNvPr id="11" name="Content Placeholder 8">
            <a:extLst>
              <a:ext uri="{FF2B5EF4-FFF2-40B4-BE49-F238E27FC236}">
                <a16:creationId xmlns:a16="http://schemas.microsoft.com/office/drawing/2014/main" id="{70F7E9C6-B622-46A9-A374-3A0026DA237D}"/>
              </a:ext>
            </a:extLst>
          </p:cNvPr>
          <p:cNvGraphicFramePr>
            <a:graphicFrameLocks noGrp="1"/>
          </p:cNvGraphicFramePr>
          <p:nvPr>
            <p:ph idx="1"/>
            <p:extLst>
              <p:ext uri="{D42A27DB-BD31-4B8C-83A1-F6EECF244321}">
                <p14:modId xmlns:p14="http://schemas.microsoft.com/office/powerpoint/2010/main" val="2182003666"/>
              </p:ext>
            </p:extLst>
          </p:nvPr>
        </p:nvGraphicFramePr>
        <p:xfrm>
          <a:off x="457200" y="1262063"/>
          <a:ext cx="4846638" cy="1828800"/>
        </p:xfrm>
        <a:graphic>
          <a:graphicData uri="http://schemas.openxmlformats.org/drawingml/2006/table">
            <a:tbl>
              <a:tblPr firstRow="1" bandRow="1">
                <a:tableStyleId>{2D5ABB26-0587-4C30-8999-92F81FD0307C}</a:tableStyleId>
              </a:tblPr>
              <a:tblGrid>
                <a:gridCol w="3968115">
                  <a:extLst>
                    <a:ext uri="{9D8B030D-6E8A-4147-A177-3AD203B41FA5}">
                      <a16:colId xmlns:a16="http://schemas.microsoft.com/office/drawing/2014/main" val="4150371806"/>
                    </a:ext>
                  </a:extLst>
                </a:gridCol>
                <a:gridCol w="878523">
                  <a:extLst>
                    <a:ext uri="{9D8B030D-6E8A-4147-A177-3AD203B41FA5}">
                      <a16:colId xmlns:a16="http://schemas.microsoft.com/office/drawing/2014/main" val="1478665342"/>
                    </a:ext>
                  </a:extLst>
                </a:gridCol>
              </a:tblGrid>
              <a:tr h="457200">
                <a:tc>
                  <a:txBody>
                    <a:bodyPr/>
                    <a:lstStyle/>
                    <a:p>
                      <a:pPr algn="ctr"/>
                      <a:r>
                        <a:rPr lang="en-US" b="1" dirty="0">
                          <a:solidFill>
                            <a:schemeClr val="tx1"/>
                          </a:solidFill>
                        </a:rPr>
                        <a:t>Coverage level</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Limit</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kern="1200" dirty="0">
                          <a:solidFill>
                            <a:schemeClr val="tx2"/>
                          </a:solidFill>
                          <a:effectLst/>
                          <a:latin typeface="+mn-lt"/>
                          <a:ea typeface="+mn-ea"/>
                          <a:cs typeface="+mn-cs"/>
                        </a:rPr>
                        <a:t>Self-only coverage</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algn="l"/>
                      <a:r>
                        <a:rPr lang="en-US" sz="1800" kern="1200" dirty="0">
                          <a:solidFill>
                            <a:schemeClr val="tx2"/>
                          </a:solidFill>
                          <a:effectLst/>
                          <a:latin typeface="+mn-lt"/>
                          <a:ea typeface="+mn-ea"/>
                          <a:cs typeface="+mn-cs"/>
                        </a:rPr>
                        <a:t>$4,150</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Family coverage</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algn="l"/>
                      <a:r>
                        <a:rPr lang="en-US" sz="1800" kern="1200" dirty="0">
                          <a:solidFill>
                            <a:schemeClr val="tx2"/>
                          </a:solidFill>
                          <a:effectLst/>
                          <a:latin typeface="+mn-lt"/>
                          <a:ea typeface="+mn-ea"/>
                          <a:cs typeface="+mn-cs"/>
                        </a:rPr>
                        <a:t>$8,300</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Catch-up for members ages 55 and older</a:t>
                      </a:r>
                    </a:p>
                  </a:txBody>
                  <a:tcPr marL="68580" marR="68580" marT="0" marB="0"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algn="l"/>
                      <a:r>
                        <a:rPr lang="en-US" sz="1800" dirty="0">
                          <a:solidFill>
                            <a:schemeClr val="tx2"/>
                          </a:solidFill>
                          <a:effectLst/>
                          <a:latin typeface="+mn-lt"/>
                          <a:ea typeface="Calibri" panose="020F0502020204030204" pitchFamily="34" charset="0"/>
                          <a:cs typeface="Times New Roman" panose="02020603050405020304" pitchFamily="18" charset="0"/>
                        </a:rPr>
                        <a:t>$</a:t>
                      </a:r>
                      <a:r>
                        <a:rPr lang="en-US" sz="1800" kern="1200" dirty="0">
                          <a:solidFill>
                            <a:schemeClr val="tx2"/>
                          </a:solidFill>
                          <a:effectLst/>
                          <a:latin typeface="+mn-lt"/>
                          <a:ea typeface="+mn-ea"/>
                          <a:cs typeface="+mn-cs"/>
                        </a:rPr>
                        <a:t>1,000</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278591213"/>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063768237"/>
      </p:ext>
    </p:extLst>
  </p:cSld>
  <p:clrMapOvr>
    <a:masterClrMapping/>
  </p:clrMapOvr>
  <mc:AlternateContent xmlns:mc="http://schemas.openxmlformats.org/markup-compatibility/2006" xmlns:p14="http://schemas.microsoft.com/office/powerpoint/2010/main">
    <mc:Choice Requires="p14">
      <p:transition spd="slow" p14:dur="2000" advTm="9860"/>
    </mc:Choice>
    <mc:Fallback xmlns="">
      <p:transition spd="slow" advTm="986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5577"/>
    </mc:Choice>
    <mc:Fallback xmlns="">
      <p:transition spd="slow" advTm="455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2FE75845-36C8-40AE-9C32-49CCF2F7150F}&quot;/&gt;&lt;isInvalidForFieldText val=&quot;0&quot;/&gt;&lt;Image&gt;&lt;filename val=&quot;C:\Users\rscald\AppData\Local\Temp\CP16132381501937Session\CPTrustFolder16132381501953\PPTImport16132381587437\data\asimages\{2FE75845-36C8-40AE-9C32-49CCF2F7150F}_45.png&quot;/&gt;&lt;left val=&quot;24&quot;/&gt;&lt;top val=&quot;35&quot;/&gt;&lt;width val=&quot;743&quot;/&gt;&lt;height val=&quot;16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FC0660D-6B03-4C67-8933-F629F4644539}&quot;/&gt;&lt;isInvalidForFieldText val=&quot;0&quot;/&gt;&lt;Image&gt;&lt;filename val=&quot;C:\Users\rscald\AppData\Local\Temp\CP16132381501937Session\CPTrustFolder16132381501953\PPTImport16132381587437\data\asimages\{BFC0660D-6B03-4C67-8933-F629F4644539}_45.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5&quot;/&gt;&lt;/TableIndex&gt;&lt;/ShapeTextInfo&gt;"/>
  <p:tag name="HTML_SHAPEINFO" val="&lt;ThreeDShapeInfo&gt;&lt;uuid val=&quot;{05590F49-2F10-4B3A-BF16-373B0BD7DEE0}&quot;/&gt;&lt;isInvalidForFieldText val=&quot;0&quot;/&gt;&lt;Image&gt;&lt;filename val=&quot;C:\Users\rscald\AppData\Local\Temp\CP16132381501937Session\CPTrustFolder16132381501953\PPTImport16132381587437\data\asimages\{05590F49-2F10-4B3A-BF16-373B0BD7DEE0}_40.png&quot;/&gt;&lt;left val=&quot;24&quot;/&gt;&lt;top val=&quot;24&quot;/&gt;&lt;width val=&quot;743&quot;/&gt;&lt;height val=&quot;17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5&quot;/&gt;&lt;lineCharCount val=&quot;44&quot;/&gt;&lt;lineCharCount val=&quot;54&quot;/&gt;&lt;lineCharCount val=&quot;12&quot;/&gt;&lt;lineCharCount val=&quot;52&quot;/&gt;&lt;lineCharCount val=&quot;23&quot;/&gt;&lt;lineCharCount val=&quot;50&quot;/&gt;&lt;lineCharCount val=&quot;51&quot;/&gt;&lt;lineCharCount val=&quot;6&quot;/&gt;&lt;/TableIndex&gt;&lt;/ShapeTextInfo&gt;"/>
  <p:tag name="HTML_SHAPEINFO" val="&lt;ThreeDShapeInfo&gt;&lt;uuid val=&quot;{56822512-DC1F-4CAD-A569-482722085C0F}&quot;/&gt;&lt;isInvalidForFieldText val=&quot;0&quot;/&gt;&lt;Image&gt;&lt;filename val=&quot;C:\Users\rscald\AppData\Local\Temp\CP16132381501937Session\CPTrustFolder16132381501953\PPTImport16132381587437\data\asimages\{56822512-DC1F-4CAD-A569-482722085C0F}_40.png&quot;/&gt;&lt;left val=&quot;36&quot;/&gt;&lt;top val=&quot;189&quot;/&gt;&lt;width val=&quot;884&quot;/&gt;&lt;height val=&quot;448&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EF99B89-957C-41A8-B8C7-E1F11803EBEE}&quot;/&gt;&lt;isInvalidForFieldText val=&quot;0&quot;/&gt;&lt;Image&gt;&lt;filename val=&quot;C:\Users\rscald\AppData\Local\Temp\CP16132381501937Session\CPTrustFolder16132381501953\PPTImport16132381587437\data\asimages\{AEF99B89-957C-41A8-B8C7-E1F11803EBEE}_40.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43C1E694-E8C3-4380-B5F2-097BA11B5C5D}&quot;/&gt;&lt;isInvalidForFieldText val=&quot;0&quot;/&gt;&lt;Image&gt;&lt;filename val=&quot;C:\Users\rscald\AppData\Local\Temp\CP16132381501937Session\CPTrustFolder16132381501953\PPTImport16132381587437\data\asimages\{43C1E694-E8C3-4380-B5F2-097BA11B5C5D}_44.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3C937125-3D07-492F-AF26-F060253CEBDA}&quot;/&gt;&lt;isInvalidForFieldText val=&quot;0&quot;/&gt;&lt;Image&gt;&lt;filename val=&quot;C:\Users\rscald\AppData\Local\Temp\CP16132381501937Session\CPTrustFolder16132381501953\PPTImport16132381587437\data\asimages\{3C937125-3D07-492F-AF26-F060253CEBDA}_44.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1399</TotalTime>
  <Words>177</Words>
  <Application>Microsoft Office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Your Health Savings Account</vt:lpstr>
      <vt:lpstr>Health Savings Account (HSA)</vt:lpstr>
      <vt:lpstr>2024 Monthly fees from HSA Central</vt:lpstr>
      <vt:lpstr>2024 Contribution limits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101</cp:revision>
  <cp:lastPrinted>2020-12-07T16:29:40Z</cp:lastPrinted>
  <dcterms:created xsi:type="dcterms:W3CDTF">2020-04-08T14:06:18Z</dcterms:created>
  <dcterms:modified xsi:type="dcterms:W3CDTF">2023-11-29T14:35:40Z</dcterms:modified>
</cp:coreProperties>
</file>