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4.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67" r:id="rId3"/>
    <p:sldId id="332" r:id="rId4"/>
    <p:sldId id="268" r:id="rId5"/>
    <p:sldId id="269" r:id="rId6"/>
    <p:sldId id="270" r:id="rId7"/>
    <p:sldId id="271" r:id="rId8"/>
    <p:sldId id="263"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11EDD33-86DB-4CFD-A41B-7B88B073EF7A}" name="Jessica Moak" initials="JM" userId="S::rmoakj@peba.sc.gov::00fb72e6-3ecd-44d5-a8cb-95d2c3bab7d4" providerId="AD"/>
  <p188:author id="{D69F3596-F32A-6A11-B93C-60EEA29904A9}" name="Heather H. Young" initials="HHY" userId="S::ryounh@peba.sc.gov::9a85b619-8fd1-4dec-b439-2514df7fe89a" providerId="AD"/>
  <p188:author id="{B85D3BAF-904D-F4A8-18EC-580452BEDF80}" name="Amber Carter" initials="AC" userId="S::rcarta@peba.sc.gov::eb8527e1-b802-446a-ae79-84550f6beab2" providerId="AD"/>
  <p188:author id="{3E1488EB-4AB2-3F9E-7CFC-191865D8C9BB}" name="Lori A. Black" initials="LAB" userId="S::rblacl@peba.sc.gov::ce3d0310-1744-48c0-ba53-89825765248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8" clrIdx="0">
    <p:extLst>
      <p:ext uri="{19B8F6BF-5375-455C-9EA6-DF929625EA0E}">
        <p15:presenceInfo xmlns:p15="http://schemas.microsoft.com/office/powerpoint/2012/main" userId="S::ryounh@peba.sc.gov::9a85b619-8fd1-4dec-b439-2514df7fe89a" providerId="AD"/>
      </p:ext>
    </p:extLst>
  </p:cmAuthor>
  <p:cmAuthor id="2" name="Michele Johnson" initials="MJ" lastIdx="2" clrIdx="1">
    <p:extLst>
      <p:ext uri="{19B8F6BF-5375-455C-9EA6-DF929625EA0E}">
        <p15:presenceInfo xmlns:p15="http://schemas.microsoft.com/office/powerpoint/2012/main" userId="S::rjohnm@peba.sc.gov::5f4d155d-f457-4398-83b3-401996ea5b9f" providerId="AD"/>
      </p:ext>
    </p:extLst>
  </p:cmAuthor>
  <p:cmAuthor id="3" name="Paul Graham" initials="PG" lastIdx="4" clrIdx="2">
    <p:extLst>
      <p:ext uri="{19B8F6BF-5375-455C-9EA6-DF929625EA0E}">
        <p15:presenceInfo xmlns:p15="http://schemas.microsoft.com/office/powerpoint/2012/main" userId="S::rgrahp@peba.sc.gov::915614a9-9db6-4b70-b04c-6fa722633c3a" providerId="AD"/>
      </p:ext>
    </p:extLst>
  </p:cmAuthor>
  <p:cmAuthor id="4" name="Jessica Moak" initials="JM" lastIdx="2" clrIdx="3">
    <p:extLst>
      <p:ext uri="{19B8F6BF-5375-455C-9EA6-DF929625EA0E}">
        <p15:presenceInfo xmlns:p15="http://schemas.microsoft.com/office/powerpoint/2012/main" userId="S::rmoakj@peba.sc.gov::aefcb452-2607-4fbc-8c60-dfa075c160aa" providerId="AD"/>
      </p:ext>
    </p:extLst>
  </p:cmAuthor>
  <p:cmAuthor id="5" name="Amber Carter" initials="AC" lastIdx="3" clrIdx="4">
    <p:extLst>
      <p:ext uri="{19B8F6BF-5375-455C-9EA6-DF929625EA0E}">
        <p15:presenceInfo xmlns:p15="http://schemas.microsoft.com/office/powerpoint/2012/main" userId="S::rcarta@peba.sc.gov::eb8527e1-b802-446a-ae79-84550f6beab2" providerId="AD"/>
      </p:ext>
    </p:extLst>
  </p:cmAuthor>
  <p:cmAuthor id="6" name="Jennifer S. Dolder" initials="JSD" lastIdx="8" clrIdx="5"/>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5" autoAdjust="0"/>
    <p:restoredTop sz="95652" autoAdjust="0"/>
  </p:normalViewPr>
  <p:slideViewPr>
    <p:cSldViewPr snapToGrid="0">
      <p:cViewPr varScale="1">
        <p:scale>
          <a:sx n="114" d="100"/>
          <a:sy n="114" d="100"/>
        </p:scale>
        <p:origin x="1272"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2992"/>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0FC723-B3F3-48E2-90BA-371319AC508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A67DDF45-B2F4-49B3-9366-27C964378A98}">
      <dgm:prSet phldrT="[Text]"/>
      <dgm:spPr>
        <a:solidFill>
          <a:schemeClr val="tx1"/>
        </a:solidFill>
      </dgm:spPr>
      <dgm:t>
        <a:bodyPr/>
        <a:lstStyle/>
        <a:p>
          <a:r>
            <a:rPr lang="en-US" dirty="0"/>
            <a:t>Health</a:t>
          </a:r>
        </a:p>
      </dgm:t>
    </dgm:pt>
    <dgm:pt modelId="{977F4636-0B4E-4157-97ED-F11C56F0D397}" type="parTrans" cxnId="{9D8C9150-C16D-40E0-9BA6-EF430DF1B48A}">
      <dgm:prSet/>
      <dgm:spPr/>
      <dgm:t>
        <a:bodyPr/>
        <a:lstStyle/>
        <a:p>
          <a:endParaRPr lang="en-US"/>
        </a:p>
      </dgm:t>
    </dgm:pt>
    <dgm:pt modelId="{BDDAA429-C626-4219-BDFD-4DE775AACB14}" type="sibTrans" cxnId="{9D8C9150-C16D-40E0-9BA6-EF430DF1B48A}">
      <dgm:prSet/>
      <dgm:spPr>
        <a:solidFill>
          <a:schemeClr val="accent1">
            <a:lumMod val="20000"/>
            <a:lumOff val="80000"/>
          </a:schemeClr>
        </a:solidFill>
        <a:ln>
          <a:solidFill>
            <a:schemeClr val="tx1"/>
          </a:solidFill>
        </a:ln>
      </dgm:spPr>
      <dgm:t>
        <a:bodyPr/>
        <a:lstStyle/>
        <a:p>
          <a:endParaRPr lang="en-US"/>
        </a:p>
      </dgm:t>
    </dgm:pt>
    <dgm:pt modelId="{F25A8E29-A9CD-48F3-B170-FA5F8DA89E46}">
      <dgm:prSet phldrT="[Text]"/>
      <dgm:spPr>
        <a:solidFill>
          <a:schemeClr val="tx1"/>
        </a:solidFill>
      </dgm:spPr>
      <dgm:t>
        <a:bodyPr/>
        <a:lstStyle/>
        <a:p>
          <a:r>
            <a:rPr lang="en-US" dirty="0"/>
            <a:t>Dental</a:t>
          </a:r>
        </a:p>
      </dgm:t>
    </dgm:pt>
    <dgm:pt modelId="{3464B576-265D-4DFF-B34E-DBDF43116F6A}" type="parTrans" cxnId="{CD96B537-4C36-46A8-BA32-890140F1B916}">
      <dgm:prSet/>
      <dgm:spPr/>
      <dgm:t>
        <a:bodyPr/>
        <a:lstStyle/>
        <a:p>
          <a:endParaRPr lang="en-US"/>
        </a:p>
      </dgm:t>
    </dgm:pt>
    <dgm:pt modelId="{C66E8C32-D609-4735-9257-CCFEE5B19758}" type="sibTrans" cxnId="{CD96B537-4C36-46A8-BA32-890140F1B916}">
      <dgm:prSet/>
      <dgm:spPr/>
      <dgm:t>
        <a:bodyPr/>
        <a:lstStyle/>
        <a:p>
          <a:endParaRPr lang="en-US"/>
        </a:p>
      </dgm:t>
    </dgm:pt>
    <dgm:pt modelId="{17FAC352-FB6D-48EB-8ECC-93FA9F393F8D}">
      <dgm:prSet phldrT="[Text]"/>
      <dgm:spPr>
        <a:solidFill>
          <a:schemeClr val="tx1"/>
        </a:solidFill>
      </dgm:spPr>
      <dgm:t>
        <a:bodyPr/>
        <a:lstStyle/>
        <a:p>
          <a:r>
            <a:rPr lang="en-US" dirty="0"/>
            <a:t>Vision</a:t>
          </a:r>
        </a:p>
      </dgm:t>
    </dgm:pt>
    <dgm:pt modelId="{A4909C32-1448-4EDC-84ED-6DB2D8C932F2}" type="parTrans" cxnId="{797ECB4B-484A-422E-94BB-E8828B709374}">
      <dgm:prSet/>
      <dgm:spPr/>
      <dgm:t>
        <a:bodyPr/>
        <a:lstStyle/>
        <a:p>
          <a:endParaRPr lang="en-US"/>
        </a:p>
      </dgm:t>
    </dgm:pt>
    <dgm:pt modelId="{AD208D3C-E9B4-4FB0-A0EA-63C7305B7CBC}" type="sibTrans" cxnId="{797ECB4B-484A-422E-94BB-E8828B709374}">
      <dgm:prSet/>
      <dgm:spPr/>
      <dgm:t>
        <a:bodyPr/>
        <a:lstStyle/>
        <a:p>
          <a:endParaRPr lang="en-US"/>
        </a:p>
      </dgm:t>
    </dgm:pt>
    <dgm:pt modelId="{1457FDA8-EA13-48DF-9524-4AAF77625A5A}">
      <dgm:prSet phldrT="[Text]"/>
      <dgm:spPr>
        <a:solidFill>
          <a:schemeClr val="tx1"/>
        </a:solidFill>
      </dgm:spPr>
      <dgm:t>
        <a:bodyPr/>
        <a:lstStyle/>
        <a:p>
          <a:r>
            <a:rPr lang="en-US" dirty="0"/>
            <a:t>Life insurance</a:t>
          </a:r>
        </a:p>
      </dgm:t>
    </dgm:pt>
    <dgm:pt modelId="{2A3DD921-F0DF-426C-88B3-AB84713C88A7}" type="parTrans" cxnId="{5603F56B-06E6-4510-A24E-497303E47F35}">
      <dgm:prSet/>
      <dgm:spPr/>
      <dgm:t>
        <a:bodyPr/>
        <a:lstStyle/>
        <a:p>
          <a:endParaRPr lang="en-US"/>
        </a:p>
      </dgm:t>
    </dgm:pt>
    <dgm:pt modelId="{A7A82E33-F58B-45B9-B642-8D188124A1E5}" type="sibTrans" cxnId="{5603F56B-06E6-4510-A24E-497303E47F35}">
      <dgm:prSet/>
      <dgm:spPr/>
      <dgm:t>
        <a:bodyPr/>
        <a:lstStyle/>
        <a:p>
          <a:endParaRPr lang="en-US"/>
        </a:p>
      </dgm:t>
    </dgm:pt>
    <dgm:pt modelId="{23DB96CC-772B-4C12-ACE7-920B3044B662}">
      <dgm:prSet phldrT="[Text]"/>
      <dgm:spPr>
        <a:solidFill>
          <a:schemeClr val="tx1"/>
        </a:solidFill>
      </dgm:spPr>
      <dgm:t>
        <a:bodyPr/>
        <a:lstStyle/>
        <a:p>
          <a:r>
            <a:rPr lang="en-US" dirty="0"/>
            <a:t>Long term disability</a:t>
          </a:r>
        </a:p>
      </dgm:t>
    </dgm:pt>
    <dgm:pt modelId="{BC659D49-263E-4CD2-98A3-6B6447966144}" type="parTrans" cxnId="{A9439D7D-8BEA-403A-85C8-F64F29C6E235}">
      <dgm:prSet/>
      <dgm:spPr/>
      <dgm:t>
        <a:bodyPr/>
        <a:lstStyle/>
        <a:p>
          <a:endParaRPr lang="en-US"/>
        </a:p>
      </dgm:t>
    </dgm:pt>
    <dgm:pt modelId="{07F62940-C07F-4FC4-B039-70E90D9CA644}" type="sibTrans" cxnId="{A9439D7D-8BEA-403A-85C8-F64F29C6E235}">
      <dgm:prSet/>
      <dgm:spPr/>
      <dgm:t>
        <a:bodyPr/>
        <a:lstStyle/>
        <a:p>
          <a:endParaRPr lang="en-US"/>
        </a:p>
      </dgm:t>
    </dgm:pt>
    <dgm:pt modelId="{594B5FB7-3F30-4044-9D06-684FAA540A8D}">
      <dgm:prSet phldrT="[Text]"/>
      <dgm:spPr>
        <a:solidFill>
          <a:schemeClr val="tx1"/>
        </a:solidFill>
      </dgm:spPr>
      <dgm:t>
        <a:bodyPr/>
        <a:lstStyle/>
        <a:p>
          <a:r>
            <a:rPr lang="en-US" dirty="0"/>
            <a:t>MoneyPlus (flexible spending accounts)</a:t>
          </a:r>
        </a:p>
      </dgm:t>
    </dgm:pt>
    <dgm:pt modelId="{79AD8B2E-F3E3-4C9A-AE40-A760256D0439}" type="parTrans" cxnId="{B07444A0-9984-4927-BD99-02D7CFA888DC}">
      <dgm:prSet/>
      <dgm:spPr/>
      <dgm:t>
        <a:bodyPr/>
        <a:lstStyle/>
        <a:p>
          <a:endParaRPr lang="en-US"/>
        </a:p>
      </dgm:t>
    </dgm:pt>
    <dgm:pt modelId="{C796CE44-1493-423C-A3DB-432472AC935A}" type="sibTrans" cxnId="{B07444A0-9984-4927-BD99-02D7CFA888DC}">
      <dgm:prSet/>
      <dgm:spPr/>
      <dgm:t>
        <a:bodyPr/>
        <a:lstStyle/>
        <a:p>
          <a:endParaRPr lang="en-US"/>
        </a:p>
      </dgm:t>
    </dgm:pt>
    <dgm:pt modelId="{D18CB7BF-5D3F-46EB-B5F2-DCF20BAFB06E}">
      <dgm:prSet phldrT="[Text]"/>
      <dgm:spPr>
        <a:solidFill>
          <a:schemeClr val="tx1"/>
        </a:solidFill>
      </dgm:spPr>
      <dgm:t>
        <a:bodyPr/>
        <a:lstStyle/>
        <a:p>
          <a:r>
            <a:rPr lang="en-US" dirty="0"/>
            <a:t>Health Savings Account</a:t>
          </a:r>
        </a:p>
      </dgm:t>
    </dgm:pt>
    <dgm:pt modelId="{23FBBB99-38F4-4DA3-A954-58F7DCBF8134}" type="parTrans" cxnId="{26A4D2F4-7163-474B-AC79-7963D7162B45}">
      <dgm:prSet/>
      <dgm:spPr/>
      <dgm:t>
        <a:bodyPr/>
        <a:lstStyle/>
        <a:p>
          <a:endParaRPr lang="en-US"/>
        </a:p>
      </dgm:t>
    </dgm:pt>
    <dgm:pt modelId="{553163D4-7285-49C0-8D57-47E45FE9EA2B}" type="sibTrans" cxnId="{26A4D2F4-7163-474B-AC79-7963D7162B45}">
      <dgm:prSet/>
      <dgm:spPr/>
      <dgm:t>
        <a:bodyPr/>
        <a:lstStyle/>
        <a:p>
          <a:endParaRPr lang="en-US"/>
        </a:p>
      </dgm:t>
    </dgm:pt>
    <dgm:pt modelId="{7B8286FD-580E-4A73-B5B2-363A96E89101}" type="pres">
      <dgm:prSet presAssocID="{CB0FC723-B3F3-48E2-90BA-371319AC5085}" presName="Name0" presStyleCnt="0">
        <dgm:presLayoutVars>
          <dgm:chMax val="7"/>
          <dgm:chPref val="7"/>
          <dgm:dir/>
        </dgm:presLayoutVars>
      </dgm:prSet>
      <dgm:spPr/>
    </dgm:pt>
    <dgm:pt modelId="{075EBAF3-6EB5-4383-A882-AF041A961225}" type="pres">
      <dgm:prSet presAssocID="{CB0FC723-B3F3-48E2-90BA-371319AC5085}" presName="Name1" presStyleCnt="0"/>
      <dgm:spPr/>
    </dgm:pt>
    <dgm:pt modelId="{83AC0645-379C-4F98-92F9-07FAA7F6F0AC}" type="pres">
      <dgm:prSet presAssocID="{CB0FC723-B3F3-48E2-90BA-371319AC5085}" presName="cycle" presStyleCnt="0"/>
      <dgm:spPr/>
    </dgm:pt>
    <dgm:pt modelId="{3849535E-3AA5-4CD0-9D0B-536A7BA0D919}" type="pres">
      <dgm:prSet presAssocID="{CB0FC723-B3F3-48E2-90BA-371319AC5085}" presName="srcNode" presStyleLbl="node1" presStyleIdx="0" presStyleCnt="7"/>
      <dgm:spPr/>
    </dgm:pt>
    <dgm:pt modelId="{62595826-849E-42E5-AEFE-B4A2B2B14789}" type="pres">
      <dgm:prSet presAssocID="{CB0FC723-B3F3-48E2-90BA-371319AC5085}" presName="conn" presStyleLbl="parChTrans1D2" presStyleIdx="0" presStyleCnt="1"/>
      <dgm:spPr/>
    </dgm:pt>
    <dgm:pt modelId="{23DD6DAB-2E62-4976-BACA-35387A3AE7DF}" type="pres">
      <dgm:prSet presAssocID="{CB0FC723-B3F3-48E2-90BA-371319AC5085}" presName="extraNode" presStyleLbl="node1" presStyleIdx="0" presStyleCnt="7"/>
      <dgm:spPr/>
    </dgm:pt>
    <dgm:pt modelId="{710272DF-525A-465B-A66D-427ECF713B48}" type="pres">
      <dgm:prSet presAssocID="{CB0FC723-B3F3-48E2-90BA-371319AC5085}" presName="dstNode" presStyleLbl="node1" presStyleIdx="0" presStyleCnt="7"/>
      <dgm:spPr/>
    </dgm:pt>
    <dgm:pt modelId="{68CAF0F7-BCF9-40AC-BE34-59B00890AFAE}" type="pres">
      <dgm:prSet presAssocID="{A67DDF45-B2F4-49B3-9366-27C964378A98}" presName="text_1" presStyleLbl="node1" presStyleIdx="0" presStyleCnt="7">
        <dgm:presLayoutVars>
          <dgm:bulletEnabled val="1"/>
        </dgm:presLayoutVars>
      </dgm:prSet>
      <dgm:spPr/>
    </dgm:pt>
    <dgm:pt modelId="{8DD2A337-F90E-4A23-96C2-0CC3490A5009}" type="pres">
      <dgm:prSet presAssocID="{A67DDF45-B2F4-49B3-9366-27C964378A98}" presName="accent_1" presStyleCnt="0"/>
      <dgm:spPr/>
    </dgm:pt>
    <dgm:pt modelId="{A53D5C12-631D-4FE1-9F09-706F70F89180}" type="pres">
      <dgm:prSet presAssocID="{A67DDF45-B2F4-49B3-9366-27C964378A98}" presName="accentRepeatNode" presStyleLbl="solidFgAcc1" presStyleIdx="0" presStyleCnt="7"/>
      <dgm:spPr>
        <a:solidFill>
          <a:schemeClr val="accent1">
            <a:lumMod val="20000"/>
            <a:lumOff val="80000"/>
          </a:schemeClr>
        </a:solidFill>
        <a:ln>
          <a:solidFill>
            <a:schemeClr val="tx1"/>
          </a:solidFill>
        </a:ln>
      </dgm:spPr>
    </dgm:pt>
    <dgm:pt modelId="{0813D06D-2CB9-493E-AAA2-3539F4591A9B}" type="pres">
      <dgm:prSet presAssocID="{F25A8E29-A9CD-48F3-B170-FA5F8DA89E46}" presName="text_2" presStyleLbl="node1" presStyleIdx="1" presStyleCnt="7">
        <dgm:presLayoutVars>
          <dgm:bulletEnabled val="1"/>
        </dgm:presLayoutVars>
      </dgm:prSet>
      <dgm:spPr/>
    </dgm:pt>
    <dgm:pt modelId="{5604318B-DBBE-4E0E-8CF5-FBBA58A399BE}" type="pres">
      <dgm:prSet presAssocID="{F25A8E29-A9CD-48F3-B170-FA5F8DA89E46}" presName="accent_2" presStyleCnt="0"/>
      <dgm:spPr/>
    </dgm:pt>
    <dgm:pt modelId="{736B7C30-4626-4045-BF0A-5E51C68C02A1}" type="pres">
      <dgm:prSet presAssocID="{F25A8E29-A9CD-48F3-B170-FA5F8DA89E46}" presName="accentRepeatNode" presStyleLbl="solidFgAcc1" presStyleIdx="1" presStyleCnt="7"/>
      <dgm:spPr>
        <a:solidFill>
          <a:schemeClr val="accent1">
            <a:lumMod val="20000"/>
            <a:lumOff val="80000"/>
          </a:schemeClr>
        </a:solidFill>
        <a:ln>
          <a:solidFill>
            <a:schemeClr val="tx1"/>
          </a:solidFill>
        </a:ln>
      </dgm:spPr>
    </dgm:pt>
    <dgm:pt modelId="{0F4468C1-168E-4719-8DC9-247C968257A1}" type="pres">
      <dgm:prSet presAssocID="{17FAC352-FB6D-48EB-8ECC-93FA9F393F8D}" presName="text_3" presStyleLbl="node1" presStyleIdx="2" presStyleCnt="7">
        <dgm:presLayoutVars>
          <dgm:bulletEnabled val="1"/>
        </dgm:presLayoutVars>
      </dgm:prSet>
      <dgm:spPr/>
    </dgm:pt>
    <dgm:pt modelId="{4496A7B9-98F2-41AC-947D-D947324568F2}" type="pres">
      <dgm:prSet presAssocID="{17FAC352-FB6D-48EB-8ECC-93FA9F393F8D}" presName="accent_3" presStyleCnt="0"/>
      <dgm:spPr/>
    </dgm:pt>
    <dgm:pt modelId="{53A0133D-35CD-4ABF-83DD-FDE668D12CB2}" type="pres">
      <dgm:prSet presAssocID="{17FAC352-FB6D-48EB-8ECC-93FA9F393F8D}" presName="accentRepeatNode" presStyleLbl="solidFgAcc1" presStyleIdx="2" presStyleCnt="7"/>
      <dgm:spPr>
        <a:solidFill>
          <a:schemeClr val="accent1">
            <a:lumMod val="20000"/>
            <a:lumOff val="80000"/>
          </a:schemeClr>
        </a:solidFill>
        <a:ln>
          <a:solidFill>
            <a:schemeClr val="tx1"/>
          </a:solidFill>
        </a:ln>
      </dgm:spPr>
    </dgm:pt>
    <dgm:pt modelId="{625BB793-03F7-471D-9843-0E42B77FCFE6}" type="pres">
      <dgm:prSet presAssocID="{1457FDA8-EA13-48DF-9524-4AAF77625A5A}" presName="text_4" presStyleLbl="node1" presStyleIdx="3" presStyleCnt="7">
        <dgm:presLayoutVars>
          <dgm:bulletEnabled val="1"/>
        </dgm:presLayoutVars>
      </dgm:prSet>
      <dgm:spPr/>
    </dgm:pt>
    <dgm:pt modelId="{65773DBC-263F-4186-8421-99313EDF2B4A}" type="pres">
      <dgm:prSet presAssocID="{1457FDA8-EA13-48DF-9524-4AAF77625A5A}" presName="accent_4" presStyleCnt="0"/>
      <dgm:spPr/>
    </dgm:pt>
    <dgm:pt modelId="{47A86666-D343-4D8C-8E7D-CAD5F69FFCA8}" type="pres">
      <dgm:prSet presAssocID="{1457FDA8-EA13-48DF-9524-4AAF77625A5A}" presName="accentRepeatNode" presStyleLbl="solidFgAcc1" presStyleIdx="3" presStyleCnt="7"/>
      <dgm:spPr>
        <a:solidFill>
          <a:schemeClr val="accent1">
            <a:lumMod val="20000"/>
            <a:lumOff val="80000"/>
          </a:schemeClr>
        </a:solidFill>
        <a:ln>
          <a:solidFill>
            <a:schemeClr val="tx1"/>
          </a:solidFill>
        </a:ln>
      </dgm:spPr>
    </dgm:pt>
    <dgm:pt modelId="{46B6C72E-C745-46EF-975D-6808CA173BE9}" type="pres">
      <dgm:prSet presAssocID="{23DB96CC-772B-4C12-ACE7-920B3044B662}" presName="text_5" presStyleLbl="node1" presStyleIdx="4" presStyleCnt="7">
        <dgm:presLayoutVars>
          <dgm:bulletEnabled val="1"/>
        </dgm:presLayoutVars>
      </dgm:prSet>
      <dgm:spPr/>
    </dgm:pt>
    <dgm:pt modelId="{D1D3BEA9-5EED-42D0-ADFF-06E37F625826}" type="pres">
      <dgm:prSet presAssocID="{23DB96CC-772B-4C12-ACE7-920B3044B662}" presName="accent_5" presStyleCnt="0"/>
      <dgm:spPr/>
    </dgm:pt>
    <dgm:pt modelId="{7070C259-2A10-4D31-A6D6-320AFE6C8B41}" type="pres">
      <dgm:prSet presAssocID="{23DB96CC-772B-4C12-ACE7-920B3044B662}" presName="accentRepeatNode" presStyleLbl="solidFgAcc1" presStyleIdx="4" presStyleCnt="7"/>
      <dgm:spPr>
        <a:solidFill>
          <a:schemeClr val="accent1">
            <a:lumMod val="20000"/>
            <a:lumOff val="80000"/>
          </a:schemeClr>
        </a:solidFill>
        <a:ln>
          <a:solidFill>
            <a:schemeClr val="tx1"/>
          </a:solidFill>
        </a:ln>
      </dgm:spPr>
    </dgm:pt>
    <dgm:pt modelId="{9287C8CE-B28D-46A0-98A4-A7CD2024B32A}" type="pres">
      <dgm:prSet presAssocID="{594B5FB7-3F30-4044-9D06-684FAA540A8D}" presName="text_6" presStyleLbl="node1" presStyleIdx="5" presStyleCnt="7">
        <dgm:presLayoutVars>
          <dgm:bulletEnabled val="1"/>
        </dgm:presLayoutVars>
      </dgm:prSet>
      <dgm:spPr/>
    </dgm:pt>
    <dgm:pt modelId="{78525F44-1218-410C-B81D-3D20DE5CC9F1}" type="pres">
      <dgm:prSet presAssocID="{594B5FB7-3F30-4044-9D06-684FAA540A8D}" presName="accent_6" presStyleCnt="0"/>
      <dgm:spPr/>
    </dgm:pt>
    <dgm:pt modelId="{C6F7286F-EFC1-4FB1-AD32-B88BA489A5F5}" type="pres">
      <dgm:prSet presAssocID="{594B5FB7-3F30-4044-9D06-684FAA540A8D}" presName="accentRepeatNode" presStyleLbl="solidFgAcc1" presStyleIdx="5" presStyleCnt="7"/>
      <dgm:spPr>
        <a:solidFill>
          <a:schemeClr val="accent1">
            <a:lumMod val="20000"/>
            <a:lumOff val="80000"/>
          </a:schemeClr>
        </a:solidFill>
        <a:ln>
          <a:solidFill>
            <a:schemeClr val="tx1"/>
          </a:solidFill>
        </a:ln>
      </dgm:spPr>
    </dgm:pt>
    <dgm:pt modelId="{47EC4E19-88FB-4353-89DF-3DD7340C789D}" type="pres">
      <dgm:prSet presAssocID="{D18CB7BF-5D3F-46EB-B5F2-DCF20BAFB06E}" presName="text_7" presStyleLbl="node1" presStyleIdx="6" presStyleCnt="7">
        <dgm:presLayoutVars>
          <dgm:bulletEnabled val="1"/>
        </dgm:presLayoutVars>
      </dgm:prSet>
      <dgm:spPr/>
    </dgm:pt>
    <dgm:pt modelId="{D30A5F66-C0A7-49F0-9BB1-333A87F4F855}" type="pres">
      <dgm:prSet presAssocID="{D18CB7BF-5D3F-46EB-B5F2-DCF20BAFB06E}" presName="accent_7" presStyleCnt="0"/>
      <dgm:spPr/>
    </dgm:pt>
    <dgm:pt modelId="{8ABF32E5-041F-4BAB-86D0-467EA9A83084}" type="pres">
      <dgm:prSet presAssocID="{D18CB7BF-5D3F-46EB-B5F2-DCF20BAFB06E}" presName="accentRepeatNode" presStyleLbl="solidFgAcc1" presStyleIdx="6" presStyleCnt="7"/>
      <dgm:spPr>
        <a:solidFill>
          <a:schemeClr val="accent1">
            <a:lumMod val="20000"/>
            <a:lumOff val="80000"/>
          </a:schemeClr>
        </a:solidFill>
        <a:ln>
          <a:solidFill>
            <a:schemeClr val="tx1"/>
          </a:solidFill>
        </a:ln>
      </dgm:spPr>
    </dgm:pt>
  </dgm:ptLst>
  <dgm:cxnLst>
    <dgm:cxn modelId="{D642E606-659A-46F1-B061-9288F37026B1}" type="presOf" srcId="{A67DDF45-B2F4-49B3-9366-27C964378A98}" destId="{68CAF0F7-BCF9-40AC-BE34-59B00890AFAE}" srcOrd="0" destOrd="0" presId="urn:microsoft.com/office/officeart/2008/layout/VerticalCurvedList"/>
    <dgm:cxn modelId="{2CE49F0D-0DED-42EC-884A-4317389EB063}" type="presOf" srcId="{1457FDA8-EA13-48DF-9524-4AAF77625A5A}" destId="{625BB793-03F7-471D-9843-0E42B77FCFE6}" srcOrd="0" destOrd="0" presId="urn:microsoft.com/office/officeart/2008/layout/VerticalCurvedList"/>
    <dgm:cxn modelId="{CD96B537-4C36-46A8-BA32-890140F1B916}" srcId="{CB0FC723-B3F3-48E2-90BA-371319AC5085}" destId="{F25A8E29-A9CD-48F3-B170-FA5F8DA89E46}" srcOrd="1" destOrd="0" parTransId="{3464B576-265D-4DFF-B34E-DBDF43116F6A}" sibTransId="{C66E8C32-D609-4735-9257-CCFEE5B19758}"/>
    <dgm:cxn modelId="{42561239-067B-45E0-88AE-7FC3416A8037}" type="presOf" srcId="{BDDAA429-C626-4219-BDFD-4DE775AACB14}" destId="{62595826-849E-42E5-AEFE-B4A2B2B14789}" srcOrd="0" destOrd="0" presId="urn:microsoft.com/office/officeart/2008/layout/VerticalCurvedList"/>
    <dgm:cxn modelId="{7959AA45-8D04-499E-9AB4-D2047006CDD7}" type="presOf" srcId="{23DB96CC-772B-4C12-ACE7-920B3044B662}" destId="{46B6C72E-C745-46EF-975D-6808CA173BE9}" srcOrd="0" destOrd="0" presId="urn:microsoft.com/office/officeart/2008/layout/VerticalCurvedList"/>
    <dgm:cxn modelId="{24CCD14A-18C4-4DA9-9E04-4B2BE6BC361D}" type="presOf" srcId="{F25A8E29-A9CD-48F3-B170-FA5F8DA89E46}" destId="{0813D06D-2CB9-493E-AAA2-3539F4591A9B}" srcOrd="0" destOrd="0" presId="urn:microsoft.com/office/officeart/2008/layout/VerticalCurvedList"/>
    <dgm:cxn modelId="{A00F4A4B-5819-42B5-87CF-42474CDD9A8C}" type="presOf" srcId="{594B5FB7-3F30-4044-9D06-684FAA540A8D}" destId="{9287C8CE-B28D-46A0-98A4-A7CD2024B32A}" srcOrd="0" destOrd="0" presId="urn:microsoft.com/office/officeart/2008/layout/VerticalCurvedList"/>
    <dgm:cxn modelId="{797ECB4B-484A-422E-94BB-E8828B709374}" srcId="{CB0FC723-B3F3-48E2-90BA-371319AC5085}" destId="{17FAC352-FB6D-48EB-8ECC-93FA9F393F8D}" srcOrd="2" destOrd="0" parTransId="{A4909C32-1448-4EDC-84ED-6DB2D8C932F2}" sibTransId="{AD208D3C-E9B4-4FB0-A0EA-63C7305B7CBC}"/>
    <dgm:cxn modelId="{5603F56B-06E6-4510-A24E-497303E47F35}" srcId="{CB0FC723-B3F3-48E2-90BA-371319AC5085}" destId="{1457FDA8-EA13-48DF-9524-4AAF77625A5A}" srcOrd="3" destOrd="0" parTransId="{2A3DD921-F0DF-426C-88B3-AB84713C88A7}" sibTransId="{A7A82E33-F58B-45B9-B642-8D188124A1E5}"/>
    <dgm:cxn modelId="{9D8C9150-C16D-40E0-9BA6-EF430DF1B48A}" srcId="{CB0FC723-B3F3-48E2-90BA-371319AC5085}" destId="{A67DDF45-B2F4-49B3-9366-27C964378A98}" srcOrd="0" destOrd="0" parTransId="{977F4636-0B4E-4157-97ED-F11C56F0D397}" sibTransId="{BDDAA429-C626-4219-BDFD-4DE775AACB14}"/>
    <dgm:cxn modelId="{E6CA7D52-E96D-435F-8A1E-0F661BBD2B94}" type="presOf" srcId="{17FAC352-FB6D-48EB-8ECC-93FA9F393F8D}" destId="{0F4468C1-168E-4719-8DC9-247C968257A1}" srcOrd="0" destOrd="0" presId="urn:microsoft.com/office/officeart/2008/layout/VerticalCurvedList"/>
    <dgm:cxn modelId="{A9439D7D-8BEA-403A-85C8-F64F29C6E235}" srcId="{CB0FC723-B3F3-48E2-90BA-371319AC5085}" destId="{23DB96CC-772B-4C12-ACE7-920B3044B662}" srcOrd="4" destOrd="0" parTransId="{BC659D49-263E-4CD2-98A3-6B6447966144}" sibTransId="{07F62940-C07F-4FC4-B039-70E90D9CA644}"/>
    <dgm:cxn modelId="{C1F87184-E3B3-41E2-BC3E-680A6AE21231}" type="presOf" srcId="{CB0FC723-B3F3-48E2-90BA-371319AC5085}" destId="{7B8286FD-580E-4A73-B5B2-363A96E89101}" srcOrd="0" destOrd="0" presId="urn:microsoft.com/office/officeart/2008/layout/VerticalCurvedList"/>
    <dgm:cxn modelId="{B07444A0-9984-4927-BD99-02D7CFA888DC}" srcId="{CB0FC723-B3F3-48E2-90BA-371319AC5085}" destId="{594B5FB7-3F30-4044-9D06-684FAA540A8D}" srcOrd="5" destOrd="0" parTransId="{79AD8B2E-F3E3-4C9A-AE40-A760256D0439}" sibTransId="{C796CE44-1493-423C-A3DB-432472AC935A}"/>
    <dgm:cxn modelId="{98BDF1B1-A6D3-48E8-AE4D-89E8FCCB67F0}" type="presOf" srcId="{D18CB7BF-5D3F-46EB-B5F2-DCF20BAFB06E}" destId="{47EC4E19-88FB-4353-89DF-3DD7340C789D}" srcOrd="0" destOrd="0" presId="urn:microsoft.com/office/officeart/2008/layout/VerticalCurvedList"/>
    <dgm:cxn modelId="{26A4D2F4-7163-474B-AC79-7963D7162B45}" srcId="{CB0FC723-B3F3-48E2-90BA-371319AC5085}" destId="{D18CB7BF-5D3F-46EB-B5F2-DCF20BAFB06E}" srcOrd="6" destOrd="0" parTransId="{23FBBB99-38F4-4DA3-A954-58F7DCBF8134}" sibTransId="{553163D4-7285-49C0-8D57-47E45FE9EA2B}"/>
    <dgm:cxn modelId="{48152A47-B4DD-4DA5-90BA-4A3A231FC0EC}" type="presParOf" srcId="{7B8286FD-580E-4A73-B5B2-363A96E89101}" destId="{075EBAF3-6EB5-4383-A882-AF041A961225}" srcOrd="0" destOrd="0" presId="urn:microsoft.com/office/officeart/2008/layout/VerticalCurvedList"/>
    <dgm:cxn modelId="{2A51EAEB-762C-4854-A7AE-A3F25ACA0B06}" type="presParOf" srcId="{075EBAF3-6EB5-4383-A882-AF041A961225}" destId="{83AC0645-379C-4F98-92F9-07FAA7F6F0AC}" srcOrd="0" destOrd="0" presId="urn:microsoft.com/office/officeart/2008/layout/VerticalCurvedList"/>
    <dgm:cxn modelId="{B0D85670-FE80-4F9F-BFA7-C95CE86538C5}" type="presParOf" srcId="{83AC0645-379C-4F98-92F9-07FAA7F6F0AC}" destId="{3849535E-3AA5-4CD0-9D0B-536A7BA0D919}" srcOrd="0" destOrd="0" presId="urn:microsoft.com/office/officeart/2008/layout/VerticalCurvedList"/>
    <dgm:cxn modelId="{A45982DE-196F-4A43-942D-C8820C1BB864}" type="presParOf" srcId="{83AC0645-379C-4F98-92F9-07FAA7F6F0AC}" destId="{62595826-849E-42E5-AEFE-B4A2B2B14789}" srcOrd="1" destOrd="0" presId="urn:microsoft.com/office/officeart/2008/layout/VerticalCurvedList"/>
    <dgm:cxn modelId="{43F9EA79-D7DA-42C1-BEAA-E6CF8BFD5354}" type="presParOf" srcId="{83AC0645-379C-4F98-92F9-07FAA7F6F0AC}" destId="{23DD6DAB-2E62-4976-BACA-35387A3AE7DF}" srcOrd="2" destOrd="0" presId="urn:microsoft.com/office/officeart/2008/layout/VerticalCurvedList"/>
    <dgm:cxn modelId="{8E4DC2DF-E842-4E53-B1F1-3EEC8DD0D0E8}" type="presParOf" srcId="{83AC0645-379C-4F98-92F9-07FAA7F6F0AC}" destId="{710272DF-525A-465B-A66D-427ECF713B48}" srcOrd="3" destOrd="0" presId="urn:microsoft.com/office/officeart/2008/layout/VerticalCurvedList"/>
    <dgm:cxn modelId="{9545F149-C2CD-4FBF-90C6-B20320FBB4F6}" type="presParOf" srcId="{075EBAF3-6EB5-4383-A882-AF041A961225}" destId="{68CAF0F7-BCF9-40AC-BE34-59B00890AFAE}" srcOrd="1" destOrd="0" presId="urn:microsoft.com/office/officeart/2008/layout/VerticalCurvedList"/>
    <dgm:cxn modelId="{9DA18207-A4DC-4CC8-AE0D-45AC1E5C9E32}" type="presParOf" srcId="{075EBAF3-6EB5-4383-A882-AF041A961225}" destId="{8DD2A337-F90E-4A23-96C2-0CC3490A5009}" srcOrd="2" destOrd="0" presId="urn:microsoft.com/office/officeart/2008/layout/VerticalCurvedList"/>
    <dgm:cxn modelId="{B3D1AAD0-4D52-46ED-B3FF-F2AB11266078}" type="presParOf" srcId="{8DD2A337-F90E-4A23-96C2-0CC3490A5009}" destId="{A53D5C12-631D-4FE1-9F09-706F70F89180}" srcOrd="0" destOrd="0" presId="urn:microsoft.com/office/officeart/2008/layout/VerticalCurvedList"/>
    <dgm:cxn modelId="{EF41755E-CA48-4848-8695-E4B507456D79}" type="presParOf" srcId="{075EBAF3-6EB5-4383-A882-AF041A961225}" destId="{0813D06D-2CB9-493E-AAA2-3539F4591A9B}" srcOrd="3" destOrd="0" presId="urn:microsoft.com/office/officeart/2008/layout/VerticalCurvedList"/>
    <dgm:cxn modelId="{459FA71B-3188-46F0-9AD7-4316B1D0A425}" type="presParOf" srcId="{075EBAF3-6EB5-4383-A882-AF041A961225}" destId="{5604318B-DBBE-4E0E-8CF5-FBBA58A399BE}" srcOrd="4" destOrd="0" presId="urn:microsoft.com/office/officeart/2008/layout/VerticalCurvedList"/>
    <dgm:cxn modelId="{AEE5A631-EB13-4FDF-BB04-716C876FD5FF}" type="presParOf" srcId="{5604318B-DBBE-4E0E-8CF5-FBBA58A399BE}" destId="{736B7C30-4626-4045-BF0A-5E51C68C02A1}" srcOrd="0" destOrd="0" presId="urn:microsoft.com/office/officeart/2008/layout/VerticalCurvedList"/>
    <dgm:cxn modelId="{2A3CB798-5090-4751-9568-872AE0921E59}" type="presParOf" srcId="{075EBAF3-6EB5-4383-A882-AF041A961225}" destId="{0F4468C1-168E-4719-8DC9-247C968257A1}" srcOrd="5" destOrd="0" presId="urn:microsoft.com/office/officeart/2008/layout/VerticalCurvedList"/>
    <dgm:cxn modelId="{10CDAE2B-0475-43F4-930B-516EAE057119}" type="presParOf" srcId="{075EBAF3-6EB5-4383-A882-AF041A961225}" destId="{4496A7B9-98F2-41AC-947D-D947324568F2}" srcOrd="6" destOrd="0" presId="urn:microsoft.com/office/officeart/2008/layout/VerticalCurvedList"/>
    <dgm:cxn modelId="{6B32FB67-44B5-40A3-A1FA-CFF4EF156A64}" type="presParOf" srcId="{4496A7B9-98F2-41AC-947D-D947324568F2}" destId="{53A0133D-35CD-4ABF-83DD-FDE668D12CB2}" srcOrd="0" destOrd="0" presId="urn:microsoft.com/office/officeart/2008/layout/VerticalCurvedList"/>
    <dgm:cxn modelId="{40A3119E-3BDA-4257-8293-C1E2CCE3C071}" type="presParOf" srcId="{075EBAF3-6EB5-4383-A882-AF041A961225}" destId="{625BB793-03F7-471D-9843-0E42B77FCFE6}" srcOrd="7" destOrd="0" presId="urn:microsoft.com/office/officeart/2008/layout/VerticalCurvedList"/>
    <dgm:cxn modelId="{358DBFD4-AA66-4A3C-A055-E533BBB8437D}" type="presParOf" srcId="{075EBAF3-6EB5-4383-A882-AF041A961225}" destId="{65773DBC-263F-4186-8421-99313EDF2B4A}" srcOrd="8" destOrd="0" presId="urn:microsoft.com/office/officeart/2008/layout/VerticalCurvedList"/>
    <dgm:cxn modelId="{3A56AD1C-BF27-4B8E-BFE3-5B73D03A58F3}" type="presParOf" srcId="{65773DBC-263F-4186-8421-99313EDF2B4A}" destId="{47A86666-D343-4D8C-8E7D-CAD5F69FFCA8}" srcOrd="0" destOrd="0" presId="urn:microsoft.com/office/officeart/2008/layout/VerticalCurvedList"/>
    <dgm:cxn modelId="{CE2F4DDB-E47C-482B-9DC7-1AACA7B122B3}" type="presParOf" srcId="{075EBAF3-6EB5-4383-A882-AF041A961225}" destId="{46B6C72E-C745-46EF-975D-6808CA173BE9}" srcOrd="9" destOrd="0" presId="urn:microsoft.com/office/officeart/2008/layout/VerticalCurvedList"/>
    <dgm:cxn modelId="{7BD3FBA4-80E1-40EF-BF80-D1A960290CCD}" type="presParOf" srcId="{075EBAF3-6EB5-4383-A882-AF041A961225}" destId="{D1D3BEA9-5EED-42D0-ADFF-06E37F625826}" srcOrd="10" destOrd="0" presId="urn:microsoft.com/office/officeart/2008/layout/VerticalCurvedList"/>
    <dgm:cxn modelId="{05E622CC-B815-4973-BA38-BC7FE64E8445}" type="presParOf" srcId="{D1D3BEA9-5EED-42D0-ADFF-06E37F625826}" destId="{7070C259-2A10-4D31-A6D6-320AFE6C8B41}" srcOrd="0" destOrd="0" presId="urn:microsoft.com/office/officeart/2008/layout/VerticalCurvedList"/>
    <dgm:cxn modelId="{AA1400CC-26C2-4033-85BC-98A3F0C02883}" type="presParOf" srcId="{075EBAF3-6EB5-4383-A882-AF041A961225}" destId="{9287C8CE-B28D-46A0-98A4-A7CD2024B32A}" srcOrd="11" destOrd="0" presId="urn:microsoft.com/office/officeart/2008/layout/VerticalCurvedList"/>
    <dgm:cxn modelId="{4F56218C-4A45-4F92-98C5-4BBF8EEF9792}" type="presParOf" srcId="{075EBAF3-6EB5-4383-A882-AF041A961225}" destId="{78525F44-1218-410C-B81D-3D20DE5CC9F1}" srcOrd="12" destOrd="0" presId="urn:microsoft.com/office/officeart/2008/layout/VerticalCurvedList"/>
    <dgm:cxn modelId="{2B3E4836-BB29-4E03-8036-81BEDA56F09F}" type="presParOf" srcId="{78525F44-1218-410C-B81D-3D20DE5CC9F1}" destId="{C6F7286F-EFC1-4FB1-AD32-B88BA489A5F5}" srcOrd="0" destOrd="0" presId="urn:microsoft.com/office/officeart/2008/layout/VerticalCurvedList"/>
    <dgm:cxn modelId="{D7FE5F52-DEC6-48A2-8785-411E1988B381}" type="presParOf" srcId="{075EBAF3-6EB5-4383-A882-AF041A961225}" destId="{47EC4E19-88FB-4353-89DF-3DD7340C789D}" srcOrd="13" destOrd="0" presId="urn:microsoft.com/office/officeart/2008/layout/VerticalCurvedList"/>
    <dgm:cxn modelId="{7BE5CECC-35DC-48C9-807E-8FFCFFD07E0C}" type="presParOf" srcId="{075EBAF3-6EB5-4383-A882-AF041A961225}" destId="{D30A5F66-C0A7-49F0-9BB1-333A87F4F855}" srcOrd="14" destOrd="0" presId="urn:microsoft.com/office/officeart/2008/layout/VerticalCurvedList"/>
    <dgm:cxn modelId="{A342F966-A071-4AB9-A070-74467E6A56CC}" type="presParOf" srcId="{D30A5F66-C0A7-49F0-9BB1-333A87F4F855}" destId="{8ABF32E5-041F-4BAB-86D0-467EA9A83084}"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95826-849E-42E5-AEFE-B4A2B2B14789}">
      <dsp:nvSpPr>
        <dsp:cNvPr id="0" name=""/>
        <dsp:cNvSpPr/>
      </dsp:nvSpPr>
      <dsp:spPr>
        <a:xfrm>
          <a:off x="-5683054" y="-870422"/>
          <a:ext cx="6770044" cy="6770044"/>
        </a:xfrm>
        <a:prstGeom prst="blockArc">
          <a:avLst>
            <a:gd name="adj1" fmla="val 18900000"/>
            <a:gd name="adj2" fmla="val 2700000"/>
            <a:gd name="adj3" fmla="val 319"/>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68CAF0F7-BCF9-40AC-BE34-59B00890AFAE}">
      <dsp:nvSpPr>
        <dsp:cNvPr id="0" name=""/>
        <dsp:cNvSpPr/>
      </dsp:nvSpPr>
      <dsp:spPr>
        <a:xfrm>
          <a:off x="352798" y="228627"/>
          <a:ext cx="7809661" cy="457053"/>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2786"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Health</a:t>
          </a:r>
        </a:p>
      </dsp:txBody>
      <dsp:txXfrm>
        <a:off x="352798" y="228627"/>
        <a:ext cx="7809661" cy="457053"/>
      </dsp:txXfrm>
    </dsp:sp>
    <dsp:sp modelId="{A53D5C12-631D-4FE1-9F09-706F70F89180}">
      <dsp:nvSpPr>
        <dsp:cNvPr id="0" name=""/>
        <dsp:cNvSpPr/>
      </dsp:nvSpPr>
      <dsp:spPr>
        <a:xfrm>
          <a:off x="67139" y="171495"/>
          <a:ext cx="571317" cy="571317"/>
        </a:xfrm>
        <a:prstGeom prst="ellipse">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0813D06D-2CB9-493E-AAA2-3539F4591A9B}">
      <dsp:nvSpPr>
        <dsp:cNvPr id="0" name=""/>
        <dsp:cNvSpPr/>
      </dsp:nvSpPr>
      <dsp:spPr>
        <a:xfrm>
          <a:off x="766701" y="914610"/>
          <a:ext cx="7395758" cy="457053"/>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2786"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Dental</a:t>
          </a:r>
        </a:p>
      </dsp:txBody>
      <dsp:txXfrm>
        <a:off x="766701" y="914610"/>
        <a:ext cx="7395758" cy="457053"/>
      </dsp:txXfrm>
    </dsp:sp>
    <dsp:sp modelId="{736B7C30-4626-4045-BF0A-5E51C68C02A1}">
      <dsp:nvSpPr>
        <dsp:cNvPr id="0" name=""/>
        <dsp:cNvSpPr/>
      </dsp:nvSpPr>
      <dsp:spPr>
        <a:xfrm>
          <a:off x="481042" y="857478"/>
          <a:ext cx="571317" cy="571317"/>
        </a:xfrm>
        <a:prstGeom prst="ellipse">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0F4468C1-168E-4719-8DC9-247C968257A1}">
      <dsp:nvSpPr>
        <dsp:cNvPr id="0" name=""/>
        <dsp:cNvSpPr/>
      </dsp:nvSpPr>
      <dsp:spPr>
        <a:xfrm>
          <a:off x="993518" y="1600090"/>
          <a:ext cx="7168941" cy="457053"/>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2786"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Vision</a:t>
          </a:r>
        </a:p>
      </dsp:txBody>
      <dsp:txXfrm>
        <a:off x="993518" y="1600090"/>
        <a:ext cx="7168941" cy="457053"/>
      </dsp:txXfrm>
    </dsp:sp>
    <dsp:sp modelId="{53A0133D-35CD-4ABF-83DD-FDE668D12CB2}">
      <dsp:nvSpPr>
        <dsp:cNvPr id="0" name=""/>
        <dsp:cNvSpPr/>
      </dsp:nvSpPr>
      <dsp:spPr>
        <a:xfrm>
          <a:off x="707859" y="1542958"/>
          <a:ext cx="571317" cy="571317"/>
        </a:xfrm>
        <a:prstGeom prst="ellipse">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625BB793-03F7-471D-9843-0E42B77FCFE6}">
      <dsp:nvSpPr>
        <dsp:cNvPr id="0" name=""/>
        <dsp:cNvSpPr/>
      </dsp:nvSpPr>
      <dsp:spPr>
        <a:xfrm>
          <a:off x="1065938" y="2286073"/>
          <a:ext cx="7096521" cy="457053"/>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2786"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Life insurance</a:t>
          </a:r>
        </a:p>
      </dsp:txBody>
      <dsp:txXfrm>
        <a:off x="1065938" y="2286073"/>
        <a:ext cx="7096521" cy="457053"/>
      </dsp:txXfrm>
    </dsp:sp>
    <dsp:sp modelId="{47A86666-D343-4D8C-8E7D-CAD5F69FFCA8}">
      <dsp:nvSpPr>
        <dsp:cNvPr id="0" name=""/>
        <dsp:cNvSpPr/>
      </dsp:nvSpPr>
      <dsp:spPr>
        <a:xfrm>
          <a:off x="780280" y="2228941"/>
          <a:ext cx="571317" cy="571317"/>
        </a:xfrm>
        <a:prstGeom prst="ellipse">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46B6C72E-C745-46EF-975D-6808CA173BE9}">
      <dsp:nvSpPr>
        <dsp:cNvPr id="0" name=""/>
        <dsp:cNvSpPr/>
      </dsp:nvSpPr>
      <dsp:spPr>
        <a:xfrm>
          <a:off x="993518" y="2972056"/>
          <a:ext cx="7168941" cy="457053"/>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2786"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Long term disability</a:t>
          </a:r>
        </a:p>
      </dsp:txBody>
      <dsp:txXfrm>
        <a:off x="993518" y="2972056"/>
        <a:ext cx="7168941" cy="457053"/>
      </dsp:txXfrm>
    </dsp:sp>
    <dsp:sp modelId="{7070C259-2A10-4D31-A6D6-320AFE6C8B41}">
      <dsp:nvSpPr>
        <dsp:cNvPr id="0" name=""/>
        <dsp:cNvSpPr/>
      </dsp:nvSpPr>
      <dsp:spPr>
        <a:xfrm>
          <a:off x="707859" y="2914924"/>
          <a:ext cx="571317" cy="571317"/>
        </a:xfrm>
        <a:prstGeom prst="ellipse">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9287C8CE-B28D-46A0-98A4-A7CD2024B32A}">
      <dsp:nvSpPr>
        <dsp:cNvPr id="0" name=""/>
        <dsp:cNvSpPr/>
      </dsp:nvSpPr>
      <dsp:spPr>
        <a:xfrm>
          <a:off x="766701" y="3657535"/>
          <a:ext cx="7395758" cy="457053"/>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2786"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MoneyPlus (flexible spending accounts)</a:t>
          </a:r>
        </a:p>
      </dsp:txBody>
      <dsp:txXfrm>
        <a:off x="766701" y="3657535"/>
        <a:ext cx="7395758" cy="457053"/>
      </dsp:txXfrm>
    </dsp:sp>
    <dsp:sp modelId="{C6F7286F-EFC1-4FB1-AD32-B88BA489A5F5}">
      <dsp:nvSpPr>
        <dsp:cNvPr id="0" name=""/>
        <dsp:cNvSpPr/>
      </dsp:nvSpPr>
      <dsp:spPr>
        <a:xfrm>
          <a:off x="481042" y="3600404"/>
          <a:ext cx="571317" cy="571317"/>
        </a:xfrm>
        <a:prstGeom prst="ellipse">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47EC4E19-88FB-4353-89DF-3DD7340C789D}">
      <dsp:nvSpPr>
        <dsp:cNvPr id="0" name=""/>
        <dsp:cNvSpPr/>
      </dsp:nvSpPr>
      <dsp:spPr>
        <a:xfrm>
          <a:off x="352798" y="4343518"/>
          <a:ext cx="7809661" cy="457053"/>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2786"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Health Savings Account</a:t>
          </a:r>
        </a:p>
      </dsp:txBody>
      <dsp:txXfrm>
        <a:off x="352798" y="4343518"/>
        <a:ext cx="7809661" cy="457053"/>
      </dsp:txXfrm>
    </dsp:sp>
    <dsp:sp modelId="{8ABF32E5-041F-4BAB-86D0-467EA9A83084}">
      <dsp:nvSpPr>
        <dsp:cNvPr id="0" name=""/>
        <dsp:cNvSpPr/>
      </dsp:nvSpPr>
      <dsp:spPr>
        <a:xfrm>
          <a:off x="67139" y="4286387"/>
          <a:ext cx="571317" cy="571317"/>
        </a:xfrm>
        <a:prstGeom prst="ellipse">
          <a:avLst/>
        </a:prstGeom>
        <a:solidFill>
          <a:schemeClr val="accent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sz="quarter" idx="1"/>
          </p:nvPr>
        </p:nvSpPr>
        <p:spPr>
          <a:xfrm>
            <a:off x="4143588" y="0"/>
            <a:ext cx="3169920" cy="481728"/>
          </a:xfrm>
          <a:prstGeom prst="rect">
            <a:avLst/>
          </a:prstGeom>
        </p:spPr>
        <p:txBody>
          <a:bodyPr vert="horz" lIns="96656" tIns="48328" rIns="96656" bIns="48328" rtlCol="0"/>
          <a:lstStyle>
            <a:lvl1pPr algn="r">
              <a:defRPr sz="1200"/>
            </a:lvl1pPr>
          </a:lstStyle>
          <a:p>
            <a:fld id="{CC20F16F-8811-4B51-BB31-320552CC85AF}" type="datetimeFigureOut">
              <a:rPr lang="en-US" smtClean="0"/>
              <a:t>11/29/2023</a:t>
            </a:fld>
            <a:endParaRPr lang="en-US"/>
          </a:p>
        </p:txBody>
      </p:sp>
      <p:sp>
        <p:nvSpPr>
          <p:cNvPr id="4" name="Footer Placeholder 3"/>
          <p:cNvSpPr>
            <a:spLocks noGrp="1"/>
          </p:cNvSpPr>
          <p:nvPr>
            <p:ph type="ftr" sz="quarter" idx="2"/>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5"/>
            <a:ext cx="3169920" cy="481727"/>
          </a:xfrm>
          <a:prstGeom prst="rect">
            <a:avLst/>
          </a:prstGeom>
        </p:spPr>
        <p:txBody>
          <a:bodyPr vert="horz" lIns="96656" tIns="48328" rIns="96656" bIns="48328"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idx="1"/>
          </p:nvPr>
        </p:nvSpPr>
        <p:spPr>
          <a:xfrm>
            <a:off x="4143588" y="0"/>
            <a:ext cx="3169920" cy="481728"/>
          </a:xfrm>
          <a:prstGeom prst="rect">
            <a:avLst/>
          </a:prstGeom>
        </p:spPr>
        <p:txBody>
          <a:bodyPr vert="horz" lIns="96656" tIns="48328" rIns="96656" bIns="48328" rtlCol="0"/>
          <a:lstStyle>
            <a:lvl1pPr algn="r">
              <a:defRPr sz="1200"/>
            </a:lvl1pPr>
          </a:lstStyle>
          <a:p>
            <a:fld id="{6B005CDC-F66A-4EA3-93A4-41602AB21081}" type="datetimeFigureOut">
              <a:rPr lang="en-US" smtClean="0"/>
              <a:t>11/29/2023</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6" tIns="48328" rIns="96656" bIns="48328" rtlCol="0" anchor="ctr"/>
          <a:lstStyle/>
          <a:p>
            <a:endParaRPr lang="en-US"/>
          </a:p>
        </p:txBody>
      </p:sp>
      <p:sp>
        <p:nvSpPr>
          <p:cNvPr id="5" name="Notes Placeholder 4"/>
          <p:cNvSpPr>
            <a:spLocks noGrp="1"/>
          </p:cNvSpPr>
          <p:nvPr>
            <p:ph type="body" sz="quarter" idx="3"/>
          </p:nvPr>
        </p:nvSpPr>
        <p:spPr>
          <a:xfrm>
            <a:off x="731520" y="4620577"/>
            <a:ext cx="5852160" cy="3780472"/>
          </a:xfrm>
          <a:prstGeom prst="rect">
            <a:avLst/>
          </a:prstGeom>
        </p:spPr>
        <p:txBody>
          <a:bodyPr vert="horz" lIns="96656" tIns="48328" rIns="96656" bIns="483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6656" tIns="48328" rIns="96656" bIns="48328"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2</a:t>
            </a:fld>
            <a:endParaRPr lang="en-US"/>
          </a:p>
        </p:txBody>
      </p:sp>
    </p:spTree>
    <p:extLst>
      <p:ext uri="{BB962C8B-B14F-4D97-AF65-F5344CB8AC3E}">
        <p14:creationId xmlns:p14="http://schemas.microsoft.com/office/powerpoint/2010/main" val="3419620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4</a:t>
            </a:fld>
            <a:endParaRPr lang="en-US"/>
          </a:p>
        </p:txBody>
      </p:sp>
    </p:spTree>
    <p:extLst>
      <p:ext uri="{BB962C8B-B14F-4D97-AF65-F5344CB8AC3E}">
        <p14:creationId xmlns:p14="http://schemas.microsoft.com/office/powerpoint/2010/main" val="2065099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5</a:t>
            </a:fld>
            <a:endParaRPr lang="en-US"/>
          </a:p>
        </p:txBody>
      </p:sp>
    </p:spTree>
    <p:extLst>
      <p:ext uri="{BB962C8B-B14F-4D97-AF65-F5344CB8AC3E}">
        <p14:creationId xmlns:p14="http://schemas.microsoft.com/office/powerpoint/2010/main" val="3955625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6</a:t>
            </a:fld>
            <a:endParaRPr lang="en-US"/>
          </a:p>
        </p:txBody>
      </p:sp>
    </p:spTree>
    <p:extLst>
      <p:ext uri="{BB962C8B-B14F-4D97-AF65-F5344CB8AC3E}">
        <p14:creationId xmlns:p14="http://schemas.microsoft.com/office/powerpoint/2010/main" val="3163436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7</a:t>
            </a:fld>
            <a:endParaRPr lang="en-US"/>
          </a:p>
        </p:txBody>
      </p:sp>
    </p:spTree>
    <p:extLst>
      <p:ext uri="{BB962C8B-B14F-4D97-AF65-F5344CB8AC3E}">
        <p14:creationId xmlns:p14="http://schemas.microsoft.com/office/powerpoint/2010/main" val="26781145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hyperlink" Target="https://www.instagram.com/s.c.peba/"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7.png"/><Relationship Id="rId10" Type="http://schemas.openxmlformats.org/officeDocument/2006/relationships/hyperlink" Target="http://www.youtube.com/c/pebatv" TargetMode="External"/><Relationship Id="rId4" Type="http://schemas.openxmlformats.org/officeDocument/2006/relationships/image" Target="../media/image6.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tx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632434" y="3657600"/>
            <a:ext cx="5044842" cy="1600200"/>
          </a:xfrm>
        </p:spPr>
        <p:txBody>
          <a:bodyPr anchor="b">
            <a:normAutofit/>
          </a:bodyPr>
          <a:lstStyle>
            <a:lvl1pPr>
              <a:defRPr sz="4500" b="1" baseline="0">
                <a:solidFill>
                  <a:schemeClr val="accent1"/>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632434" y="5265739"/>
            <a:ext cx="5044842"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45936"/>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391973"/>
            <a:ext cx="438150" cy="365125"/>
          </a:xfrm>
        </p:spPr>
        <p:txBody>
          <a:bodyPr/>
          <a:lstStyle>
            <a:lvl1pPr algn="ctr">
              <a:defRPr>
                <a:solidFill>
                  <a:schemeClr val="accent1"/>
                </a:solidFill>
                <a:latin typeface="Century Gothic" panose="020B0502020202020204"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4250276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tx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pic>
        <p:nvPicPr>
          <p:cNvPr id="21" name="Picture 20">
            <a:extLst>
              <a:ext uri="{FF2B5EF4-FFF2-40B4-BE49-F238E27FC236}">
                <a16:creationId xmlns:a16="http://schemas.microsoft.com/office/drawing/2014/main" id="{B970E957-0244-46AF-A3F5-62854683BF2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2" name="Picture 21">
            <a:extLst>
              <a:ext uri="{FF2B5EF4-FFF2-40B4-BE49-F238E27FC236}">
                <a16:creationId xmlns:a16="http://schemas.microsoft.com/office/drawing/2014/main" id="{A1B82644-45E2-4AE1-A011-905548B029F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3" name="Picture 22">
            <a:extLst>
              <a:ext uri="{FF2B5EF4-FFF2-40B4-BE49-F238E27FC236}">
                <a16:creationId xmlns:a16="http://schemas.microsoft.com/office/drawing/2014/main" id="{5B5774FA-A45D-4143-8804-3CB97C8485F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25" name="Picture 24">
            <a:extLst>
              <a:ext uri="{FF2B5EF4-FFF2-40B4-BE49-F238E27FC236}">
                <a16:creationId xmlns:a16="http://schemas.microsoft.com/office/drawing/2014/main" id="{6660477D-E0E8-4212-BED5-97F299F2A22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26" name="Picture 25">
            <a:extLst>
              <a:ext uri="{FF2B5EF4-FFF2-40B4-BE49-F238E27FC236}">
                <a16:creationId xmlns:a16="http://schemas.microsoft.com/office/drawing/2014/main" id="{8C4BDEE1-0818-49E8-9C7A-F7F1872150A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grpSp>
        <p:nvGrpSpPr>
          <p:cNvPr id="27" name="Group 26">
            <a:extLst>
              <a:ext uri="{FF2B5EF4-FFF2-40B4-BE49-F238E27FC236}">
                <a16:creationId xmlns:a16="http://schemas.microsoft.com/office/drawing/2014/main" id="{E6019BF6-FAAB-4AEF-A69B-99EE68479C9D}"/>
              </a:ext>
            </a:extLst>
          </p:cNvPr>
          <p:cNvGrpSpPr/>
          <p:nvPr userDrawn="1"/>
        </p:nvGrpSpPr>
        <p:grpSpPr>
          <a:xfrm>
            <a:off x="1085421" y="1305360"/>
            <a:ext cx="7253907" cy="2312807"/>
            <a:chOff x="1085421" y="957888"/>
            <a:chExt cx="7253907" cy="2312807"/>
          </a:xfrm>
        </p:grpSpPr>
        <p:sp>
          <p:nvSpPr>
            <p:cNvPr id="28" name="TextBox 27">
              <a:extLst>
                <a:ext uri="{FF2B5EF4-FFF2-40B4-BE49-F238E27FC236}">
                  <a16:creationId xmlns:a16="http://schemas.microsoft.com/office/drawing/2014/main" id="{F47ADC1F-4ACF-4663-AC59-C3C991A94418}"/>
                </a:ext>
              </a:extLst>
            </p:cNvPr>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29" name="TextBox 28">
              <a:extLst>
                <a:ext uri="{FF2B5EF4-FFF2-40B4-BE49-F238E27FC236}">
                  <a16:creationId xmlns:a16="http://schemas.microsoft.com/office/drawing/2014/main" id="{ED000DA9-ED64-4472-9354-93129B96C359}"/>
                </a:ext>
              </a:extLst>
            </p:cNvPr>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30" name="TextBox 29">
              <a:extLst>
                <a:ext uri="{FF2B5EF4-FFF2-40B4-BE49-F238E27FC236}">
                  <a16:creationId xmlns:a16="http://schemas.microsoft.com/office/drawing/2014/main" id="{412E202D-9924-45DA-B969-28CEDB11E15F}"/>
                </a:ext>
              </a:extLst>
            </p:cNvPr>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31" name="TextBox 30">
              <a:extLst>
                <a:ext uri="{FF2B5EF4-FFF2-40B4-BE49-F238E27FC236}">
                  <a16:creationId xmlns:a16="http://schemas.microsoft.com/office/drawing/2014/main" id="{D4B79800-E144-4CE2-8F38-FC69AA82284F}"/>
                </a:ext>
              </a:extLst>
            </p:cNvPr>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32" name="TextBox 31">
            <a:extLst>
              <a:ext uri="{FF2B5EF4-FFF2-40B4-BE49-F238E27FC236}">
                <a16:creationId xmlns:a16="http://schemas.microsoft.com/office/drawing/2014/main" id="{3C24AC55-8294-4E5F-B26D-5E12307CB6FB}"/>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notesSlide" Target="../notesSlides/notesSlide1.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Layout" Target="../slideLayouts/slideLayout3.xml"/><Relationship Id="rId7" Type="http://schemas.openxmlformats.org/officeDocument/2006/relationships/diagramQuickStyle" Target="../diagrams/quickStyle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notesSlide" Target="../notesSlides/notesSlide3.xml"/><Relationship Id="rId9" Type="http://schemas.microsoft.com/office/2007/relationships/diagramDrawing" Target="../diagrams/drawing1.xml"/></Relationships>
</file>

<file path=ppt/slides/_rels/slide6.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hyperlink" Target="https://peba.sc.gov/sites/default/files/2024_ibg.pdf" TargetMode="Externa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hyperlink" Target="https://peba.sc.gov/sites/default/files/2024_insurance_summary.pdf" TargetMode="Externa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image" Target="../media/image11.png"/><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hyperlink" Target="https://peba.sc.gov/nyb" TargetMode="External"/><Relationship Id="rId5" Type="http://schemas.openxmlformats.org/officeDocument/2006/relationships/notesSlide" Target="../notesSlides/notesSlide5.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57E120-D78F-436F-9DAF-23D11A3B9C3B}"/>
              </a:ext>
            </a:extLst>
          </p:cNvPr>
          <p:cNvSpPr>
            <a:spLocks noGrp="1"/>
          </p:cNvSpPr>
          <p:nvPr>
            <p:ph type="ctrTitle"/>
          </p:nvPr>
        </p:nvSpPr>
        <p:spPr/>
        <p:txBody>
          <a:bodyPr/>
          <a:lstStyle/>
          <a:p>
            <a:r>
              <a:rPr lang="en-US" dirty="0"/>
              <a:t>Introduction</a:t>
            </a:r>
          </a:p>
        </p:txBody>
      </p:sp>
      <p:sp>
        <p:nvSpPr>
          <p:cNvPr id="5" name="Subtitle 4">
            <a:extLst>
              <a:ext uri="{FF2B5EF4-FFF2-40B4-BE49-F238E27FC236}">
                <a16:creationId xmlns:a16="http://schemas.microsoft.com/office/drawing/2014/main" id="{129F286B-1011-41AE-9146-57B9CEFADA4F}"/>
              </a:ext>
            </a:extLst>
          </p:cNvPr>
          <p:cNvSpPr>
            <a:spLocks noGrp="1"/>
          </p:cNvSpPr>
          <p:nvPr>
            <p:ph type="subTitle" idx="1"/>
          </p:nvPr>
        </p:nvSpPr>
        <p:spPr/>
        <p:txBody>
          <a:bodyPr/>
          <a:lstStyle/>
          <a:p>
            <a:r>
              <a:rPr lang="en-US" dirty="0"/>
              <a:t>Insurance Orientation and Education</a:t>
            </a:r>
          </a:p>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7692"/>
    </mc:Choice>
    <mc:Fallback xmlns="">
      <p:transition spd="slow" advTm="769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Eligibility</a:t>
            </a:r>
            <a:endParaRPr lang="en-US" dirty="0"/>
          </a:p>
        </p:txBody>
      </p:sp>
      <p:sp>
        <p:nvSpPr>
          <p:cNvPr id="3" name="Content Placeholder 2"/>
          <p:cNvSpPr>
            <a:spLocks noGrp="1"/>
          </p:cNvSpPr>
          <p:nvPr>
            <p:ph idx="1"/>
            <p:custDataLst>
              <p:tags r:id="rId2"/>
            </p:custDataLst>
          </p:nvPr>
        </p:nvSpPr>
        <p:spPr/>
        <p:txBody>
          <a:bodyPr/>
          <a:lstStyle/>
          <a:p>
            <a:pPr lvl="0"/>
            <a:r>
              <a:rPr lang="en-US" dirty="0"/>
              <a:t>Eligible employees are those who:</a:t>
            </a:r>
          </a:p>
          <a:p>
            <a:pPr lvl="1"/>
            <a:r>
              <a:rPr lang="en-US" dirty="0"/>
              <a:t>Work full</a:t>
            </a:r>
            <a:r>
              <a:rPr lang="en-US" dirty="0">
                <a:solidFill>
                  <a:srgbClr val="FF0000"/>
                </a:solidFill>
              </a:rPr>
              <a:t> </a:t>
            </a:r>
            <a:r>
              <a:rPr lang="en-US" dirty="0"/>
              <a:t>time for and receive compensation from a state agency, a public higher education institution, a public school district, a participating public charter school or a participating optional employer, such as a participating county or municipal government; and</a:t>
            </a:r>
          </a:p>
          <a:p>
            <a:pPr lvl="1"/>
            <a:r>
              <a:rPr lang="en-US" dirty="0"/>
              <a:t>Are hired into an insurance-eligible position.</a:t>
            </a:r>
          </a:p>
          <a:p>
            <a:r>
              <a:rPr lang="en-US" dirty="0"/>
              <a:t>Generally, an employee must work at least an average of 30 hours per week to be considered employed full time and eligible to participate in the insurance program.</a:t>
            </a:r>
          </a:p>
          <a:p>
            <a:pPr lvl="0"/>
            <a:r>
              <a:rPr lang="en-US" dirty="0"/>
              <a:t>Spouses and children may also be eligible.</a:t>
            </a:r>
          </a:p>
          <a:p>
            <a:pPr lvl="0"/>
            <a:r>
              <a:rPr lang="en-US" dirty="0"/>
              <a:t>Retirees must meet certain eligibility requirements.</a:t>
            </a:r>
          </a:p>
          <a:p>
            <a:endParaRPr lang="en-US" dirty="0"/>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376238266"/>
      </p:ext>
    </p:extLst>
  </p:cSld>
  <p:clrMapOvr>
    <a:masterClrMapping/>
  </p:clrMapOvr>
  <mc:AlternateContent xmlns:mc="http://schemas.openxmlformats.org/markup-compatibility/2006" xmlns:p14="http://schemas.microsoft.com/office/powerpoint/2010/main">
    <mc:Choice Requires="p14">
      <p:transition spd="slow" p14:dur="2000" advTm="58085"/>
    </mc:Choice>
    <mc:Fallback xmlns="">
      <p:transition spd="slow" advTm="5808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CD914DF1-2F49-448F-B488-4EFA1039AF55}"/>
              </a:ext>
            </a:extLst>
          </p:cNvPr>
          <p:cNvSpPr>
            <a:spLocks noGrp="1" noChangeArrowheads="1"/>
          </p:cNvSpPr>
          <p:nvPr>
            <p:ph type="title"/>
          </p:nvPr>
        </p:nvSpPr>
        <p:spPr>
          <a:xfrm>
            <a:off x="457198" y="228600"/>
            <a:ext cx="8229599" cy="804672"/>
          </a:xfrm>
        </p:spPr>
        <p:txBody>
          <a:bodyPr/>
          <a:lstStyle/>
          <a:p>
            <a:r>
              <a:rPr lang="en-US" altLang="en-US" dirty="0"/>
              <a:t>Dependent eligibility</a:t>
            </a:r>
          </a:p>
        </p:txBody>
      </p:sp>
      <p:sp>
        <p:nvSpPr>
          <p:cNvPr id="3" name="Content Placeholder 2">
            <a:extLst>
              <a:ext uri="{FF2B5EF4-FFF2-40B4-BE49-F238E27FC236}">
                <a16:creationId xmlns:a16="http://schemas.microsoft.com/office/drawing/2014/main" id="{B9C5F3F9-8E70-4D4B-973D-A3068A82AD67}"/>
              </a:ext>
            </a:extLst>
          </p:cNvPr>
          <p:cNvSpPr>
            <a:spLocks noGrp="1"/>
          </p:cNvSpPr>
          <p:nvPr>
            <p:ph idx="1"/>
          </p:nvPr>
        </p:nvSpPr>
        <p:spPr>
          <a:xfrm>
            <a:off x="457200" y="1261872"/>
            <a:ext cx="8229600" cy="5029200"/>
          </a:xfrm>
        </p:spPr>
        <p:txBody>
          <a:bodyPr>
            <a:normAutofit/>
          </a:bodyPr>
          <a:lstStyle/>
          <a:p>
            <a:r>
              <a:rPr lang="en-US" dirty="0"/>
              <a:t>An eligible spouse is one recognized by South Carolina law. </a:t>
            </a:r>
          </a:p>
          <a:p>
            <a:pPr lvl="1"/>
            <a:r>
              <a:rPr lang="en-US" dirty="0"/>
              <a:t>A spouse eligible for coverage as an employee of any participating group, including a charter school or optional employer, cannot be covered as a spouse under any plan, unless they are a part-time teacher.</a:t>
            </a:r>
          </a:p>
          <a:p>
            <a:r>
              <a:rPr lang="en-US" dirty="0"/>
              <a:t>An eligible child must be:</a:t>
            </a:r>
          </a:p>
          <a:p>
            <a:pPr lvl="1"/>
            <a:r>
              <a:rPr lang="en-US" dirty="0"/>
              <a:t>Younger than age 26</a:t>
            </a:r>
            <a:r>
              <a:rPr lang="en-US" baseline="30000" dirty="0"/>
              <a:t>1</a:t>
            </a:r>
            <a:r>
              <a:rPr lang="en-US" dirty="0"/>
              <a:t>; and</a:t>
            </a:r>
          </a:p>
          <a:p>
            <a:pPr lvl="1"/>
            <a:r>
              <a:rPr lang="en-US" dirty="0"/>
              <a:t>The subscriber’s natural child, adopted child, stepchild, foster child</a:t>
            </a:r>
            <a:r>
              <a:rPr lang="en-US" baseline="30000" dirty="0"/>
              <a:t>2</a:t>
            </a:r>
            <a:r>
              <a:rPr lang="en-US" dirty="0"/>
              <a:t>, a child of whom the subscriber has legal custody or a child the subscriber is required to cover due to a court order.</a:t>
            </a:r>
            <a:r>
              <a:rPr lang="en-US" baseline="30000" dirty="0"/>
              <a:t>3</a:t>
            </a:r>
            <a:endParaRPr lang="en-US" dirty="0"/>
          </a:p>
          <a:p>
            <a:r>
              <a:rPr lang="en-US" dirty="0"/>
              <a:t>Must provide Social Security numbers and supporting documentation to add eligible dependents to coverage.</a:t>
            </a:r>
          </a:p>
        </p:txBody>
      </p:sp>
      <p:sp>
        <p:nvSpPr>
          <p:cNvPr id="17412" name="Slide Number Placeholder 3">
            <a:extLst>
              <a:ext uri="{FF2B5EF4-FFF2-40B4-BE49-F238E27FC236}">
                <a16:creationId xmlns:a16="http://schemas.microsoft.com/office/drawing/2014/main" id="{7CE989E9-B837-434C-9A7C-9B648A581626}"/>
              </a:ext>
            </a:extLst>
          </p:cNvPr>
          <p:cNvSpPr>
            <a:spLocks noGrp="1" noChangeArrowheads="1"/>
          </p:cNvSpPr>
          <p:nvPr>
            <p:ph type="sldNum" sz="quarter" idx="4294967295"/>
          </p:nvPr>
        </p:nvSpPr>
        <p:spPr bwMode="auto">
          <a:xfrm>
            <a:off x="8339138" y="6400800"/>
            <a:ext cx="804862"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ctr" rtl="0" eaLnBrk="1" fontAlgn="auto" hangingPunct="1">
              <a:spcBef>
                <a:spcPts val="0"/>
              </a:spcBef>
              <a:spcAft>
                <a:spcPts val="0"/>
              </a:spcAft>
              <a:defRPr sz="1400" kern="1200">
                <a:solidFill>
                  <a:schemeClr val="bg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fontAlgn="base">
              <a:spcBef>
                <a:spcPct val="0"/>
              </a:spcBef>
              <a:spcAft>
                <a:spcPct val="0"/>
              </a:spcAft>
            </a:pPr>
            <a:fld id="{9A7D62AF-2062-44C9-9AC7-E271DCE6378C}" type="slidenum">
              <a:rPr lang="en-US" smtClean="0"/>
              <a:pPr>
                <a:defRPr/>
              </a:pPr>
              <a:t>3</a:t>
            </a:fld>
            <a:endParaRPr lang="en-US" altLang="en-US">
              <a:solidFill>
                <a:schemeClr val="bg1"/>
              </a:solidFill>
              <a:latin typeface="Times New Roman" panose="02020603050405020304" pitchFamily="18" charset="0"/>
            </a:endParaRPr>
          </a:p>
        </p:txBody>
      </p:sp>
      <p:sp>
        <p:nvSpPr>
          <p:cNvPr id="8" name="TextBox 7">
            <a:extLst>
              <a:ext uri="{FF2B5EF4-FFF2-40B4-BE49-F238E27FC236}">
                <a16:creationId xmlns:a16="http://schemas.microsoft.com/office/drawing/2014/main" id="{F08B93CD-5D1B-488F-9313-38BE1BB50BF3}"/>
              </a:ext>
            </a:extLst>
          </p:cNvPr>
          <p:cNvSpPr txBox="1"/>
          <p:nvPr/>
        </p:nvSpPr>
        <p:spPr>
          <a:xfrm>
            <a:off x="457197" y="5583186"/>
            <a:ext cx="8229599" cy="707886"/>
          </a:xfrm>
          <a:prstGeom prst="rect">
            <a:avLst/>
          </a:prstGeom>
          <a:noFill/>
        </p:spPr>
        <p:txBody>
          <a:bodyPr wrap="square">
            <a:spAutoFit/>
          </a:bodyPr>
          <a:lstStyle/>
          <a:p>
            <a:r>
              <a:rPr lang="en-US" sz="1000" baseline="30000" dirty="0">
                <a:solidFill>
                  <a:schemeClr val="tx2"/>
                </a:solidFill>
              </a:rPr>
              <a:t>1</a:t>
            </a:r>
            <a:r>
              <a:rPr lang="en-US" sz="1000" dirty="0">
                <a:solidFill>
                  <a:schemeClr val="tx2"/>
                </a:solidFill>
              </a:rPr>
              <a:t>You may be eligible to cover your child who is age 26 or older if he is incapacitated and you are financially responsible for him.</a:t>
            </a:r>
          </a:p>
          <a:p>
            <a:r>
              <a:rPr lang="en-US" sz="1000" baseline="30000" dirty="0">
                <a:solidFill>
                  <a:schemeClr val="tx2"/>
                </a:solidFill>
              </a:rPr>
              <a:t>2</a:t>
            </a:r>
            <a:r>
              <a:rPr lang="en-US" sz="1000" dirty="0">
                <a:solidFill>
                  <a:schemeClr val="tx2"/>
                </a:solidFill>
              </a:rPr>
              <a:t>A foster child is a child placed with the subscriber by an authorized placement agency.</a:t>
            </a:r>
          </a:p>
          <a:p>
            <a:r>
              <a:rPr lang="en-US" sz="1000" baseline="30000" dirty="0">
                <a:solidFill>
                  <a:schemeClr val="tx2"/>
                </a:solidFill>
              </a:rPr>
              <a:t>3</a:t>
            </a:r>
            <a:r>
              <a:rPr lang="en-US" sz="1000" dirty="0">
                <a:solidFill>
                  <a:schemeClr val="tx2"/>
                </a:solidFill>
              </a:rPr>
              <a:t>A child for whom the subscriber has legal custody is a child for whom the subscriber has guardianship responsibility, not just financial responsibility, according to a court order or other document filed with the courts.</a:t>
            </a:r>
          </a:p>
        </p:txBody>
      </p:sp>
    </p:spTree>
  </p:cSld>
  <p:clrMapOvr>
    <a:masterClrMapping/>
  </p:clrMapOvr>
  <mc:AlternateContent xmlns:mc="http://schemas.openxmlformats.org/markup-compatibility/2006" xmlns:p14="http://schemas.microsoft.com/office/powerpoint/2010/main">
    <mc:Choice Requires="p14">
      <p:transition spd="slow" p14:dur="2000" advTm="55897"/>
    </mc:Choice>
    <mc:Fallback xmlns="">
      <p:transition spd="slow" advTm="5589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1"/>
            </p:custDataLst>
          </p:nvPr>
        </p:nvSpPr>
        <p:spPr/>
        <p:txBody>
          <a:bodyPr/>
          <a:lstStyle/>
          <a:p>
            <a:r>
              <a:rPr lang="en-US" dirty="0"/>
              <a:t>Consider these factors</a:t>
            </a:r>
          </a:p>
        </p:txBody>
      </p:sp>
      <p:sp>
        <p:nvSpPr>
          <p:cNvPr id="7" name="Content Placeholder 6"/>
          <p:cNvSpPr>
            <a:spLocks noGrp="1"/>
          </p:cNvSpPr>
          <p:nvPr>
            <p:ph idx="1"/>
            <p:custDataLst>
              <p:tags r:id="rId2"/>
            </p:custDataLst>
          </p:nvPr>
        </p:nvSpPr>
        <p:spPr/>
        <p:txBody>
          <a:bodyPr/>
          <a:lstStyle/>
          <a:p>
            <a:pPr lvl="0"/>
            <a:r>
              <a:rPr lang="en-US" dirty="0"/>
              <a:t>Premiums.</a:t>
            </a:r>
          </a:p>
          <a:p>
            <a:pPr lvl="0"/>
            <a:r>
              <a:rPr lang="en-US" dirty="0"/>
              <a:t>Deductibles.</a:t>
            </a:r>
          </a:p>
          <a:p>
            <a:pPr lvl="0"/>
            <a:r>
              <a:rPr lang="en-US" dirty="0"/>
              <a:t>Copayments.</a:t>
            </a:r>
          </a:p>
          <a:p>
            <a:pPr lvl="0"/>
            <a:r>
              <a:rPr lang="en-US" dirty="0"/>
              <a:t>Coinsurance.</a:t>
            </a:r>
          </a:p>
          <a:p>
            <a:pPr lvl="0"/>
            <a:r>
              <a:rPr lang="en-US" dirty="0"/>
              <a:t>Coinsurance maximums.</a:t>
            </a:r>
          </a:p>
          <a:p>
            <a:pPr lvl="0"/>
            <a:r>
              <a:rPr lang="en-US" dirty="0"/>
              <a:t>Prescription costs.  </a:t>
            </a:r>
          </a:p>
        </p:txBody>
      </p:sp>
      <p:sp>
        <p:nvSpPr>
          <p:cNvPr id="5" name="Slide Number Placeholder 4"/>
          <p:cNvSpPr>
            <a:spLocks noGrp="1"/>
          </p:cNvSpPr>
          <p:nvPr>
            <p:ph type="sldNum" sz="quarter" idx="12"/>
            <p:custDataLst>
              <p:tags r:id="rId3"/>
            </p:custDataLst>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2906794755"/>
      </p:ext>
    </p:extLst>
  </p:cSld>
  <p:clrMapOvr>
    <a:masterClrMapping/>
  </p:clrMapOvr>
  <mc:AlternateContent xmlns:mc="http://schemas.openxmlformats.org/markup-compatibility/2006" xmlns:p14="http://schemas.microsoft.com/office/powerpoint/2010/main">
    <mc:Choice Requires="p14">
      <p:transition spd="slow" p14:dur="2000" advTm="23500"/>
    </mc:Choice>
    <mc:Fallback xmlns="">
      <p:transition spd="slow" advTm="235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US" dirty="0"/>
              <a:t>Your available insurance benefits</a:t>
            </a:r>
          </a:p>
        </p:txBody>
      </p:sp>
      <p:graphicFrame>
        <p:nvGraphicFramePr>
          <p:cNvPr id="21" name="Content Placeholder 20">
            <a:extLst>
              <a:ext uri="{FF2B5EF4-FFF2-40B4-BE49-F238E27FC236}">
                <a16:creationId xmlns:a16="http://schemas.microsoft.com/office/drawing/2014/main" id="{A162FB18-BFC7-47C5-ABBA-8DA02FECBE03}"/>
              </a:ext>
            </a:extLst>
          </p:cNvPr>
          <p:cNvGraphicFramePr>
            <a:graphicFrameLocks noGrp="1"/>
          </p:cNvGraphicFramePr>
          <p:nvPr>
            <p:ph idx="1"/>
            <p:extLst>
              <p:ext uri="{D42A27DB-BD31-4B8C-83A1-F6EECF244321}">
                <p14:modId xmlns:p14="http://schemas.microsoft.com/office/powerpoint/2010/main" val="4175000395"/>
              </p:ext>
            </p:extLst>
          </p:nvPr>
        </p:nvGraphicFramePr>
        <p:xfrm>
          <a:off x="457200" y="1262063"/>
          <a:ext cx="8229600" cy="5029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Slide Number Placeholder 4"/>
          <p:cNvSpPr>
            <a:spLocks noGrp="1"/>
          </p:cNvSpPr>
          <p:nvPr>
            <p:ph type="sldNum" sz="quarter" idx="12"/>
            <p:custDataLst>
              <p:tags r:id="rId2"/>
            </p:custDataLst>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2188688371"/>
      </p:ext>
    </p:extLst>
  </p:cSld>
  <p:clrMapOvr>
    <a:masterClrMapping/>
  </p:clrMapOvr>
  <mc:AlternateContent xmlns:mc="http://schemas.openxmlformats.org/markup-compatibility/2006" xmlns:p14="http://schemas.microsoft.com/office/powerpoint/2010/main">
    <mc:Choice Requires="p14">
      <p:transition spd="slow" p14:dur="2000" advTm="29758"/>
    </mc:Choice>
    <mc:Fallback xmlns="">
      <p:transition spd="slow" advTm="2975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US" dirty="0"/>
              <a:t>Important information</a:t>
            </a:r>
          </a:p>
        </p:txBody>
      </p:sp>
      <p:sp>
        <p:nvSpPr>
          <p:cNvPr id="4" name="Content Placeholder 3"/>
          <p:cNvSpPr>
            <a:spLocks noGrp="1"/>
          </p:cNvSpPr>
          <p:nvPr>
            <p:ph idx="1"/>
            <p:custDataLst>
              <p:tags r:id="rId2"/>
            </p:custDataLst>
          </p:nvPr>
        </p:nvSpPr>
        <p:spPr/>
        <p:txBody>
          <a:bodyPr/>
          <a:lstStyle/>
          <a:p>
            <a:pPr lvl="0"/>
            <a:r>
              <a:rPr lang="en-US" dirty="0"/>
              <a:t>This presentation is not a comprehensive description of the insurance benefits offered by PEBA.</a:t>
            </a:r>
          </a:p>
          <a:p>
            <a:pPr lvl="0"/>
            <a:r>
              <a:rPr lang="en-US" dirty="0"/>
              <a:t>For more information, and before you make enrollment decisions, review these publications:</a:t>
            </a:r>
          </a:p>
          <a:p>
            <a:pPr lvl="1"/>
            <a:r>
              <a:rPr lang="en-US" i="1" dirty="0">
                <a:hlinkClick r:id="rId6"/>
              </a:rPr>
              <a:t>Insurance Summary</a:t>
            </a:r>
            <a:r>
              <a:rPr lang="en-US" dirty="0"/>
              <a:t>; and</a:t>
            </a:r>
          </a:p>
          <a:p>
            <a:pPr lvl="1"/>
            <a:r>
              <a:rPr lang="en-US" i="1" dirty="0">
                <a:hlinkClick r:id="rId7"/>
              </a:rPr>
              <a:t>Insurance Benefits Guide</a:t>
            </a:r>
            <a:r>
              <a:rPr lang="en-US" dirty="0"/>
              <a:t>. </a:t>
            </a:r>
          </a:p>
        </p:txBody>
      </p:sp>
      <p:sp>
        <p:nvSpPr>
          <p:cNvPr id="2" name="Slide Number Placeholder 1"/>
          <p:cNvSpPr>
            <a:spLocks noGrp="1"/>
          </p:cNvSpPr>
          <p:nvPr>
            <p:ph type="sldNum" sz="quarter" idx="12"/>
            <p:custDataLst>
              <p:tags r:id="rId3"/>
            </p:custDataLst>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2931004488"/>
      </p:ext>
    </p:extLst>
  </p:cSld>
  <p:clrMapOvr>
    <a:masterClrMapping/>
  </p:clrMapOvr>
  <mc:AlternateContent xmlns:mc="http://schemas.openxmlformats.org/markup-compatibility/2006" xmlns:p14="http://schemas.microsoft.com/office/powerpoint/2010/main">
    <mc:Choice Requires="p14">
      <p:transition spd="slow" p14:dur="2000" advTm="35929"/>
    </mc:Choice>
    <mc:Fallback xmlns="">
      <p:transition spd="slow" advTm="3592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i="1" dirty="0"/>
              <a:t>Navigating Your Benefits</a:t>
            </a:r>
          </a:p>
        </p:txBody>
      </p:sp>
      <p:sp>
        <p:nvSpPr>
          <p:cNvPr id="3" name="Content Placeholder 2"/>
          <p:cNvSpPr>
            <a:spLocks noGrp="1"/>
          </p:cNvSpPr>
          <p:nvPr>
            <p:ph idx="1"/>
            <p:custDataLst>
              <p:tags r:id="rId2"/>
            </p:custDataLst>
          </p:nvPr>
        </p:nvSpPr>
        <p:spPr/>
        <p:txBody>
          <a:bodyPr/>
          <a:lstStyle/>
          <a:p>
            <a:r>
              <a:rPr lang="en-US" dirty="0">
                <a:hlinkClick r:id="rId6"/>
              </a:rPr>
              <a:t>peba.sc.gov/</a:t>
            </a:r>
            <a:r>
              <a:rPr lang="en-US" dirty="0" err="1">
                <a:hlinkClick r:id="rId6"/>
              </a:rPr>
              <a:t>nyb</a:t>
            </a:r>
            <a:r>
              <a:rPr lang="en-US" dirty="0"/>
              <a:t>.</a:t>
            </a:r>
          </a:p>
          <a:p>
            <a:r>
              <a:rPr lang="en-US" dirty="0"/>
              <a:t>Plain-language explanations of insurance and retirement benefits.</a:t>
            </a:r>
          </a:p>
          <a:p>
            <a:r>
              <a:rPr lang="en-US" dirty="0"/>
              <a:t>Flyers and videos.</a:t>
            </a:r>
          </a:p>
          <a:p>
            <a:endParaRPr lang="en-US" dirty="0"/>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7</a:t>
            </a:fld>
            <a:endParaRPr lang="en-US" dirty="0"/>
          </a:p>
        </p:txBody>
      </p:sp>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7200" y="4528947"/>
            <a:ext cx="3114675" cy="1533525"/>
          </a:xfrm>
          <a:prstGeom prst="rect">
            <a:avLst/>
          </a:prstGeom>
        </p:spPr>
      </p:pic>
    </p:spTree>
    <p:extLst>
      <p:ext uri="{BB962C8B-B14F-4D97-AF65-F5344CB8AC3E}">
        <p14:creationId xmlns:p14="http://schemas.microsoft.com/office/powerpoint/2010/main" val="3615647219"/>
      </p:ext>
    </p:extLst>
  </p:cSld>
  <p:clrMapOvr>
    <a:masterClrMapping/>
  </p:clrMapOvr>
  <mc:AlternateContent xmlns:mc="http://schemas.openxmlformats.org/markup-compatibility/2006" xmlns:p14="http://schemas.microsoft.com/office/powerpoint/2010/main">
    <mc:Choice Requires="p14">
      <p:transition spd="slow" p14:dur="2000" advTm="20242"/>
    </mc:Choice>
    <mc:Fallback xmlns="">
      <p:transition spd="slow" advTm="2024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8</a:t>
            </a:fld>
            <a:endParaRPr lang="en-US" dirty="0"/>
          </a:p>
        </p:txBody>
      </p:sp>
    </p:spTree>
    <p:extLst>
      <p:ext uri="{BB962C8B-B14F-4D97-AF65-F5344CB8AC3E}">
        <p14:creationId xmlns:p14="http://schemas.microsoft.com/office/powerpoint/2010/main" val="3669356624"/>
      </p:ext>
    </p:extLst>
  </p:cSld>
  <p:clrMapOvr>
    <a:masterClrMapping/>
  </p:clrMapOvr>
  <mc:AlternateContent xmlns:mc="http://schemas.openxmlformats.org/markup-compatibility/2006" xmlns:p14="http://schemas.microsoft.com/office/powerpoint/2010/main">
    <mc:Choice Requires="p14">
      <p:transition spd="slow" p14:dur="2000" advTm="45745"/>
    </mc:Choice>
    <mc:Fallback xmlns="">
      <p:transition spd="slow" advTm="45745"/>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89D7B364-3716-477B-B691-6FC05B8379DC}&quot;/&gt;&lt;isInvalidForFieldText val=&quot;0&quot;/&gt;&lt;Image&gt;&lt;filename val=&quot;C:\Users\rscald\AppData\Local\Temp\CP16132381501937Session\CPTrustFolder16132381501953\PPTImport16132381587437\data\asimages\{89D7B364-3716-477B-B691-6FC05B8379DC}_3.png&quot;/&gt;&lt;left val=&quot;864&quot;/&gt;&lt;top val=&quot;670&quot;/&gt;&lt;width val=&quot;47&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5&quot;/&gt;&lt;lineCharCount val=&quot;8&quot;/&gt;&lt;/TableIndex&gt;&lt;/ShapeTextInfo&gt;"/>
  <p:tag name="HTML_SHAPEINFO" val="&lt;ThreeDShapeInfo&gt;&lt;uuid val=&quot;{05EB8C5F-0B4C-4D84-8E98-53E26597BD8C}&quot;/&gt;&lt;isInvalidForFieldText val=&quot;0&quot;/&gt;&lt;Image&gt;&lt;filename val=&quot;C:\Users\rscald\AppData\Local\Temp\CP16132381501937Session\CPTrustFolder16132381501953\PPTImport16132381587437\data\asimages\{05EB8C5F-0B4C-4D84-8E98-53E26597BD8C}_4.png&quot;/&gt;&lt;left val=&quot;24&quot;/&gt;&lt;top val=&quot;24&quot;/&gt;&lt;width val=&quot;743&quot;/&gt;&lt;height val=&quot;170&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6FBBBD2-53BA-4C35-B7E9-D53809796221}&quot;/&gt;&lt;isInvalidForFieldText val=&quot;0&quot;/&gt;&lt;Image&gt;&lt;filename val=&quot;C:\Users\rscald\AppData\Local\Temp\CP16132381501937Session\CPTrustFolder16132381501953\PPTImport16132381587437\data\asimages\{56FBBBD2-53BA-4C35-B7E9-D53809796221}_4.png&quot;/&gt;&lt;left val=&quot;864&quot;/&gt;&lt;top val=&quot;670&quot;/&gt;&lt;width val=&quot;47&quot;/&gt;&lt;height val=&quot;39&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6DAD9ABC-0746-4A08-AAAF-8DEC9AF04E1B}&quot;/&gt;&lt;isInvalidForFieldText val=&quot;0&quot;/&gt;&lt;Image&gt;&lt;filename val=&quot;C:\Users\rscald\AppData\Local\Temp\CP16132381501937Session\CPTrustFolder16132381501953\PPTImport16132381587437\data\asimages\{6DAD9ABC-0746-4A08-AAAF-8DEC9AF04E1B}_5.png&quot;/&gt;&lt;left val=&quot;24&quot;/&gt;&lt;top val=&quot;35&quot;/&gt;&lt;width val=&quot;743&quot;/&gt;&lt;height val=&quot;160&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53&quot;/&gt;&lt;lineCharCount val=&quot;43&quot;/&gt;&lt;lineCharCount val=&quot;42&quot;/&gt;&lt;lineCharCount val=&quot;49&quot;/&gt;&lt;lineCharCount val=&quot;23&quot;/&gt;&lt;lineCharCount val=&quot;26&quot;/&gt;&lt;/TableIndex&gt;&lt;/ShapeTextInfo&gt;"/>
  <p:tag name="HTML_SHAPEINFO" val="&lt;ThreeDShapeInfo&gt;&lt;uuid val=&quot;{1D67EB65-04C6-4C98-9567-4D60886FD86A}&quot;/&gt;&lt;isInvalidForFieldText val=&quot;0&quot;/&gt;&lt;Image&gt;&lt;filename val=&quot;C:\Users\rscald\AppData\Local\Temp\CP16132381501937Session\CPTrustFolder16132381501953\PPTImport16132381587437\data\asimages\{1D67EB65-04C6-4C98-9567-4D60886FD86A}_5.png&quot;/&gt;&lt;left val=&quot;36&quot;/&gt;&lt;top val=&quot;192&quot;/&gt;&lt;width val=&quot;876&quot;/&gt;&lt;height val=&quot;444&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3BB7C523-0AEA-45C9-952B-93ACDF27191E}&quot;/&gt;&lt;isInvalidForFieldText val=&quot;0&quot;/&gt;&lt;Image&gt;&lt;filename val=&quot;C:\Users\rscald\AppData\Local\Temp\CP16132381501937Session\CPTrustFolder16132381501953\PPTImport16132381587437\data\asimages\{3BB7C523-0AEA-45C9-952B-93ACDF27191E}_5.png&quot;/&gt;&lt;left val=&quot;864&quot;/&gt;&lt;top val=&quot;670&quot;/&gt;&lt;width val=&quot;47&quot;/&gt;&lt;height val=&quot;39&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HTML_SHAPEINFO" val="&lt;ThreeDShapeInfo&gt;&lt;uuid val=&quot;{D52AA280-E892-405B-9304-05749A6A730E}&quot;/&gt;&lt;isInvalidForFieldText val=&quot;0&quot;/&gt;&lt;Image&gt;&lt;filename val=&quot;C:\Users\rscald\AppData\Local\Temp\CP16132381501937Session\CPTrustFolder16132381501953\PPTImport16132381587437\data\asimages\{D52AA280-E892-405B-9304-05749A6A730E}_6.png&quot;/&gt;&lt;left val=&quot;24&quot;/&gt;&lt;top val=&quot;35&quot;/&gt;&lt;width val=&quot;743&quot;/&gt;&lt;height val=&quot;160&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26&quot;/&gt;&lt;lineCharCount val=&quot;45&quot;/&gt;&lt;lineCharCount val=&quot;21&quot;/&gt;&lt;lineCharCount val=&quot;19&quot;/&gt;&lt;/TableIndex&gt;&lt;/ShapeTextInfo&gt;"/>
  <p:tag name="HTML_SHAPEINFO" val="&lt;ThreeDShapeInfo&gt;&lt;uuid val=&quot;{025B25EE-801F-49C3-8151-6BCA966C037C}&quot;/&gt;&lt;isInvalidForFieldText val=&quot;0&quot;/&gt;&lt;Image&gt;&lt;filename val=&quot;C:\Users\rscald\AppData\Local\Temp\CP16132381501937Session\CPTrustFolder16132381501953\PPTImport16132381587437\data\asimages\{025B25EE-801F-49C3-8151-6BCA966C037C}_6.png&quot;/&gt;&lt;left val=&quot;36&quot;/&gt;&lt;top val=&quot;192&quot;/&gt;&lt;width val=&quot;876&quot;/&gt;&lt;height val=&quot;444&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339B2042-3BFD-4614-87AD-1F2184C648CA}&quot;/&gt;&lt;isInvalidForFieldText val=&quot;0&quot;/&gt;&lt;Image&gt;&lt;filename val=&quot;C:\Users\rscald\AppData\Local\Temp\CP16132381501937Session\CPTrustFolder16132381501953\PPTImport16132381587437\data\asimages\{339B2042-3BFD-4614-87AD-1F2184C648CA}_6.png&quot;/&gt;&lt;left val=&quot;864&quot;/&gt;&lt;top val=&quot;670&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 name="HTML_SHAPEINFO" val="&lt;ThreeDShapeInfo&gt;&lt;uuid val=&quot;{69B49AFF-FC93-4D0F-8ED4-D9C44F231FCE}&quot;/&gt;&lt;isInvalidForFieldText val=&quot;0&quot;/&gt;&lt;Image&gt;&lt;filename val=&quot;C:\Users\rscald\AppData\Local\Temp\CP16132381501937Session\CPTrustFolder16132381501953\PPTImport16132381587437\data\asimages\{69B49AFF-FC93-4D0F-8ED4-D9C44F231FCE}_2.png&quot;/&gt;&lt;left val=&quot;24&quot;/&gt;&lt;top val=&quot;35&quot;/&gt;&lt;width val=&quot;743&quot;/&gt;&lt;height val=&quot;16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34&quot;/&gt;&lt;lineCharCount val=&quot;61&quot;/&gt;&lt;lineCharCount val=&quot;63&quot;/&gt;&lt;lineCharCount val=&quot;57&quot;/&gt;&lt;lineCharCount val=&quot;56&quot;/&gt;&lt;lineCharCount val=&quot;61&quot;/&gt;&lt;lineCharCount val=&quot;8&quot;/&gt;&lt;lineCharCount val=&quot;43&quot;/&gt;&lt;lineCharCount val=&quot;53&quot;/&gt;&lt;/TableIndex&gt;&lt;/ShapeTextInfo&gt;"/>
  <p:tag name="HTML_SHAPEINFO" val="&lt;ThreeDShapeInfo&gt;&lt;uuid val=&quot;{7CA57CBD-7A5A-4EF9-9BB6-6E2A70F04561}&quot;/&gt;&lt;isInvalidForFieldText val=&quot;0&quot;/&gt;&lt;Image&gt;&lt;filename val=&quot;C:\Users\rscald\AppData\Local\Temp\CP16132381501937Session\CPTrustFolder16132381501953\PPTImport16132381587437\data\asimages\{7CA57CBD-7A5A-4EF9-9BB6-6E2A70F04561}_2.png&quot;/&gt;&lt;left val=&quot;36&quot;/&gt;&lt;top val=&quot;192&quot;/&gt;&lt;width val=&quot;876&quot;/&gt;&lt;height val=&quot;444&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7F7AD935-4FD8-483A-9BE0-E0673EA02C97}&quot;/&gt;&lt;isInvalidForFieldText val=&quot;0&quot;/&gt;&lt;Image&gt;&lt;filename val=&quot;C:\Users\rscald\AppData\Local\Temp\CP16132381501937Session\CPTrustFolder16132381501953\PPTImport16132381587437\data\asimages\{7F7AD935-4FD8-483A-9BE0-E0673EA02C97}_2.png&quot;/&gt;&lt;left val=&quot;864&quot;/&gt;&lt;top val=&quot;670&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 name="HTML_SHAPEINFO" val="&lt;ThreeDShapeInfo&gt;&lt;uuid val=&quot;{F8FD49AA-6358-4207-AABA-5C56D1DF3896}&quot;/&gt;&lt;isInvalidForFieldText val=&quot;0&quot;/&gt;&lt;Image&gt;&lt;filename val=&quot;C:\Users\rscald\AppData\Local\Temp\CP16132381501937Session\CPTrustFolder16132381501953\PPTImport16132381587437\data\asimages\{F8FD49AA-6358-4207-AABA-5C56D1DF3896}_3.png&quot;/&gt;&lt;left val=&quot;24&quot;/&gt;&lt;top val=&quot;35&quot;/&gt;&lt;width val=&quot;743&quot;/&gt;&lt;height val=&quot;16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10&quot;/&gt;&lt;lineCharCount val=&quot;13&quot;/&gt;&lt;lineCharCount val=&quot;12&quot;/&gt;&lt;lineCharCount val=&quot;13&quot;/&gt;&lt;lineCharCount val=&quot;22&quot;/&gt;&lt;lineCharCount val=&quot;21&quot;/&gt;&lt;/TableIndex&gt;&lt;/ShapeTextInfo&gt;"/>
  <p:tag name="HTML_SHAPEINFO" val="&lt;ThreeDShapeInfo&gt;&lt;uuid val=&quot;{EE937A50-D562-4A86-9251-0AAE96073099}&quot;/&gt;&lt;isInvalidForFieldText val=&quot;0&quot;/&gt;&lt;Image&gt;&lt;filename val=&quot;C:\Users\rscald\AppData\Local\Temp\CP16132381501937Session\CPTrustFolder16132381501953\PPTImport16132381587437\data\asimages\{EE937A50-D562-4A86-9251-0AAE96073099}_3.png&quot;/&gt;&lt;left val=&quot;36&quot;/&gt;&lt;top val=&quot;192&quot;/&gt;&lt;width val=&quot;876&quot;/&gt;&lt;height val=&quot;444&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
  <TotalTime>1543</TotalTime>
  <Words>418</Words>
  <Application>Microsoft Office PowerPoint</Application>
  <PresentationFormat>On-screen Show (4:3)</PresentationFormat>
  <Paragraphs>56</Paragraphs>
  <Slides>8</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Century Gothic</vt:lpstr>
      <vt:lpstr>Times New Roman</vt:lpstr>
      <vt:lpstr>Tw Cen MT Condensed</vt:lpstr>
      <vt:lpstr>Office Theme</vt:lpstr>
      <vt:lpstr>Introduction</vt:lpstr>
      <vt:lpstr>Eligibility</vt:lpstr>
      <vt:lpstr>Dependent eligibility</vt:lpstr>
      <vt:lpstr>Consider these factors</vt:lpstr>
      <vt:lpstr>Your available insurance benefits</vt:lpstr>
      <vt:lpstr>Important information</vt:lpstr>
      <vt:lpstr>Navigating Your Benefits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Group Insurance Orientation</dc:title>
  <dc:creator>Angie Warren</dc:creator>
  <cp:lastModifiedBy>Heather H. Young</cp:lastModifiedBy>
  <cp:revision>109</cp:revision>
  <cp:lastPrinted>2020-12-07T16:29:40Z</cp:lastPrinted>
  <dcterms:created xsi:type="dcterms:W3CDTF">2020-04-08T14:06:18Z</dcterms:created>
  <dcterms:modified xsi:type="dcterms:W3CDTF">2023-11-29T14:45:52Z</dcterms:modified>
</cp:coreProperties>
</file>