
<file path=[Content_Types].xml><?xml version="1.0" encoding="utf-8"?>
<Types xmlns="http://schemas.openxmlformats.org/package/2006/content-types">
  <Default Extension="bin" ContentType="application/vnd.openxmlformats-officedocument.oleObject"/>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283" r:id="rId2"/>
    <p:sldId id="309" r:id="rId3"/>
    <p:sldId id="310" r:id="rId4"/>
    <p:sldId id="311" r:id="rId5"/>
    <p:sldId id="312" r:id="rId6"/>
    <p:sldId id="313" r:id="rId7"/>
    <p:sldId id="314" r:id="rId8"/>
    <p:sldId id="410" r:id="rId9"/>
    <p:sldId id="315" r:id="rId10"/>
    <p:sldId id="316" r:id="rId11"/>
    <p:sldId id="411" r:id="rId12"/>
    <p:sldId id="263" r:id="rId13"/>
  </p:sldIdLst>
  <p:sldSz cx="9144000" cy="6858000" type="screen4x3"/>
  <p:notesSz cx="7023100" cy="93091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69F3596-F32A-6A11-B93C-60EEA29904A9}" name="Heather H. Young" initials="HHY" userId="S::ryounh@peba.sc.gov::9a85b619-8fd1-4dec-b439-2514df7fe89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eather H. Young" initials="HHY" lastIdx="12" clrIdx="0">
    <p:extLst>
      <p:ext uri="{19B8F6BF-5375-455C-9EA6-DF929625EA0E}">
        <p15:presenceInfo xmlns:p15="http://schemas.microsoft.com/office/powerpoint/2012/main" userId="S::ryounh@peba.sc.gov::9a85b619-8fd1-4dec-b439-2514df7fe89a" providerId="AD"/>
      </p:ext>
    </p:extLst>
  </p:cmAuthor>
  <p:cmAuthor id="2" name="Jennifer S. Dolder" initials="JSD" lastIdx="5" clrIdx="1">
    <p:extLst>
      <p:ext uri="{19B8F6BF-5375-455C-9EA6-DF929625EA0E}">
        <p15:presenceInfo xmlns:p15="http://schemas.microsoft.com/office/powerpoint/2012/main" userId="S::rdoldj@peba.sc.gov::adc8f237-6518-4fda-a594-f6aaccffabfd" providerId="AD"/>
      </p:ext>
    </p:extLst>
  </p:cmAuthor>
  <p:cmAuthor id="3" name="Jessica Moak" initials="JM" lastIdx="2" clrIdx="2">
    <p:extLst>
      <p:ext uri="{19B8F6BF-5375-455C-9EA6-DF929625EA0E}">
        <p15:presenceInfo xmlns:p15="http://schemas.microsoft.com/office/powerpoint/2012/main" userId="S::rmoakj@peba.sc.gov::aefcb452-2607-4fbc-8c60-dfa075c160a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50000"/>
    <a:srgbClr val="595959"/>
    <a:srgbClr val="006D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5652" autoAdjust="0"/>
  </p:normalViewPr>
  <p:slideViewPr>
    <p:cSldViewPr snapToGrid="0">
      <p:cViewPr varScale="1">
        <p:scale>
          <a:sx n="86" d="100"/>
          <a:sy n="86" d="100"/>
        </p:scale>
        <p:origin x="1382" y="58"/>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5" d="100"/>
          <a:sy n="85" d="100"/>
        </p:scale>
        <p:origin x="384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CDB5DEA-9950-4641-B720-70817F0D8369}"/>
              </a:ext>
            </a:extLst>
          </p:cNvPr>
          <p:cNvSpPr>
            <a:spLocks noGrp="1"/>
          </p:cNvSpPr>
          <p:nvPr>
            <p:ph type="sldNum" sz="quarter" idx="3"/>
          </p:nvPr>
        </p:nvSpPr>
        <p:spPr>
          <a:xfrm>
            <a:off x="3978275" y="8842375"/>
            <a:ext cx="3043238" cy="466725"/>
          </a:xfrm>
          <a:prstGeom prst="rect">
            <a:avLst/>
          </a:prstGeom>
        </p:spPr>
        <p:txBody>
          <a:bodyPr vert="horz" lIns="93324" tIns="46662" rIns="93324" bIns="46662" rtlCol="0" anchor="b"/>
          <a:lstStyle>
            <a:lvl1pPr algn="r" eaLnBrk="1" fontAlgn="auto" hangingPunct="1">
              <a:spcBef>
                <a:spcPts val="0"/>
              </a:spcBef>
              <a:spcAft>
                <a:spcPts val="0"/>
              </a:spcAft>
              <a:defRPr sz="1200">
                <a:latin typeface="+mn-lt"/>
              </a:defRPr>
            </a:lvl1pPr>
          </a:lstStyle>
          <a:p>
            <a:pPr>
              <a:defRPr/>
            </a:pPr>
            <a:fld id="{194BAE05-6213-4FA8-93E2-D05567EA5DE1}"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C0841601-538E-49EF-9FC0-505626E1FDBF}"/>
              </a:ext>
            </a:extLst>
          </p:cNvPr>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pPr lvl="0"/>
            <a:endParaRPr lang="en-US" noProof="0"/>
          </a:p>
        </p:txBody>
      </p:sp>
      <p:sp>
        <p:nvSpPr>
          <p:cNvPr id="5" name="Notes Placeholder 4">
            <a:extLst>
              <a:ext uri="{FF2B5EF4-FFF2-40B4-BE49-F238E27FC236}">
                <a16:creationId xmlns:a16="http://schemas.microsoft.com/office/drawing/2014/main" id="{BE124A09-2BFE-4329-95F9-1E7B8DC81AED}"/>
              </a:ext>
            </a:extLst>
          </p:cNvPr>
          <p:cNvSpPr>
            <a:spLocks noGrp="1"/>
          </p:cNvSpPr>
          <p:nvPr>
            <p:ph type="body" sz="quarter" idx="3"/>
          </p:nvPr>
        </p:nvSpPr>
        <p:spPr>
          <a:xfrm>
            <a:off x="701675" y="4479925"/>
            <a:ext cx="5619750" cy="3665538"/>
          </a:xfrm>
          <a:prstGeom prst="rect">
            <a:avLst/>
          </a:prstGeom>
        </p:spPr>
        <p:txBody>
          <a:bodyPr vert="horz" lIns="93324" tIns="46662" rIns="93324" bIns="4666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lide Number Placeholder 6">
            <a:extLst>
              <a:ext uri="{FF2B5EF4-FFF2-40B4-BE49-F238E27FC236}">
                <a16:creationId xmlns:a16="http://schemas.microsoft.com/office/drawing/2014/main" id="{CD84EB99-176F-454A-BEFE-7A432982D680}"/>
              </a:ext>
            </a:extLst>
          </p:cNvPr>
          <p:cNvSpPr>
            <a:spLocks noGrp="1"/>
          </p:cNvSpPr>
          <p:nvPr>
            <p:ph type="sldNum" sz="quarter" idx="5"/>
          </p:nvPr>
        </p:nvSpPr>
        <p:spPr>
          <a:xfrm>
            <a:off x="3978275" y="8842375"/>
            <a:ext cx="3043238" cy="466725"/>
          </a:xfrm>
          <a:prstGeom prst="rect">
            <a:avLst/>
          </a:prstGeom>
        </p:spPr>
        <p:txBody>
          <a:bodyPr vert="horz" lIns="93324" tIns="46662" rIns="93324" bIns="46662" rtlCol="0" anchor="b"/>
          <a:lstStyle>
            <a:lvl1pPr algn="r" eaLnBrk="1" fontAlgn="auto" hangingPunct="1">
              <a:spcBef>
                <a:spcPts val="0"/>
              </a:spcBef>
              <a:spcAft>
                <a:spcPts val="0"/>
              </a:spcAft>
              <a:defRPr sz="1200">
                <a:latin typeface="+mn-lt"/>
              </a:defRPr>
            </a:lvl1pPr>
          </a:lstStyle>
          <a:p>
            <a:pPr>
              <a:defRPr/>
            </a:pPr>
            <a:fld id="{EB6CC598-8BCD-4E8B-B70F-53BD8137441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peba.sc.gov/contact"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hyperlink" Target="http://www.twitter.com/scpeba" TargetMode="External"/><Relationship Id="rId3" Type="http://schemas.openxmlformats.org/officeDocument/2006/relationships/image" Target="../media/image6.png"/><Relationship Id="rId7" Type="http://schemas.openxmlformats.org/officeDocument/2006/relationships/image" Target="../media/image3.png"/><Relationship Id="rId12" Type="http://schemas.openxmlformats.org/officeDocument/2006/relationships/hyperlink" Target="https://www.instagram.com/s.c.peba/" TargetMode="Externa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hyperlink" Target="http://www.linkedin.com/company/south-carolina-public-employee-benefit-authority/" TargetMode="External"/><Relationship Id="rId5" Type="http://schemas.openxmlformats.org/officeDocument/2006/relationships/image" Target="../media/image8.png"/><Relationship Id="rId10" Type="http://schemas.openxmlformats.org/officeDocument/2006/relationships/hyperlink" Target="http://www.youtube.com/c/pebatv" TargetMode="External"/><Relationship Id="rId4" Type="http://schemas.openxmlformats.org/officeDocument/2006/relationships/image" Target="../media/image7.png"/><Relationship Id="rId9" Type="http://schemas.openxmlformats.org/officeDocument/2006/relationships/hyperlink" Target="http://www.facebook.com/scpeba" TargetMode="Externa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AC6BA087-4318-483C-9EE1-CF5AE6BA13E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645920" y="2286000"/>
            <a:ext cx="6641869" cy="2286000"/>
          </a:xfrm>
        </p:spPr>
        <p:txBody>
          <a:bodyPr>
            <a:normAutofit/>
          </a:bodyPr>
          <a:lstStyle>
            <a:lvl1pPr algn="l">
              <a:defRPr sz="50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1645920" y="4754880"/>
            <a:ext cx="6641869" cy="1463040"/>
          </a:xfrm>
        </p:spPr>
        <p:txBody>
          <a:bodyPr>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10520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C514FF8C-F180-40A3-BF7F-A9C231E832F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645920" y="1828800"/>
            <a:ext cx="6693408" cy="2286000"/>
          </a:xfrm>
        </p:spPr>
        <p:txBody>
          <a:bodyPr>
            <a:normAutofit/>
          </a:bodyPr>
          <a:lstStyle>
            <a:lvl1pPr>
              <a:defRPr sz="4000" b="1" baseline="0">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8" name="Subtitle 2"/>
          <p:cNvSpPr>
            <a:spLocks noGrp="1"/>
          </p:cNvSpPr>
          <p:nvPr>
            <p:ph type="subTitle" idx="13"/>
          </p:nvPr>
        </p:nvSpPr>
        <p:spPr>
          <a:xfrm>
            <a:off x="1645920" y="4297680"/>
            <a:ext cx="6693408" cy="1368398"/>
          </a:xfrm>
        </p:spPr>
        <p:txBody>
          <a:bodyPr>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Slide Number Placeholder 5">
            <a:extLst>
              <a:ext uri="{FF2B5EF4-FFF2-40B4-BE49-F238E27FC236}">
                <a16:creationId xmlns:a16="http://schemas.microsoft.com/office/drawing/2014/main" id="{859BD22E-9B93-424E-B61D-553AE36F6670}"/>
              </a:ext>
            </a:extLst>
          </p:cNvPr>
          <p:cNvSpPr>
            <a:spLocks noGrp="1"/>
          </p:cNvSpPr>
          <p:nvPr>
            <p:ph type="sldNum" sz="quarter" idx="14"/>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A6C4F3C0-C52B-4B47-B640-E248B6B67F7B}" type="slidenum">
              <a:rPr lang="en-US"/>
              <a:pPr>
                <a:defRPr/>
              </a:pPr>
              <a:t>‹#›</a:t>
            </a:fld>
            <a:endParaRPr lang="en-US" dirty="0"/>
          </a:p>
        </p:txBody>
      </p:sp>
    </p:spTree>
    <p:extLst>
      <p:ext uri="{BB962C8B-B14F-4D97-AF65-F5344CB8AC3E}">
        <p14:creationId xmlns:p14="http://schemas.microsoft.com/office/powerpoint/2010/main" val="3201423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23786C1E-01D5-4C96-8667-F029B0B8FD5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198" y="228600"/>
            <a:ext cx="8229599" cy="804672"/>
          </a:xfrm>
        </p:spPr>
        <p:txBody>
          <a:bodyPr>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Content Placeholder 2"/>
          <p:cNvSpPr>
            <a:spLocks noGrp="1"/>
          </p:cNvSpPr>
          <p:nvPr>
            <p:ph idx="1"/>
          </p:nvPr>
        </p:nvSpPr>
        <p:spPr>
          <a:xfrm>
            <a:off x="457200" y="1261872"/>
            <a:ext cx="82296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05CEB2E6-BC9F-4788-968B-CBF2AC89A194}"/>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1BD61B08-67AC-48EB-BE29-A3D0FABE24CA}" type="slidenum">
              <a:rPr lang="en-US"/>
              <a:pPr>
                <a:defRPr/>
              </a:pPr>
              <a:t>‹#›</a:t>
            </a:fld>
            <a:endParaRPr lang="en-US" dirty="0"/>
          </a:p>
        </p:txBody>
      </p:sp>
    </p:spTree>
    <p:extLst>
      <p:ext uri="{BB962C8B-B14F-4D97-AF65-F5344CB8AC3E}">
        <p14:creationId xmlns:p14="http://schemas.microsoft.com/office/powerpoint/2010/main" val="2099114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6E4A278D-98BD-4F99-B489-EB034A08BCA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4572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457198" y="228600"/>
            <a:ext cx="8229599" cy="804672"/>
          </a:xfrm>
        </p:spPr>
        <p:txBody>
          <a:bodyPr>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CB6BFA35-6A20-415C-80E4-148A8221A214}"/>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22ED343D-422D-4BB7-AC04-D46A47F2C634}" type="slidenum">
              <a:rPr lang="en-US"/>
              <a:pPr>
                <a:defRPr/>
              </a:pPr>
              <a:t>‹#›</a:t>
            </a:fld>
            <a:endParaRPr lang="en-US" dirty="0"/>
          </a:p>
        </p:txBody>
      </p:sp>
    </p:spTree>
    <p:extLst>
      <p:ext uri="{BB962C8B-B14F-4D97-AF65-F5344CB8AC3E}">
        <p14:creationId xmlns:p14="http://schemas.microsoft.com/office/powerpoint/2010/main" val="988515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5447AE04-1CF4-4D74-A7C5-B34D1F9AEA1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57198" y="228600"/>
            <a:ext cx="8229599" cy="804672"/>
          </a:xfrm>
        </p:spPr>
        <p:txBody>
          <a:bodyPr>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DC22788A-2473-4B6A-84A4-2962A46B000F}"/>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07C6457F-E722-4EC3-A760-EB5A5E90EFDD}" type="slidenum">
              <a:rPr lang="en-US"/>
              <a:pPr>
                <a:defRPr/>
              </a:pPr>
              <a:t>‹#›</a:t>
            </a:fld>
            <a:endParaRPr lang="en-US" dirty="0"/>
          </a:p>
        </p:txBody>
      </p:sp>
    </p:spTree>
    <p:extLst>
      <p:ext uri="{BB962C8B-B14F-4D97-AF65-F5344CB8AC3E}">
        <p14:creationId xmlns:p14="http://schemas.microsoft.com/office/powerpoint/2010/main" val="1424140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6FC71F08-9E2B-4868-81CD-61963DD5287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a:extLst>
              <a:ext uri="{FF2B5EF4-FFF2-40B4-BE49-F238E27FC236}">
                <a16:creationId xmlns:a16="http://schemas.microsoft.com/office/drawing/2014/main" id="{C98304FC-1937-4F41-8CCC-6225AAFB014C}"/>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BD7CBF62-C754-4E68-BB4A-5BB95C34475B}" type="slidenum">
              <a:rPr lang="en-US"/>
              <a:pPr>
                <a:defRPr/>
              </a:pPr>
              <a:t>‹#›</a:t>
            </a:fld>
            <a:endParaRPr lang="en-US" dirty="0"/>
          </a:p>
        </p:txBody>
      </p:sp>
    </p:spTree>
    <p:extLst>
      <p:ext uri="{BB962C8B-B14F-4D97-AF65-F5344CB8AC3E}">
        <p14:creationId xmlns:p14="http://schemas.microsoft.com/office/powerpoint/2010/main" val="1162287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D3591D96-4EFC-4732-9439-6B85834E39E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A056FF5B-619D-4838-AF6E-CE1D0E9712A1}"/>
              </a:ext>
            </a:extLst>
          </p:cNvPr>
          <p:cNvSpPr txBox="1">
            <a:spLocks noChangeArrowheads="1"/>
          </p:cNvSpPr>
          <p:nvPr userDrawn="1"/>
        </p:nvSpPr>
        <p:spPr bwMode="auto">
          <a:xfrm>
            <a:off x="457200" y="1262063"/>
            <a:ext cx="8229600" cy="226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a:solidFill>
                  <a:schemeClr val="tx1"/>
                </a:solidFill>
                <a:latin typeface="Calibri" panose="020F0502020204030204" pitchFamily="34" charset="0"/>
              </a:defRPr>
            </a:lvl1pPr>
            <a:lvl2pPr marL="685800" indent="-2286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spcBef>
                <a:spcPts val="1000"/>
              </a:spcBef>
              <a:buFont typeface="Arial" panose="020B0604020202020204" pitchFamily="34" charset="0"/>
              <a:buChar char="•"/>
              <a:defRPr/>
            </a:pPr>
            <a:r>
              <a:rPr lang="en-US" altLang="en-US" sz="2400" dirty="0">
                <a:solidFill>
                  <a:schemeClr val="tx2"/>
                </a:solidFill>
              </a:rPr>
              <a:t>Contact us:</a:t>
            </a:r>
          </a:p>
          <a:p>
            <a:pPr lvl="1" eaLnBrk="1" hangingPunct="1">
              <a:lnSpc>
                <a:spcPct val="90000"/>
              </a:lnSpc>
              <a:spcBef>
                <a:spcPts val="500"/>
              </a:spcBef>
              <a:buFont typeface="Arial" panose="020B0604020202020204" pitchFamily="34" charset="0"/>
              <a:buChar char="•"/>
              <a:defRPr/>
            </a:pPr>
            <a:r>
              <a:rPr lang="en-US" altLang="en-US" sz="2000" dirty="0">
                <a:solidFill>
                  <a:schemeClr val="tx2"/>
                </a:solidFill>
                <a:hlinkClick r:id="rId3"/>
              </a:rPr>
              <a:t>peba.sc.gov/contact</a:t>
            </a:r>
            <a:r>
              <a:rPr lang="en-US" altLang="en-US" sz="2000" dirty="0">
                <a:solidFill>
                  <a:schemeClr val="tx2"/>
                </a:solidFill>
              </a:rPr>
              <a:t>. </a:t>
            </a:r>
          </a:p>
          <a:p>
            <a:pPr lvl="1" eaLnBrk="1" hangingPunct="1">
              <a:lnSpc>
                <a:spcPct val="90000"/>
              </a:lnSpc>
              <a:spcBef>
                <a:spcPts val="500"/>
              </a:spcBef>
              <a:buFont typeface="Arial" panose="020B0604020202020204" pitchFamily="34" charset="0"/>
              <a:buChar char="•"/>
              <a:defRPr/>
            </a:pPr>
            <a:r>
              <a:rPr lang="en-US" altLang="en-US" sz="2000" dirty="0">
                <a:solidFill>
                  <a:schemeClr val="tx2"/>
                </a:solidFill>
              </a:rPr>
              <a:t>803.737.6800 or 888.260.9430.</a:t>
            </a:r>
          </a:p>
          <a:p>
            <a:pPr eaLnBrk="1" hangingPunct="1">
              <a:lnSpc>
                <a:spcPct val="90000"/>
              </a:lnSpc>
              <a:spcBef>
                <a:spcPts val="1000"/>
              </a:spcBef>
              <a:buFont typeface="Arial" panose="020B0604020202020204" pitchFamily="34" charset="0"/>
              <a:buChar char="•"/>
              <a:defRPr/>
            </a:pPr>
            <a:r>
              <a:rPr lang="en-US" altLang="en-US" sz="2400" dirty="0">
                <a:solidFill>
                  <a:schemeClr val="tx2"/>
                </a:solidFill>
              </a:rPr>
              <a:t>Visit us:</a:t>
            </a:r>
          </a:p>
          <a:p>
            <a:pPr lvl="1" eaLnBrk="1" hangingPunct="1">
              <a:lnSpc>
                <a:spcPct val="90000"/>
              </a:lnSpc>
              <a:spcBef>
                <a:spcPts val="500"/>
              </a:spcBef>
              <a:buFont typeface="Arial" panose="020B0604020202020204" pitchFamily="34" charset="0"/>
              <a:buChar char="•"/>
              <a:defRPr/>
            </a:pPr>
            <a:r>
              <a:rPr lang="en-US" altLang="en-US" sz="2000" dirty="0">
                <a:solidFill>
                  <a:schemeClr val="tx2"/>
                </a:solidFill>
              </a:rPr>
              <a:t>202 Arbor Lake Drive</a:t>
            </a:r>
            <a:br>
              <a:rPr lang="en-US" altLang="en-US" sz="2000" dirty="0">
                <a:solidFill>
                  <a:schemeClr val="tx2"/>
                </a:solidFill>
              </a:rPr>
            </a:br>
            <a:r>
              <a:rPr lang="en-US" altLang="en-US" sz="2000" dirty="0">
                <a:solidFill>
                  <a:schemeClr val="tx2"/>
                </a:solidFill>
              </a:rPr>
              <a:t>Columbia, SC 29223</a:t>
            </a:r>
          </a:p>
        </p:txBody>
      </p:sp>
      <p:sp>
        <p:nvSpPr>
          <p:cNvPr id="4" name="TextBox 3">
            <a:extLst>
              <a:ext uri="{FF2B5EF4-FFF2-40B4-BE49-F238E27FC236}">
                <a16:creationId xmlns:a16="http://schemas.microsoft.com/office/drawing/2014/main" id="{74EAEEB9-5F9E-4DE8-81CE-B490B30C4636}"/>
              </a:ext>
            </a:extLst>
          </p:cNvPr>
          <p:cNvSpPr txBox="1">
            <a:spLocks noChangeArrowheads="1"/>
          </p:cNvSpPr>
          <p:nvPr userDrawn="1"/>
        </p:nvSpPr>
        <p:spPr bwMode="auto">
          <a:xfrm>
            <a:off x="457200" y="369888"/>
            <a:ext cx="76152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800" b="1">
                <a:solidFill>
                  <a:schemeClr val="accent2"/>
                </a:solidFill>
                <a:latin typeface="Times New Roman" panose="02020603050405020304" pitchFamily="18" charset="0"/>
                <a:cs typeface="Times New Roman" panose="02020603050405020304" pitchFamily="18" charset="0"/>
              </a:rPr>
              <a:t>Get in touch with PEBA</a:t>
            </a:r>
          </a:p>
        </p:txBody>
      </p:sp>
      <p:sp>
        <p:nvSpPr>
          <p:cNvPr id="5" name="Slide Number Placeholder 5">
            <a:extLst>
              <a:ext uri="{FF2B5EF4-FFF2-40B4-BE49-F238E27FC236}">
                <a16:creationId xmlns:a16="http://schemas.microsoft.com/office/drawing/2014/main" id="{8B478F46-AD0D-4627-8F00-9F79C5DE7E94}"/>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F50303E7-3900-4086-9311-B0E892776482}" type="slidenum">
              <a:rPr lang="en-US"/>
              <a:pPr>
                <a:defRPr/>
              </a:pPr>
              <a:t>‹#›</a:t>
            </a:fld>
            <a:endParaRPr lang="en-US" dirty="0"/>
          </a:p>
        </p:txBody>
      </p:sp>
    </p:spTree>
    <p:extLst>
      <p:ext uri="{BB962C8B-B14F-4D97-AF65-F5344CB8AC3E}">
        <p14:creationId xmlns:p14="http://schemas.microsoft.com/office/powerpoint/2010/main" val="502189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cial media">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5A5D525E-2B1A-4E17-9177-45D5CFEB1F9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46438" y="1262063"/>
            <a:ext cx="549275"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a:extLst>
              <a:ext uri="{FF2B5EF4-FFF2-40B4-BE49-F238E27FC236}">
                <a16:creationId xmlns:a16="http://schemas.microsoft.com/office/drawing/2014/main" id="{3822BB69-E9CB-4B10-A295-9C01A43CFA8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48025" y="2179638"/>
            <a:ext cx="5476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a:extLst>
              <a:ext uri="{FF2B5EF4-FFF2-40B4-BE49-F238E27FC236}">
                <a16:creationId xmlns:a16="http://schemas.microsoft.com/office/drawing/2014/main" id="{E6E29C93-239B-4DD6-8BD8-32671469F2E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57200" y="2187575"/>
            <a:ext cx="549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a:extLst>
              <a:ext uri="{FF2B5EF4-FFF2-40B4-BE49-F238E27FC236}">
                <a16:creationId xmlns:a16="http://schemas.microsoft.com/office/drawing/2014/main" id="{3705C253-CC72-4F4F-8362-65175BD205A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7200" y="1262063"/>
            <a:ext cx="549275"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a:extLst>
              <a:ext uri="{FF2B5EF4-FFF2-40B4-BE49-F238E27FC236}">
                <a16:creationId xmlns:a16="http://schemas.microsoft.com/office/drawing/2014/main" id="{3D0AC2D4-9041-424D-86C0-96D5DA4DFBE5}"/>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57200" y="3113088"/>
            <a:ext cx="549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a:extLst>
              <a:ext uri="{FF2B5EF4-FFF2-40B4-BE49-F238E27FC236}">
                <a16:creationId xmlns:a16="http://schemas.microsoft.com/office/drawing/2014/main" id="{3010A555-C8B0-457D-83B1-E4187EE43157}"/>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12">
            <a:extLst>
              <a:ext uri="{FF2B5EF4-FFF2-40B4-BE49-F238E27FC236}">
                <a16:creationId xmlns:a16="http://schemas.microsoft.com/office/drawing/2014/main" id="{9A3727E4-9544-4B2F-939A-F9924F86161E}"/>
              </a:ext>
            </a:extLst>
          </p:cNvPr>
          <p:cNvGrpSpPr>
            <a:grpSpLocks/>
          </p:cNvGrpSpPr>
          <p:nvPr userDrawn="1"/>
        </p:nvGrpSpPr>
        <p:grpSpPr bwMode="auto">
          <a:xfrm>
            <a:off x="1085850" y="1304925"/>
            <a:ext cx="7253288" cy="2312988"/>
            <a:chOff x="1085421" y="957888"/>
            <a:chExt cx="7253907" cy="2312807"/>
          </a:xfrm>
        </p:grpSpPr>
        <p:sp>
          <p:nvSpPr>
            <p:cNvPr id="9" name="TextBox 8">
              <a:extLst>
                <a:ext uri="{FF2B5EF4-FFF2-40B4-BE49-F238E27FC236}">
                  <a16:creationId xmlns:a16="http://schemas.microsoft.com/office/drawing/2014/main" id="{466010F8-45D6-4817-AD6B-391E10B534A1}"/>
                </a:ext>
              </a:extLst>
            </p:cNvPr>
            <p:cNvSpPr txBox="1">
              <a:spLocks noChangeArrowheads="1"/>
            </p:cNvSpPr>
            <p:nvPr userDrawn="1"/>
          </p:nvSpPr>
          <p:spPr bwMode="auto">
            <a:xfrm>
              <a:off x="1085421" y="1883329"/>
              <a:ext cx="1354254" cy="461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a:hlinkClick r:id="rId8"/>
                </a:rPr>
                <a:t>SCPEBA</a:t>
              </a:r>
              <a:endParaRPr lang="en-US" altLang="en-US" sz="2400"/>
            </a:p>
          </p:txBody>
        </p:sp>
        <p:sp>
          <p:nvSpPr>
            <p:cNvPr id="10" name="TextBox 9">
              <a:extLst>
                <a:ext uri="{FF2B5EF4-FFF2-40B4-BE49-F238E27FC236}">
                  <a16:creationId xmlns:a16="http://schemas.microsoft.com/office/drawing/2014/main" id="{08F451E1-941B-4EAD-9347-56D14BC73A50}"/>
                </a:ext>
              </a:extLst>
            </p:cNvPr>
            <p:cNvSpPr txBox="1">
              <a:spLocks noChangeArrowheads="1"/>
            </p:cNvSpPr>
            <p:nvPr userDrawn="1"/>
          </p:nvSpPr>
          <p:spPr bwMode="auto">
            <a:xfrm>
              <a:off x="1085421" y="957888"/>
              <a:ext cx="2082978" cy="461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a:hlinkClick r:id="rId9"/>
                </a:rPr>
                <a:t>SCPEBA</a:t>
              </a:r>
              <a:endParaRPr lang="en-US" altLang="en-US" sz="2400"/>
            </a:p>
          </p:txBody>
        </p:sp>
        <p:sp>
          <p:nvSpPr>
            <p:cNvPr id="11" name="TextBox 10">
              <a:extLst>
                <a:ext uri="{FF2B5EF4-FFF2-40B4-BE49-F238E27FC236}">
                  <a16:creationId xmlns:a16="http://schemas.microsoft.com/office/drawing/2014/main" id="{56209399-FE28-4305-9C2C-5770803D0F23}"/>
                </a:ext>
              </a:extLst>
            </p:cNvPr>
            <p:cNvSpPr txBox="1">
              <a:spLocks noChangeArrowheads="1"/>
            </p:cNvSpPr>
            <p:nvPr userDrawn="1"/>
          </p:nvSpPr>
          <p:spPr bwMode="auto">
            <a:xfrm>
              <a:off x="3874897" y="1870630"/>
              <a:ext cx="1574934" cy="460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u="sng">
                  <a:hlinkClick r:id="rId10"/>
                </a:rPr>
                <a:t>PEBA TV</a:t>
              </a:r>
              <a:endParaRPr lang="en-US" altLang="en-US" sz="2400"/>
            </a:p>
          </p:txBody>
        </p:sp>
        <p:sp>
          <p:nvSpPr>
            <p:cNvPr id="12" name="TextBox 11">
              <a:extLst>
                <a:ext uri="{FF2B5EF4-FFF2-40B4-BE49-F238E27FC236}">
                  <a16:creationId xmlns:a16="http://schemas.microsoft.com/office/drawing/2014/main" id="{5CF767EE-5D6D-42E9-82E6-2FC5F7EDFC2F}"/>
                </a:ext>
              </a:extLst>
            </p:cNvPr>
            <p:cNvSpPr txBox="1">
              <a:spLocks noChangeArrowheads="1"/>
            </p:cNvSpPr>
            <p:nvPr userDrawn="1"/>
          </p:nvSpPr>
          <p:spPr bwMode="auto">
            <a:xfrm>
              <a:off x="1085421" y="2808768"/>
              <a:ext cx="7253907" cy="461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u="sng">
                  <a:hlinkClick r:id="rId11"/>
                </a:rPr>
                <a:t>South Carolina Public Employee Benefit Authority</a:t>
              </a:r>
              <a:endParaRPr lang="en-US" altLang="en-US" sz="3600"/>
            </a:p>
          </p:txBody>
        </p:sp>
      </p:grpSp>
      <p:sp>
        <p:nvSpPr>
          <p:cNvPr id="13" name="TextBox 12">
            <a:extLst>
              <a:ext uri="{FF2B5EF4-FFF2-40B4-BE49-F238E27FC236}">
                <a16:creationId xmlns:a16="http://schemas.microsoft.com/office/drawing/2014/main" id="{B0F256D7-335C-4799-A57E-292D38D7F3E9}"/>
              </a:ext>
            </a:extLst>
          </p:cNvPr>
          <p:cNvSpPr txBox="1">
            <a:spLocks noChangeArrowheads="1"/>
          </p:cNvSpPr>
          <p:nvPr userDrawn="1"/>
        </p:nvSpPr>
        <p:spPr bwMode="auto">
          <a:xfrm>
            <a:off x="457200" y="369888"/>
            <a:ext cx="76152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800" b="1">
                <a:solidFill>
                  <a:schemeClr val="accent2"/>
                </a:solidFill>
                <a:latin typeface="Times New Roman" panose="02020603050405020304" pitchFamily="18" charset="0"/>
                <a:cs typeface="Times New Roman" panose="02020603050405020304" pitchFamily="18" charset="0"/>
              </a:rPr>
              <a:t>Get social with PEBA</a:t>
            </a:r>
          </a:p>
        </p:txBody>
      </p:sp>
      <p:sp>
        <p:nvSpPr>
          <p:cNvPr id="14" name="TextBox 13">
            <a:extLst>
              <a:ext uri="{FF2B5EF4-FFF2-40B4-BE49-F238E27FC236}">
                <a16:creationId xmlns:a16="http://schemas.microsoft.com/office/drawing/2014/main" id="{92E5B31D-5BEB-4D6C-91CA-D03BEC957BB6}"/>
              </a:ext>
            </a:extLst>
          </p:cNvPr>
          <p:cNvSpPr txBox="1">
            <a:spLocks noChangeArrowheads="1"/>
          </p:cNvSpPr>
          <p:nvPr userDrawn="1"/>
        </p:nvSpPr>
        <p:spPr bwMode="auto">
          <a:xfrm>
            <a:off x="3875088" y="1304925"/>
            <a:ext cx="1354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a:hlinkClick r:id="rId12"/>
              </a:rPr>
              <a:t>s.c.peba</a:t>
            </a:r>
            <a:endParaRPr lang="en-US" altLang="en-US" sz="2400"/>
          </a:p>
        </p:txBody>
      </p:sp>
      <p:sp>
        <p:nvSpPr>
          <p:cNvPr id="15" name="Slide Number Placeholder 5">
            <a:extLst>
              <a:ext uri="{FF2B5EF4-FFF2-40B4-BE49-F238E27FC236}">
                <a16:creationId xmlns:a16="http://schemas.microsoft.com/office/drawing/2014/main" id="{3C255CAB-6AB9-4D8E-BC15-6DEDA6D94860}"/>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B2D99185-9D5D-4FC3-B883-3A4D2AE69556}" type="slidenum">
              <a:rPr lang="en-US"/>
              <a:pPr>
                <a:defRPr/>
              </a:pPr>
              <a:t>‹#›</a:t>
            </a:fld>
            <a:endParaRPr lang="en-US" dirty="0"/>
          </a:p>
        </p:txBody>
      </p:sp>
    </p:spTree>
    <p:extLst>
      <p:ext uri="{BB962C8B-B14F-4D97-AF65-F5344CB8AC3E}">
        <p14:creationId xmlns:p14="http://schemas.microsoft.com/office/powerpoint/2010/main" val="2848911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CA3AE677-CF77-4A5D-A7AF-8F100FF001F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338EFC34-E904-4DB5-92B1-178E41FC9D4F}"/>
              </a:ext>
            </a:extLst>
          </p:cNvPr>
          <p:cNvSpPr>
            <a:spLocks noChangeArrowheads="1"/>
          </p:cNvSpPr>
          <p:nvPr userDrawn="1"/>
        </p:nvSpPr>
        <p:spPr bwMode="auto">
          <a:xfrm>
            <a:off x="457200" y="1262063"/>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spcBef>
                <a:spcPts val="1000"/>
              </a:spcBef>
              <a:buFont typeface="Arial" panose="020B0604020202020204" pitchFamily="34" charset="0"/>
              <a:buNone/>
              <a:defRPr/>
            </a:pPr>
            <a:r>
              <a:rPr lang="en-US" altLang="en-US" sz="2400">
                <a:solidFill>
                  <a:schemeClr val="tx2"/>
                </a:solidFill>
              </a:rPr>
              <a:t>This presentation does not constitute a comprehensive or binding representation of the employee benefit programs PEBA administers. The terms and conditions of the employee benefit programs PEBA administers are set out in the applicable statutes and plan documents and are subject to change. Benefits administrators and others chosen by your employer to assist you with your participation in these employee benefit programs are not agents or employees of PEBA and are not authorized to bind PEBA or make representations on behalf of PEBA. Please contact PEBA for the most current information. The language used in this presentation does not create any contractual rights or entitlements for any person.</a:t>
            </a:r>
          </a:p>
        </p:txBody>
      </p:sp>
      <p:sp>
        <p:nvSpPr>
          <p:cNvPr id="4" name="TextBox 3">
            <a:extLst>
              <a:ext uri="{FF2B5EF4-FFF2-40B4-BE49-F238E27FC236}">
                <a16:creationId xmlns:a16="http://schemas.microsoft.com/office/drawing/2014/main" id="{CECC305E-36FC-4E44-B2B4-55A9C7E839AF}"/>
              </a:ext>
            </a:extLst>
          </p:cNvPr>
          <p:cNvSpPr txBox="1">
            <a:spLocks noChangeArrowheads="1"/>
          </p:cNvSpPr>
          <p:nvPr userDrawn="1"/>
        </p:nvSpPr>
        <p:spPr bwMode="auto">
          <a:xfrm>
            <a:off x="457200" y="369888"/>
            <a:ext cx="33258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800" b="1">
                <a:solidFill>
                  <a:schemeClr val="accent2"/>
                </a:solidFill>
                <a:latin typeface="Times New Roman" panose="02020603050405020304" pitchFamily="18" charset="0"/>
                <a:cs typeface="Times New Roman" panose="02020603050405020304" pitchFamily="18" charset="0"/>
              </a:rPr>
              <a:t>Disclaimer</a:t>
            </a:r>
          </a:p>
        </p:txBody>
      </p:sp>
      <p:sp>
        <p:nvSpPr>
          <p:cNvPr id="5" name="Slide Number Placeholder 5">
            <a:extLst>
              <a:ext uri="{FF2B5EF4-FFF2-40B4-BE49-F238E27FC236}">
                <a16:creationId xmlns:a16="http://schemas.microsoft.com/office/drawing/2014/main" id="{7C584275-BA24-477F-B0C9-7DB7EBC22B08}"/>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464E0AA6-13DA-45BA-880A-5DDBA5733C4E}" type="slidenum">
              <a:rPr lang="en-US"/>
              <a:pPr>
                <a:defRPr/>
              </a:pPr>
              <a:t>‹#›</a:t>
            </a:fld>
            <a:endParaRPr lang="en-US" dirty="0"/>
          </a:p>
        </p:txBody>
      </p:sp>
    </p:spTree>
    <p:extLst>
      <p:ext uri="{BB962C8B-B14F-4D97-AF65-F5344CB8AC3E}">
        <p14:creationId xmlns:p14="http://schemas.microsoft.com/office/powerpoint/2010/main" val="2949974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5EADC2C-B76D-4CAA-9EC8-55F8798BDBA1}"/>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BD967E7E-21CF-47EA-9B20-0EEA8EE19598}"/>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094F40A-2884-4984-B81F-889D22B44F4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AEA1AD45-64B1-4F8B-AA06-2FC9663CB76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15E0C0DF-166E-437B-8353-2694C71798A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400">
                <a:solidFill>
                  <a:schemeClr val="bg2">
                    <a:lumMod val="75000"/>
                  </a:schemeClr>
                </a:solidFill>
                <a:latin typeface="Tw Cen MT Condensed" panose="020B0606020104020203" pitchFamily="34" charset="0"/>
              </a:defRPr>
            </a:lvl1pPr>
          </a:lstStyle>
          <a:p>
            <a:pPr>
              <a:defRPr/>
            </a:pPr>
            <a:fld id="{E64D5AF0-6B79-486A-973B-31B1A1666CF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Lst>
  <p:hf hdr="0" ftr="0" dt="0"/>
  <p:txStyles>
    <p:titleStyle>
      <a:lvl1pPr algn="l" rtl="0" eaLnBrk="0" fontAlgn="base" hangingPunct="0">
        <a:lnSpc>
          <a:spcPct val="90000"/>
        </a:lnSpc>
        <a:spcBef>
          <a:spcPct val="0"/>
        </a:spcBef>
        <a:spcAft>
          <a:spcPct val="0"/>
        </a:spcAft>
        <a:defRPr sz="4400" b="1"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b="1">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b="1">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b="1">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b="1">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10.png"/><Relationship Id="rId4" Type="http://schemas.openxmlformats.org/officeDocument/2006/relationships/hyperlink" Target="https://www.peba.sc.gov/sites/default/files/pension_reform.pdf"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10.png"/><Relationship Id="rId4" Type="http://schemas.openxmlformats.org/officeDocument/2006/relationships/hyperlink" Target="http://www.rsic.sc.gov/" TargetMode="Externa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4.xml"/><Relationship Id="rId7" Type="http://schemas.openxmlformats.org/officeDocument/2006/relationships/image" Target="../media/image12.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oleObject" Target="../embeddings/oleObject2.bin"/><Relationship Id="rId5" Type="http://schemas.openxmlformats.org/officeDocument/2006/relationships/image" Target="../media/image11.png"/><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3C5A1A99-4BA5-40E1-91EB-DEF3B2226423}"/>
              </a:ext>
            </a:extLst>
          </p:cNvPr>
          <p:cNvSpPr>
            <a:spLocks noGrp="1" noChangeArrowheads="1"/>
          </p:cNvSpPr>
          <p:nvPr>
            <p:ph type="ctrTitle"/>
          </p:nvPr>
        </p:nvSpPr>
        <p:spPr/>
        <p:txBody>
          <a:bodyPr/>
          <a:lstStyle/>
          <a:p>
            <a:r>
              <a:rPr lang="en-US" altLang="en-US" dirty="0"/>
              <a:t>Introduction: defined benefit plans</a:t>
            </a:r>
          </a:p>
        </p:txBody>
      </p:sp>
      <p:sp>
        <p:nvSpPr>
          <p:cNvPr id="3" name="Subtitle 2">
            <a:extLst>
              <a:ext uri="{FF2B5EF4-FFF2-40B4-BE49-F238E27FC236}">
                <a16:creationId xmlns:a16="http://schemas.microsoft.com/office/drawing/2014/main" id="{0EE44CE3-4CA0-4052-914C-76B6BDD8EBD2}"/>
              </a:ext>
            </a:extLst>
          </p:cNvPr>
          <p:cNvSpPr>
            <a:spLocks noGrp="1"/>
          </p:cNvSpPr>
          <p:nvPr>
            <p:ph type="subTitle" idx="1"/>
          </p:nvPr>
        </p:nvSpPr>
        <p:spPr/>
        <p:txBody>
          <a:bodyPr/>
          <a:lstStyle/>
          <a:p>
            <a:r>
              <a:rPr lang="en-US" dirty="0"/>
              <a:t>Retirement Benefits Training</a:t>
            </a:r>
          </a:p>
          <a:p>
            <a:r>
              <a:rPr lang="en-US" dirty="0"/>
              <a:t>Fiscal year 2024</a:t>
            </a:r>
          </a:p>
        </p:txBody>
      </p:sp>
      <p:pic>
        <p:nvPicPr>
          <p:cNvPr id="2" name="Audio 1">
            <a:hlinkClick r:id="" action="ppaction://media"/>
            <a:extLst>
              <a:ext uri="{FF2B5EF4-FFF2-40B4-BE49-F238E27FC236}">
                <a16:creationId xmlns:a16="http://schemas.microsoft.com/office/drawing/2014/main" id="{996F9792-EB12-C4C9-B22D-35112C28246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9464"/>
    </mc:Choice>
    <mc:Fallback xmlns="">
      <p:transition spd="slow" advTm="194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09F37A68-3A73-4D3C-8C40-05EA5ABFB934}"/>
              </a:ext>
            </a:extLst>
          </p:cNvPr>
          <p:cNvSpPr>
            <a:spLocks noGrp="1" noChangeArrowheads="1"/>
          </p:cNvSpPr>
          <p:nvPr>
            <p:ph type="title"/>
          </p:nvPr>
        </p:nvSpPr>
        <p:spPr>
          <a:xfrm>
            <a:off x="457200" y="228600"/>
            <a:ext cx="8229600" cy="804863"/>
          </a:xfrm>
        </p:spPr>
        <p:txBody>
          <a:bodyPr/>
          <a:lstStyle/>
          <a:p>
            <a:pPr eaLnBrk="1" hangingPunct="1"/>
            <a:r>
              <a:rPr lang="en-US" altLang="en-US"/>
              <a:t>Funding period and contribution rates</a:t>
            </a:r>
          </a:p>
        </p:txBody>
      </p:sp>
      <p:sp>
        <p:nvSpPr>
          <p:cNvPr id="26627" name="Content Placeholder 2">
            <a:extLst>
              <a:ext uri="{FF2B5EF4-FFF2-40B4-BE49-F238E27FC236}">
                <a16:creationId xmlns:a16="http://schemas.microsoft.com/office/drawing/2014/main" id="{B8E32B33-1EA4-4CD7-92E7-05F997964EC2}"/>
              </a:ext>
            </a:extLst>
          </p:cNvPr>
          <p:cNvSpPr>
            <a:spLocks noGrp="1" noChangeArrowheads="1"/>
          </p:cNvSpPr>
          <p:nvPr>
            <p:ph idx="1"/>
          </p:nvPr>
        </p:nvSpPr>
        <p:spPr>
          <a:xfrm>
            <a:off x="457200" y="1262063"/>
            <a:ext cx="8229600" cy="5029200"/>
          </a:xfrm>
        </p:spPr>
        <p:txBody>
          <a:bodyPr/>
          <a:lstStyle/>
          <a:p>
            <a:pPr eaLnBrk="1" hangingPunct="1"/>
            <a:r>
              <a:rPr lang="en-US" altLang="en-US"/>
              <a:t>Funding period indicates amount of time needed to pay unfunded liability.</a:t>
            </a:r>
          </a:p>
          <a:p>
            <a:pPr eaLnBrk="1" hangingPunct="1"/>
            <a:r>
              <a:rPr lang="en-US" altLang="en-US"/>
              <a:t>Act 13 of 2017:</a:t>
            </a:r>
          </a:p>
          <a:p>
            <a:pPr lvl="1" eaLnBrk="1" hangingPunct="1"/>
            <a:r>
              <a:rPr lang="en-US" altLang="en-US"/>
              <a:t>Gradually reduces the maximum funding period from 30 years to 20 years by July 1, 2027;</a:t>
            </a:r>
          </a:p>
          <a:p>
            <a:pPr lvl="1" eaLnBrk="1" hangingPunct="1"/>
            <a:r>
              <a:rPr lang="en-US" altLang="en-US"/>
              <a:t>Set a schedule of employer contribution rate increases; and</a:t>
            </a:r>
          </a:p>
          <a:p>
            <a:pPr lvl="1" eaLnBrk="1" hangingPunct="1"/>
            <a:r>
              <a:rPr lang="en-US" altLang="en-US"/>
              <a:t>Increased and capped employee contribution rates.</a:t>
            </a:r>
          </a:p>
          <a:p>
            <a:pPr eaLnBrk="1" hangingPunct="1"/>
            <a:endParaRPr lang="en-US" altLang="en-US"/>
          </a:p>
        </p:txBody>
      </p:sp>
      <p:sp>
        <p:nvSpPr>
          <p:cNvPr id="26628" name="Slide Number Placeholder 3">
            <a:extLst>
              <a:ext uri="{FF2B5EF4-FFF2-40B4-BE49-F238E27FC236}">
                <a16:creationId xmlns:a16="http://schemas.microsoft.com/office/drawing/2014/main" id="{42648865-BF9D-44B4-A069-0FACCB871C18}"/>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20CB37CE-3A1F-4BF4-B357-71DBBE09D78C}"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10</a:t>
            </a:fld>
            <a:endParaRPr lang="en-US" altLang="en-US" sz="1400">
              <a:solidFill>
                <a:schemeClr val="bg1"/>
              </a:solidFill>
              <a:latin typeface="Times New Roman" panose="02020603050405020304" pitchFamily="18" charset="0"/>
            </a:endParaRPr>
          </a:p>
        </p:txBody>
      </p:sp>
      <p:pic>
        <p:nvPicPr>
          <p:cNvPr id="6" name="Audio 5">
            <a:hlinkClick r:id="" action="ppaction://media"/>
            <a:extLst>
              <a:ext uri="{FF2B5EF4-FFF2-40B4-BE49-F238E27FC236}">
                <a16:creationId xmlns:a16="http://schemas.microsoft.com/office/drawing/2014/main" id="{66444575-B214-4DBF-BDEE-104A8BEB62A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112"/>
    </mc:Choice>
    <mc:Fallback xmlns="">
      <p:transition spd="slow" advTm="301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EE05A76E-7797-47AB-9A4F-A36585C1123B}"/>
              </a:ext>
            </a:extLst>
          </p:cNvPr>
          <p:cNvSpPr>
            <a:spLocks noGrp="1" noChangeArrowheads="1"/>
          </p:cNvSpPr>
          <p:nvPr>
            <p:ph type="title"/>
          </p:nvPr>
        </p:nvSpPr>
        <p:spPr>
          <a:xfrm>
            <a:off x="457200" y="228600"/>
            <a:ext cx="8229600" cy="804863"/>
          </a:xfrm>
        </p:spPr>
        <p:txBody>
          <a:bodyPr/>
          <a:lstStyle/>
          <a:p>
            <a:pPr eaLnBrk="1" hangingPunct="1"/>
            <a:r>
              <a:rPr lang="en-US" altLang="en-US"/>
              <a:t>Past pension reform legislation</a:t>
            </a:r>
          </a:p>
        </p:txBody>
      </p:sp>
      <p:sp>
        <p:nvSpPr>
          <p:cNvPr id="28675" name="Content Placeholder 2">
            <a:extLst>
              <a:ext uri="{FF2B5EF4-FFF2-40B4-BE49-F238E27FC236}">
                <a16:creationId xmlns:a16="http://schemas.microsoft.com/office/drawing/2014/main" id="{4B5ED8AD-3F53-4EF4-9421-7EF71BF37B1D}"/>
              </a:ext>
            </a:extLst>
          </p:cNvPr>
          <p:cNvSpPr>
            <a:spLocks noGrp="1" noChangeArrowheads="1"/>
          </p:cNvSpPr>
          <p:nvPr>
            <p:ph idx="1"/>
          </p:nvPr>
        </p:nvSpPr>
        <p:spPr>
          <a:xfrm>
            <a:off x="457200" y="1262063"/>
            <a:ext cx="8229600" cy="5029200"/>
          </a:xfrm>
        </p:spPr>
        <p:txBody>
          <a:bodyPr/>
          <a:lstStyle/>
          <a:p>
            <a:pPr eaLnBrk="1" hangingPunct="1"/>
            <a:r>
              <a:rPr lang="en-US" altLang="en-US" dirty="0"/>
              <a:t>In recent years, the S.C. General Assembly passed two sets of pension legislation:</a:t>
            </a:r>
          </a:p>
          <a:p>
            <a:pPr lvl="1" eaLnBrk="1" hangingPunct="1"/>
            <a:r>
              <a:rPr lang="en-US" altLang="en-US" dirty="0"/>
              <a:t>Benefit reform, also known as Act 278, in 2012.</a:t>
            </a:r>
          </a:p>
          <a:p>
            <a:pPr lvl="1" eaLnBrk="1" hangingPunct="1"/>
            <a:r>
              <a:rPr lang="en-US" altLang="en-US" dirty="0"/>
              <a:t>Funding reform, also known as the Retirement System Funding and Administration Act of 2017.</a:t>
            </a:r>
          </a:p>
          <a:p>
            <a:pPr eaLnBrk="1" hangingPunct="1"/>
            <a:r>
              <a:rPr lang="en-US" altLang="en-US" dirty="0"/>
              <a:t>View the </a:t>
            </a:r>
            <a:r>
              <a:rPr lang="en-US" altLang="en-US" i="1" dirty="0">
                <a:hlinkClick r:id="rId4"/>
              </a:rPr>
              <a:t>Past Pension Reform Legislation</a:t>
            </a:r>
            <a:r>
              <a:rPr lang="en-US" altLang="en-US" dirty="0"/>
              <a:t> flyer.</a:t>
            </a:r>
          </a:p>
        </p:txBody>
      </p:sp>
      <p:sp>
        <p:nvSpPr>
          <p:cNvPr id="28676" name="Slide Number Placeholder 3">
            <a:extLst>
              <a:ext uri="{FF2B5EF4-FFF2-40B4-BE49-F238E27FC236}">
                <a16:creationId xmlns:a16="http://schemas.microsoft.com/office/drawing/2014/main" id="{B91B6166-4FF9-4991-B169-9B3AB2010B9D}"/>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46701FED-09C2-4378-9DBC-F54A1B45336B}"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11</a:t>
            </a:fld>
            <a:endParaRPr lang="en-US" altLang="en-US" sz="1400">
              <a:solidFill>
                <a:schemeClr val="bg1"/>
              </a:solidFill>
              <a:latin typeface="Times New Roman" panose="02020603050405020304" pitchFamily="18" charset="0"/>
            </a:endParaRPr>
          </a:p>
        </p:txBody>
      </p:sp>
      <p:pic>
        <p:nvPicPr>
          <p:cNvPr id="7" name="Audio 6">
            <a:hlinkClick r:id="" action="ppaction://media"/>
            <a:extLst>
              <a:ext uri="{FF2B5EF4-FFF2-40B4-BE49-F238E27FC236}">
                <a16:creationId xmlns:a16="http://schemas.microsoft.com/office/drawing/2014/main" id="{777877E1-37A8-4031-A42B-0D5BFDCA7CC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1862"/>
    </mc:Choice>
    <mc:Fallback xmlns="">
      <p:transition spd="slow" advTm="418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1">
            <a:extLst>
              <a:ext uri="{FF2B5EF4-FFF2-40B4-BE49-F238E27FC236}">
                <a16:creationId xmlns:a16="http://schemas.microsoft.com/office/drawing/2014/main" id="{6B36628E-A11A-42BB-8322-92CC20D42366}"/>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4A080A0A-303C-4E74-A59D-41B335D0E0A4}"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12</a:t>
            </a:fld>
            <a:endParaRPr lang="en-US" altLang="en-US" sz="1400">
              <a:solidFill>
                <a:schemeClr val="bg1"/>
              </a:solidFill>
              <a:latin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876E8298-F912-4746-8B5C-5A3CD43A0E6A}"/>
              </a:ext>
            </a:extLst>
          </p:cNvPr>
          <p:cNvSpPr>
            <a:spLocks noGrp="1" noChangeArrowheads="1"/>
          </p:cNvSpPr>
          <p:nvPr>
            <p:ph type="title"/>
          </p:nvPr>
        </p:nvSpPr>
        <p:spPr>
          <a:xfrm>
            <a:off x="457200" y="228600"/>
            <a:ext cx="8229600" cy="804863"/>
          </a:xfrm>
        </p:spPr>
        <p:txBody>
          <a:bodyPr/>
          <a:lstStyle/>
          <a:p>
            <a:pPr eaLnBrk="1" hangingPunct="1"/>
            <a:r>
              <a:rPr lang="en-US" altLang="en-US"/>
              <a:t>Who can participate?</a:t>
            </a:r>
          </a:p>
        </p:txBody>
      </p:sp>
      <p:sp>
        <p:nvSpPr>
          <p:cNvPr id="18435" name="Content Placeholder 2">
            <a:extLst>
              <a:ext uri="{FF2B5EF4-FFF2-40B4-BE49-F238E27FC236}">
                <a16:creationId xmlns:a16="http://schemas.microsoft.com/office/drawing/2014/main" id="{DB9FC3BF-D5FE-493C-85C3-9D790983BA13}"/>
              </a:ext>
            </a:extLst>
          </p:cNvPr>
          <p:cNvSpPr>
            <a:spLocks noGrp="1" noChangeArrowheads="1"/>
          </p:cNvSpPr>
          <p:nvPr>
            <p:ph idx="1"/>
          </p:nvPr>
        </p:nvSpPr>
        <p:spPr>
          <a:xfrm>
            <a:off x="457200" y="1262063"/>
            <a:ext cx="8229600" cy="5029200"/>
          </a:xfrm>
        </p:spPr>
        <p:txBody>
          <a:bodyPr/>
          <a:lstStyle/>
          <a:p>
            <a:pPr eaLnBrk="1" hangingPunct="1"/>
            <a:r>
              <a:rPr lang="en-US" altLang="en-US" dirty="0"/>
              <a:t>South Carolina Retirement System (SCRS).</a:t>
            </a:r>
          </a:p>
          <a:p>
            <a:pPr lvl="1" eaLnBrk="1" hangingPunct="1"/>
            <a:r>
              <a:rPr lang="en-US" altLang="en-US" dirty="0"/>
              <a:t>Available to employees of:</a:t>
            </a:r>
          </a:p>
          <a:p>
            <a:pPr lvl="2" eaLnBrk="1" hangingPunct="1"/>
            <a:r>
              <a:rPr lang="en-US" altLang="en-US" dirty="0"/>
              <a:t>State agencies;</a:t>
            </a:r>
          </a:p>
          <a:p>
            <a:pPr lvl="2" eaLnBrk="1" hangingPunct="1"/>
            <a:r>
              <a:rPr lang="en-US" altLang="en-US" dirty="0"/>
              <a:t>Public school districts;</a:t>
            </a:r>
          </a:p>
          <a:p>
            <a:pPr lvl="2" eaLnBrk="1" hangingPunct="1"/>
            <a:r>
              <a:rPr lang="en-US" altLang="en-US" dirty="0"/>
              <a:t>Public higher education institutions;</a:t>
            </a:r>
          </a:p>
          <a:p>
            <a:pPr lvl="2" eaLnBrk="1" hangingPunct="1"/>
            <a:r>
              <a:rPr lang="en-US" altLang="en-US" dirty="0"/>
              <a:t>Participating charter schools; and</a:t>
            </a:r>
          </a:p>
          <a:p>
            <a:pPr lvl="2" eaLnBrk="1" hangingPunct="1"/>
            <a:r>
              <a:rPr lang="en-US" altLang="en-US" dirty="0"/>
              <a:t>Participating optional employers, such as local subdivisions of government.</a:t>
            </a:r>
            <a:r>
              <a:rPr lang="en-US" altLang="en-US" dirty="0">
                <a:solidFill>
                  <a:srgbClr val="FF0000"/>
                </a:solidFill>
              </a:rPr>
              <a:t> </a:t>
            </a:r>
          </a:p>
          <a:p>
            <a:pPr eaLnBrk="1" hangingPunct="1"/>
            <a:r>
              <a:rPr lang="en-US" altLang="en-US" dirty="0"/>
              <a:t>Police Officers Retirement System (PORS).</a:t>
            </a:r>
          </a:p>
          <a:p>
            <a:pPr lvl="1" eaLnBrk="1" hangingPunct="1"/>
            <a:r>
              <a:rPr lang="en-US" altLang="en-US" dirty="0"/>
              <a:t>Available to employees of participating employers who serve as:</a:t>
            </a:r>
          </a:p>
          <a:p>
            <a:pPr lvl="2" eaLnBrk="1" hangingPunct="1"/>
            <a:r>
              <a:rPr lang="en-US" altLang="en-US" dirty="0"/>
              <a:t>Police officers and peace officers;</a:t>
            </a:r>
          </a:p>
          <a:p>
            <a:pPr lvl="2" eaLnBrk="1" hangingPunct="1"/>
            <a:r>
              <a:rPr lang="en-US" altLang="en-US" dirty="0"/>
              <a:t>Firefighters;</a:t>
            </a:r>
          </a:p>
          <a:p>
            <a:pPr lvl="2" eaLnBrk="1" hangingPunct="1"/>
            <a:r>
              <a:rPr lang="en-US" altLang="en-US" dirty="0"/>
              <a:t>Coroners and deputy coroners; and</a:t>
            </a:r>
          </a:p>
          <a:p>
            <a:pPr lvl="2" eaLnBrk="1" hangingPunct="1"/>
            <a:r>
              <a:rPr lang="en-US" altLang="en-US" dirty="0"/>
              <a:t>Magistrates.</a:t>
            </a:r>
          </a:p>
          <a:p>
            <a:pPr lvl="1" eaLnBrk="1" hangingPunct="1"/>
            <a:r>
              <a:rPr lang="en-US" altLang="en-US" dirty="0"/>
              <a:t>Must meet eligibility requirements.</a:t>
            </a:r>
          </a:p>
          <a:p>
            <a:pPr eaLnBrk="1" hangingPunct="1"/>
            <a:r>
              <a:rPr lang="en-US" altLang="en-US" dirty="0"/>
              <a:t>Probate judges may choose SCRS or PORS.</a:t>
            </a:r>
          </a:p>
        </p:txBody>
      </p:sp>
      <p:sp>
        <p:nvSpPr>
          <p:cNvPr id="18436" name="Slide Number Placeholder 3">
            <a:extLst>
              <a:ext uri="{FF2B5EF4-FFF2-40B4-BE49-F238E27FC236}">
                <a16:creationId xmlns:a16="http://schemas.microsoft.com/office/drawing/2014/main" id="{8342CB85-EF53-42BB-8FAA-B4600B30E582}"/>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303D68AF-B10E-4458-BB1F-1C7ECEF42041}"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2</a:t>
            </a:fld>
            <a:endParaRPr lang="en-US" altLang="en-US" sz="1400">
              <a:solidFill>
                <a:schemeClr val="bg1"/>
              </a:solidFill>
              <a:latin typeface="Times New Roman" panose="02020603050405020304" pitchFamily="18" charset="0"/>
            </a:endParaRPr>
          </a:p>
        </p:txBody>
      </p:sp>
      <p:pic>
        <p:nvPicPr>
          <p:cNvPr id="3" name="Audio 2">
            <a:hlinkClick r:id="" action="ppaction://media"/>
            <a:extLst>
              <a:ext uri="{FF2B5EF4-FFF2-40B4-BE49-F238E27FC236}">
                <a16:creationId xmlns:a16="http://schemas.microsoft.com/office/drawing/2014/main" id="{5A034991-F72C-6E9D-51F7-37D636E5105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5855"/>
    </mc:Choice>
    <mc:Fallback xmlns="">
      <p:transition spd="slow" advTm="358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A29DA463-7E3D-453B-8E2C-3810B6B88519}"/>
              </a:ext>
            </a:extLst>
          </p:cNvPr>
          <p:cNvSpPr>
            <a:spLocks noGrp="1" noChangeArrowheads="1"/>
          </p:cNvSpPr>
          <p:nvPr>
            <p:ph type="title"/>
          </p:nvPr>
        </p:nvSpPr>
        <p:spPr>
          <a:xfrm>
            <a:off x="457200" y="228600"/>
            <a:ext cx="8229600" cy="804863"/>
          </a:xfrm>
        </p:spPr>
        <p:txBody>
          <a:bodyPr/>
          <a:lstStyle/>
          <a:p>
            <a:pPr eaLnBrk="1" hangingPunct="1"/>
            <a:r>
              <a:rPr lang="en-US" altLang="en-US"/>
              <a:t>SCRS, PORS membership classes</a:t>
            </a:r>
          </a:p>
        </p:txBody>
      </p:sp>
      <p:sp>
        <p:nvSpPr>
          <p:cNvPr id="19459" name="Content Placeholder 2">
            <a:extLst>
              <a:ext uri="{FF2B5EF4-FFF2-40B4-BE49-F238E27FC236}">
                <a16:creationId xmlns:a16="http://schemas.microsoft.com/office/drawing/2014/main" id="{D304A9AF-1823-4714-AF18-639D2227CCD3}"/>
              </a:ext>
            </a:extLst>
          </p:cNvPr>
          <p:cNvSpPr>
            <a:spLocks noGrp="1" noChangeArrowheads="1"/>
          </p:cNvSpPr>
          <p:nvPr>
            <p:ph idx="1"/>
          </p:nvPr>
        </p:nvSpPr>
        <p:spPr>
          <a:xfrm>
            <a:off x="457200" y="1262063"/>
            <a:ext cx="8229600" cy="5029200"/>
          </a:xfrm>
        </p:spPr>
        <p:txBody>
          <a:bodyPr/>
          <a:lstStyle/>
          <a:p>
            <a:pPr eaLnBrk="1" hangingPunct="1"/>
            <a:r>
              <a:rPr lang="en-US" altLang="en-US" dirty="0"/>
              <a:t>Class Two: earned service began prior to July 1, 2012.</a:t>
            </a:r>
          </a:p>
          <a:p>
            <a:pPr eaLnBrk="1" hangingPunct="1"/>
            <a:r>
              <a:rPr lang="en-US" altLang="en-US" dirty="0"/>
              <a:t>Class Three: earned service began on or after July 1, 2012. </a:t>
            </a:r>
          </a:p>
          <a:p>
            <a:pPr eaLnBrk="1" hangingPunct="1"/>
            <a:r>
              <a:rPr lang="en-US" altLang="en-US" dirty="0"/>
              <a:t>Membership class affects:</a:t>
            </a:r>
          </a:p>
          <a:p>
            <a:pPr lvl="1" eaLnBrk="1" hangingPunct="1"/>
            <a:r>
              <a:rPr lang="en-US" altLang="en-US" dirty="0"/>
              <a:t>Service retirement eligibility; </a:t>
            </a:r>
          </a:p>
          <a:p>
            <a:pPr lvl="1" eaLnBrk="1" hangingPunct="1"/>
            <a:r>
              <a:rPr lang="en-US" altLang="en-US" dirty="0"/>
              <a:t>Average final compensation calculation; and</a:t>
            </a:r>
          </a:p>
          <a:p>
            <a:pPr lvl="1" eaLnBrk="1" hangingPunct="1"/>
            <a:r>
              <a:rPr lang="en-US" altLang="en-US" dirty="0"/>
              <a:t>Credit for unused leave at retirement.</a:t>
            </a:r>
          </a:p>
        </p:txBody>
      </p:sp>
      <p:sp>
        <p:nvSpPr>
          <p:cNvPr id="19460" name="Slide Number Placeholder 3">
            <a:extLst>
              <a:ext uri="{FF2B5EF4-FFF2-40B4-BE49-F238E27FC236}">
                <a16:creationId xmlns:a16="http://schemas.microsoft.com/office/drawing/2014/main" id="{D9803C66-6197-4EBC-A6BF-23EDBBA4C55E}"/>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E6C25184-503B-42A9-AAE3-6FAE3F37EA1D}"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3</a:t>
            </a:fld>
            <a:endParaRPr lang="en-US" altLang="en-US" sz="1400">
              <a:solidFill>
                <a:schemeClr val="bg1"/>
              </a:solidFill>
              <a:latin typeface="Times New Roman" panose="02020603050405020304" pitchFamily="18" charset="0"/>
            </a:endParaRPr>
          </a:p>
        </p:txBody>
      </p:sp>
      <p:pic>
        <p:nvPicPr>
          <p:cNvPr id="3" name="Audio 2">
            <a:hlinkClick r:id="" action="ppaction://media"/>
            <a:extLst>
              <a:ext uri="{FF2B5EF4-FFF2-40B4-BE49-F238E27FC236}">
                <a16:creationId xmlns:a16="http://schemas.microsoft.com/office/drawing/2014/main" id="{86EDDD2C-9DCE-4B97-B42B-FB6E66155E2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8264"/>
    </mc:Choice>
    <mc:Fallback xmlns="">
      <p:transition spd="slow" advTm="482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6">
            <a:extLst>
              <a:ext uri="{FF2B5EF4-FFF2-40B4-BE49-F238E27FC236}">
                <a16:creationId xmlns:a16="http://schemas.microsoft.com/office/drawing/2014/main" id="{FB725287-F3E4-433F-A7BE-5E2C5C456A67}"/>
              </a:ext>
            </a:extLst>
          </p:cNvPr>
          <p:cNvSpPr>
            <a:spLocks noGrp="1" noChangeArrowheads="1"/>
          </p:cNvSpPr>
          <p:nvPr>
            <p:ph type="title"/>
          </p:nvPr>
        </p:nvSpPr>
        <p:spPr>
          <a:xfrm>
            <a:off x="457200" y="228600"/>
            <a:ext cx="8229600" cy="804863"/>
          </a:xfrm>
        </p:spPr>
        <p:txBody>
          <a:bodyPr/>
          <a:lstStyle/>
          <a:p>
            <a:pPr eaLnBrk="1" hangingPunct="1"/>
            <a:r>
              <a:rPr lang="en-US" altLang="en-US"/>
              <a:t>Defined benefit plan features</a:t>
            </a:r>
          </a:p>
        </p:txBody>
      </p:sp>
      <p:sp>
        <p:nvSpPr>
          <p:cNvPr id="20483" name="Content Placeholder 2">
            <a:extLst>
              <a:ext uri="{FF2B5EF4-FFF2-40B4-BE49-F238E27FC236}">
                <a16:creationId xmlns:a16="http://schemas.microsoft.com/office/drawing/2014/main" id="{4C2E2B05-7B0F-4CEC-B633-B3015A9C9027}"/>
              </a:ext>
            </a:extLst>
          </p:cNvPr>
          <p:cNvSpPr>
            <a:spLocks noGrp="1" noChangeArrowheads="1"/>
          </p:cNvSpPr>
          <p:nvPr>
            <p:ph idx="1"/>
          </p:nvPr>
        </p:nvSpPr>
        <p:spPr>
          <a:xfrm>
            <a:off x="457200" y="1262063"/>
            <a:ext cx="8229600" cy="5029200"/>
          </a:xfrm>
        </p:spPr>
        <p:txBody>
          <a:bodyPr/>
          <a:lstStyle/>
          <a:p>
            <a:pPr eaLnBrk="1" hangingPunct="1"/>
            <a:r>
              <a:rPr lang="en-US" altLang="en-US" dirty="0"/>
              <a:t>Lifetime monthly benefit.</a:t>
            </a:r>
          </a:p>
          <a:p>
            <a:pPr eaLnBrk="1" hangingPunct="1"/>
            <a:r>
              <a:rPr lang="en-US" altLang="en-US" dirty="0"/>
              <a:t>Disability protection and incidental death benefit.</a:t>
            </a:r>
          </a:p>
          <a:p>
            <a:pPr eaLnBrk="1" hangingPunct="1"/>
            <a:r>
              <a:rPr lang="en-US" altLang="en-US" dirty="0"/>
              <a:t>Benefit adjustments (under current law):</a:t>
            </a:r>
          </a:p>
          <a:p>
            <a:pPr lvl="1" eaLnBrk="1" hangingPunct="1"/>
            <a:r>
              <a:rPr lang="en-US" altLang="en-US" dirty="0"/>
              <a:t>Each July 1, eligible retirees receive 1% benefit adjustment, up to a $500 annual maximum.</a:t>
            </a:r>
          </a:p>
          <a:p>
            <a:pPr eaLnBrk="1" hangingPunct="1"/>
            <a:r>
              <a:rPr lang="en-US" altLang="en-US" dirty="0"/>
              <a:t>Survivor benefit options available.</a:t>
            </a:r>
          </a:p>
        </p:txBody>
      </p:sp>
      <p:sp>
        <p:nvSpPr>
          <p:cNvPr id="20484" name="Slide Number Placeholder 3">
            <a:extLst>
              <a:ext uri="{FF2B5EF4-FFF2-40B4-BE49-F238E27FC236}">
                <a16:creationId xmlns:a16="http://schemas.microsoft.com/office/drawing/2014/main" id="{CAFBA6FE-BF1D-4472-9D4C-76D651FBEDC8}"/>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C6E401BE-36E9-4CE8-AFF1-340E3B05A7EE}"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4</a:t>
            </a:fld>
            <a:endParaRPr lang="en-US" altLang="en-US" sz="1400">
              <a:solidFill>
                <a:schemeClr val="bg1"/>
              </a:solidFill>
              <a:latin typeface="Times New Roman" panose="02020603050405020304" pitchFamily="18" charset="0"/>
            </a:endParaRPr>
          </a:p>
        </p:txBody>
      </p:sp>
      <p:pic>
        <p:nvPicPr>
          <p:cNvPr id="4" name="Audio 3">
            <a:hlinkClick r:id="" action="ppaction://media"/>
            <a:extLst>
              <a:ext uri="{FF2B5EF4-FFF2-40B4-BE49-F238E27FC236}">
                <a16:creationId xmlns:a16="http://schemas.microsoft.com/office/drawing/2014/main" id="{2EAC92B7-8CC4-403A-B28A-FB11F1B4868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9011"/>
    </mc:Choice>
    <mc:Fallback xmlns="">
      <p:transition spd="slow" advTm="390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1903FB6D-2F42-4477-A190-2E5C54655A2D}"/>
              </a:ext>
            </a:extLst>
          </p:cNvPr>
          <p:cNvSpPr>
            <a:spLocks noGrp="1" noChangeArrowheads="1"/>
          </p:cNvSpPr>
          <p:nvPr>
            <p:ph type="title"/>
          </p:nvPr>
        </p:nvSpPr>
        <p:spPr>
          <a:xfrm>
            <a:off x="457200" y="228600"/>
            <a:ext cx="8229600" cy="804863"/>
          </a:xfrm>
        </p:spPr>
        <p:txBody>
          <a:bodyPr/>
          <a:lstStyle/>
          <a:p>
            <a:pPr eaLnBrk="1" hangingPunct="1"/>
            <a:r>
              <a:rPr lang="en-US" altLang="en-US"/>
              <a:t>Defined benefit plan limitations</a:t>
            </a:r>
          </a:p>
        </p:txBody>
      </p:sp>
      <p:sp>
        <p:nvSpPr>
          <p:cNvPr id="21507" name="Content Placeholder 2">
            <a:extLst>
              <a:ext uri="{FF2B5EF4-FFF2-40B4-BE49-F238E27FC236}">
                <a16:creationId xmlns:a16="http://schemas.microsoft.com/office/drawing/2014/main" id="{44B45191-7CEE-48E6-A3BD-F2F8350F3F76}"/>
              </a:ext>
            </a:extLst>
          </p:cNvPr>
          <p:cNvSpPr>
            <a:spLocks noGrp="1" noChangeArrowheads="1"/>
          </p:cNvSpPr>
          <p:nvPr>
            <p:ph idx="1"/>
          </p:nvPr>
        </p:nvSpPr>
        <p:spPr>
          <a:xfrm>
            <a:off x="457200" y="1262063"/>
            <a:ext cx="8229600" cy="5029200"/>
          </a:xfrm>
        </p:spPr>
        <p:txBody>
          <a:bodyPr/>
          <a:lstStyle/>
          <a:p>
            <a:pPr eaLnBrk="1" hangingPunct="1"/>
            <a:r>
              <a:rPr lang="en-US" altLang="en-US" dirty="0"/>
              <a:t>Refunds do not include employer contributions.</a:t>
            </a:r>
          </a:p>
          <a:p>
            <a:pPr eaLnBrk="1" hangingPunct="1"/>
            <a:r>
              <a:rPr lang="en-US" altLang="en-US" dirty="0"/>
              <a:t>No member control of investment decisions.</a:t>
            </a:r>
          </a:p>
          <a:p>
            <a:pPr eaLnBrk="1" hangingPunct="1"/>
            <a:r>
              <a:rPr lang="en-US" altLang="en-US" dirty="0"/>
              <a:t>Benefit reduced for early retirement.</a:t>
            </a:r>
          </a:p>
          <a:p>
            <a:pPr eaLnBrk="1" hangingPunct="1"/>
            <a:r>
              <a:rPr lang="en-US" altLang="en-US" dirty="0"/>
              <a:t>Benefit adjustments not connected to:</a:t>
            </a:r>
          </a:p>
          <a:p>
            <a:pPr lvl="1" eaLnBrk="1" hangingPunct="1"/>
            <a:r>
              <a:rPr lang="en-US" altLang="en-US" dirty="0"/>
              <a:t>Inflation; or</a:t>
            </a:r>
          </a:p>
          <a:p>
            <a:pPr lvl="1" eaLnBrk="1" hangingPunct="1"/>
            <a:r>
              <a:rPr lang="en-US" altLang="en-US" dirty="0"/>
              <a:t>Investment performance.</a:t>
            </a:r>
          </a:p>
        </p:txBody>
      </p:sp>
      <p:sp>
        <p:nvSpPr>
          <p:cNvPr id="21508" name="Slide Number Placeholder 3">
            <a:extLst>
              <a:ext uri="{FF2B5EF4-FFF2-40B4-BE49-F238E27FC236}">
                <a16:creationId xmlns:a16="http://schemas.microsoft.com/office/drawing/2014/main" id="{9A8CC134-E366-426E-A8A3-EC0DEA838CBF}"/>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0702F09B-2625-4A6E-99C4-B8251A5EE655}"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5</a:t>
            </a:fld>
            <a:endParaRPr lang="en-US" altLang="en-US" sz="1400">
              <a:solidFill>
                <a:schemeClr val="bg1"/>
              </a:solidFill>
              <a:latin typeface="Times New Roman" panose="02020603050405020304" pitchFamily="18" charset="0"/>
            </a:endParaRPr>
          </a:p>
        </p:txBody>
      </p:sp>
      <p:pic>
        <p:nvPicPr>
          <p:cNvPr id="4" name="Audio 3">
            <a:hlinkClick r:id="" action="ppaction://media"/>
            <a:extLst>
              <a:ext uri="{FF2B5EF4-FFF2-40B4-BE49-F238E27FC236}">
                <a16:creationId xmlns:a16="http://schemas.microsoft.com/office/drawing/2014/main" id="{4AA2251A-29EF-4B6E-A5E6-B166BE409A9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4367"/>
    </mc:Choice>
    <mc:Fallback xmlns="">
      <p:transition spd="slow" advTm="443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6">
            <a:extLst>
              <a:ext uri="{FF2B5EF4-FFF2-40B4-BE49-F238E27FC236}">
                <a16:creationId xmlns:a16="http://schemas.microsoft.com/office/drawing/2014/main" id="{ABD76E27-D7DF-4B3C-806B-D75701EF5870}"/>
              </a:ext>
            </a:extLst>
          </p:cNvPr>
          <p:cNvSpPr>
            <a:spLocks noGrp="1" noChangeArrowheads="1"/>
          </p:cNvSpPr>
          <p:nvPr>
            <p:ph type="title"/>
          </p:nvPr>
        </p:nvSpPr>
        <p:spPr>
          <a:xfrm>
            <a:off x="457200" y="228600"/>
            <a:ext cx="8229600" cy="804863"/>
          </a:xfrm>
        </p:spPr>
        <p:txBody>
          <a:bodyPr/>
          <a:lstStyle/>
          <a:p>
            <a:pPr eaLnBrk="1" hangingPunct="1"/>
            <a:r>
              <a:rPr lang="en-US" altLang="en-US"/>
              <a:t>Defined benefit plan funding</a:t>
            </a:r>
          </a:p>
        </p:txBody>
      </p:sp>
      <p:sp>
        <p:nvSpPr>
          <p:cNvPr id="22531" name="Content Placeholder 2">
            <a:extLst>
              <a:ext uri="{FF2B5EF4-FFF2-40B4-BE49-F238E27FC236}">
                <a16:creationId xmlns:a16="http://schemas.microsoft.com/office/drawing/2014/main" id="{B50ABBA1-5ABF-4737-8A5B-4C38B0B68F43}"/>
              </a:ext>
            </a:extLst>
          </p:cNvPr>
          <p:cNvSpPr>
            <a:spLocks noGrp="1" noChangeArrowheads="1"/>
          </p:cNvSpPr>
          <p:nvPr>
            <p:ph idx="1"/>
          </p:nvPr>
        </p:nvSpPr>
        <p:spPr>
          <a:xfrm>
            <a:off x="457200" y="1262063"/>
            <a:ext cx="8229600" cy="5029200"/>
          </a:xfrm>
        </p:spPr>
        <p:txBody>
          <a:bodyPr/>
          <a:lstStyle/>
          <a:p>
            <a:pPr eaLnBrk="1" hangingPunct="1"/>
            <a:r>
              <a:rPr lang="en-US" altLang="en-US" dirty="0"/>
              <a:t>Employers contribute a percentage of total payroll for each employee.</a:t>
            </a:r>
          </a:p>
          <a:p>
            <a:pPr eaLnBrk="1" hangingPunct="1"/>
            <a:r>
              <a:rPr lang="en-US" altLang="en-US" dirty="0"/>
              <a:t>Employees contribute a pretax percentage of their salary.</a:t>
            </a:r>
          </a:p>
          <a:p>
            <a:pPr eaLnBrk="1" hangingPunct="1"/>
            <a:r>
              <a:rPr lang="en-US" altLang="en-US" dirty="0"/>
              <a:t>Investment returns:</a:t>
            </a:r>
          </a:p>
          <a:p>
            <a:pPr lvl="1" eaLnBrk="1" hangingPunct="1"/>
            <a:r>
              <a:rPr lang="en-US" altLang="en-US" dirty="0"/>
              <a:t>Critical to funding.</a:t>
            </a:r>
          </a:p>
          <a:p>
            <a:pPr lvl="1" eaLnBrk="1" hangingPunct="1"/>
            <a:r>
              <a:rPr lang="en-US" altLang="en-US" dirty="0"/>
              <a:t>S.C. Retirement System Investment Commission pools trust funds and invests them (</a:t>
            </a:r>
            <a:r>
              <a:rPr lang="en-US" altLang="en-US" dirty="0">
                <a:hlinkClick r:id="rId4"/>
              </a:rPr>
              <a:t>www.rsic.sc.gov</a:t>
            </a:r>
            <a:r>
              <a:rPr lang="en-US" altLang="en-US" dirty="0"/>
              <a:t>). </a:t>
            </a:r>
          </a:p>
          <a:p>
            <a:pPr eaLnBrk="1" hangingPunct="1"/>
            <a:r>
              <a:rPr lang="en-US" altLang="en-US" dirty="0"/>
              <a:t>No provisions for hardship or to borrow against account while actively employed.</a:t>
            </a:r>
          </a:p>
        </p:txBody>
      </p:sp>
      <p:sp>
        <p:nvSpPr>
          <p:cNvPr id="22532" name="Slide Number Placeholder 3">
            <a:extLst>
              <a:ext uri="{FF2B5EF4-FFF2-40B4-BE49-F238E27FC236}">
                <a16:creationId xmlns:a16="http://schemas.microsoft.com/office/drawing/2014/main" id="{DD1F8F11-FCFC-45E4-B249-25B1F0B33A91}"/>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02C4A5FF-E36E-49CD-B34D-E407AA4E61BF}"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6</a:t>
            </a:fld>
            <a:endParaRPr lang="en-US" altLang="en-US" sz="1400">
              <a:solidFill>
                <a:schemeClr val="bg1"/>
              </a:solidFill>
              <a:latin typeface="Times New Roman" panose="02020603050405020304" pitchFamily="18" charset="0"/>
            </a:endParaRPr>
          </a:p>
        </p:txBody>
      </p:sp>
      <p:pic>
        <p:nvPicPr>
          <p:cNvPr id="6" name="Audio 5">
            <a:hlinkClick r:id="" action="ppaction://media"/>
            <a:extLst>
              <a:ext uri="{FF2B5EF4-FFF2-40B4-BE49-F238E27FC236}">
                <a16:creationId xmlns:a16="http://schemas.microsoft.com/office/drawing/2014/main" id="{08C33223-1010-43AB-A110-687953D1CD5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68873"/>
    </mc:Choice>
    <mc:Fallback xmlns="">
      <p:transition spd="slow" advTm="688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Slide Number Placeholder 3">
            <a:extLst>
              <a:ext uri="{FF2B5EF4-FFF2-40B4-BE49-F238E27FC236}">
                <a16:creationId xmlns:a16="http://schemas.microsoft.com/office/drawing/2014/main" id="{DB3676A1-3A08-47D2-A503-EF16FA0F0306}"/>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AD2020AF-0E5D-43A2-85B3-3FB98F8D24FB}"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7</a:t>
            </a:fld>
            <a:endParaRPr lang="en-US" altLang="en-US" sz="1400">
              <a:solidFill>
                <a:schemeClr val="bg1"/>
              </a:solidFill>
              <a:latin typeface="Times New Roman" panose="02020603050405020304" pitchFamily="18" charset="0"/>
            </a:endParaRPr>
          </a:p>
        </p:txBody>
      </p:sp>
      <p:pic>
        <p:nvPicPr>
          <p:cNvPr id="2" name="Audio 1">
            <a:hlinkClick r:id="" action="ppaction://media"/>
            <a:extLst>
              <a:ext uri="{FF2B5EF4-FFF2-40B4-BE49-F238E27FC236}">
                <a16:creationId xmlns:a16="http://schemas.microsoft.com/office/drawing/2014/main" id="{A73EA70E-4266-078D-8472-2996C02E989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
        <p:nvSpPr>
          <p:cNvPr id="7" name="Title 1">
            <a:extLst>
              <a:ext uri="{FF2B5EF4-FFF2-40B4-BE49-F238E27FC236}">
                <a16:creationId xmlns:a16="http://schemas.microsoft.com/office/drawing/2014/main" id="{F61830DC-F95D-4314-42D9-6BDECD91B6BC}"/>
              </a:ext>
            </a:extLst>
          </p:cNvPr>
          <p:cNvSpPr>
            <a:spLocks noGrp="1" noChangeArrowheads="1"/>
          </p:cNvSpPr>
          <p:nvPr>
            <p:ph type="title"/>
          </p:nvPr>
        </p:nvSpPr>
        <p:spPr>
          <a:xfrm>
            <a:off x="457200" y="228600"/>
            <a:ext cx="8229600" cy="804863"/>
          </a:xfrm>
        </p:spPr>
        <p:txBody>
          <a:bodyPr/>
          <a:lstStyle/>
          <a:p>
            <a:pPr eaLnBrk="1" hangingPunct="1"/>
            <a:r>
              <a:rPr lang="en-US" altLang="en-US" dirty="0">
                <a:solidFill>
                  <a:schemeClr val="tx2"/>
                </a:solidFill>
              </a:rPr>
              <a:t>Fiscal year 2024 employer contribution rates</a:t>
            </a:r>
          </a:p>
        </p:txBody>
      </p:sp>
      <p:sp>
        <p:nvSpPr>
          <p:cNvPr id="8" name="Content Placeholder 2">
            <a:extLst>
              <a:ext uri="{FF2B5EF4-FFF2-40B4-BE49-F238E27FC236}">
                <a16:creationId xmlns:a16="http://schemas.microsoft.com/office/drawing/2014/main" id="{D3A071A7-940F-3017-339D-F96BF5702FC0}"/>
              </a:ext>
            </a:extLst>
          </p:cNvPr>
          <p:cNvSpPr>
            <a:spLocks noGrp="1"/>
          </p:cNvSpPr>
          <p:nvPr>
            <p:ph idx="1"/>
          </p:nvPr>
        </p:nvSpPr>
        <p:spPr>
          <a:xfrm>
            <a:off x="457200" y="1262063"/>
            <a:ext cx="8229600" cy="5029200"/>
          </a:xfrm>
        </p:spPr>
        <p:txBody>
          <a:bodyPr rtlCol="0">
            <a:normAutofit/>
          </a:bodyPr>
          <a:lstStyle/>
          <a:p>
            <a:pPr marL="0" indent="0" eaLnBrk="1" fontAlgn="auto" hangingPunct="1">
              <a:spcAft>
                <a:spcPts val="0"/>
              </a:spcAft>
              <a:buFont typeface="Arial" panose="020B0604020202020204" pitchFamily="34" charset="0"/>
              <a:buNone/>
              <a:defRPr/>
            </a:pPr>
            <a:r>
              <a:rPr lang="en-US" sz="1600" dirty="0">
                <a:ea typeface="Calibri" panose="020F0502020204030204" pitchFamily="34" charset="0"/>
                <a:cs typeface="Times New Roman" panose="02020603050405020304" pitchFamily="18" charset="0"/>
              </a:rPr>
              <a:t>Effective for all wages paid on and after July 1, 2023.</a:t>
            </a:r>
          </a:p>
          <a:p>
            <a:pPr eaLnBrk="1" fontAlgn="auto" hangingPunct="1">
              <a:spcAft>
                <a:spcPts val="0"/>
              </a:spcAft>
              <a:defRPr/>
            </a:pPr>
            <a:endParaRPr lang="en-US" dirty="0"/>
          </a:p>
        </p:txBody>
      </p:sp>
      <p:graphicFrame>
        <p:nvGraphicFramePr>
          <p:cNvPr id="9" name="Content Placeholder 6">
            <a:extLst>
              <a:ext uri="{FF2B5EF4-FFF2-40B4-BE49-F238E27FC236}">
                <a16:creationId xmlns:a16="http://schemas.microsoft.com/office/drawing/2014/main" id="{18CC82A5-9C38-2424-B3FB-68ED0B030502}"/>
              </a:ext>
            </a:extLst>
          </p:cNvPr>
          <p:cNvGraphicFramePr>
            <a:graphicFrameLocks/>
          </p:cNvGraphicFramePr>
          <p:nvPr>
            <p:extLst>
              <p:ext uri="{D42A27DB-BD31-4B8C-83A1-F6EECF244321}">
                <p14:modId xmlns:p14="http://schemas.microsoft.com/office/powerpoint/2010/main" val="4187282611"/>
              </p:ext>
            </p:extLst>
          </p:nvPr>
        </p:nvGraphicFramePr>
        <p:xfrm>
          <a:off x="457200" y="1600200"/>
          <a:ext cx="8229600" cy="1966516"/>
        </p:xfrm>
        <a:graphic>
          <a:graphicData uri="http://schemas.openxmlformats.org/drawingml/2006/table">
            <a:tbl>
              <a:tblPr firstRow="1" firstCol="1" bandRow="1">
                <a:tableStyleId>{5940675A-B579-460E-94D1-54222C63F5DA}</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786607">
                <a:tc>
                  <a:txBody>
                    <a:bodyPr/>
                    <a:lstStyle/>
                    <a:p>
                      <a:pPr marL="0" marR="0" algn="ctr">
                        <a:lnSpc>
                          <a:spcPct val="107000"/>
                        </a:lnSpc>
                        <a:spcBef>
                          <a:spcPts val="0"/>
                        </a:spcBef>
                        <a:spcAft>
                          <a:spcPts val="0"/>
                        </a:spcAft>
                      </a:pPr>
                      <a:r>
                        <a:rPr lang="en-US" sz="1600" b="1" dirty="0">
                          <a:solidFill>
                            <a:schemeClr val="bg1"/>
                          </a:solidFill>
                          <a:effectLst/>
                        </a:rPr>
                        <a:t>Retirement plan</a:t>
                      </a:r>
                      <a:endPar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algn="ctr">
                        <a:lnSpc>
                          <a:spcPct val="107000"/>
                        </a:lnSpc>
                        <a:spcBef>
                          <a:spcPts val="0"/>
                        </a:spcBef>
                        <a:spcAft>
                          <a:spcPts val="0"/>
                        </a:spcAft>
                      </a:pPr>
                      <a:r>
                        <a:rPr lang="en-US" sz="1600" b="1" dirty="0">
                          <a:solidFill>
                            <a:schemeClr val="bg1"/>
                          </a:solidFill>
                          <a:effectLst/>
                        </a:rPr>
                        <a:t>Employer</a:t>
                      </a:r>
                    </a:p>
                    <a:p>
                      <a:pPr marL="0" marR="0" algn="ctr">
                        <a:lnSpc>
                          <a:spcPct val="107000"/>
                        </a:lnSpc>
                        <a:spcBef>
                          <a:spcPts val="0"/>
                        </a:spcBef>
                        <a:spcAft>
                          <a:spcPts val="0"/>
                        </a:spcAft>
                      </a:pPr>
                      <a:r>
                        <a:rPr lang="en-US" sz="1600" b="1" dirty="0">
                          <a:solidFill>
                            <a:schemeClr val="bg1"/>
                          </a:solidFill>
                          <a:effectLst/>
                        </a:rPr>
                        <a:t>contribution</a:t>
                      </a:r>
                      <a:endPar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algn="ctr">
                        <a:lnSpc>
                          <a:spcPct val="107000"/>
                        </a:lnSpc>
                        <a:spcBef>
                          <a:spcPts val="0"/>
                        </a:spcBef>
                        <a:spcAft>
                          <a:spcPts val="0"/>
                        </a:spcAft>
                      </a:pPr>
                      <a:r>
                        <a:rPr lang="en-US" sz="1600" b="1" dirty="0">
                          <a:solidFill>
                            <a:schemeClr val="bg1"/>
                          </a:solidFill>
                          <a:effectLst/>
                        </a:rPr>
                        <a:t>Incidental</a:t>
                      </a:r>
                    </a:p>
                    <a:p>
                      <a:pPr marL="0" marR="0" algn="ctr">
                        <a:lnSpc>
                          <a:spcPct val="107000"/>
                        </a:lnSpc>
                        <a:spcBef>
                          <a:spcPts val="0"/>
                        </a:spcBef>
                        <a:spcAft>
                          <a:spcPts val="0"/>
                        </a:spcAft>
                      </a:pPr>
                      <a:r>
                        <a:rPr lang="en-US" sz="1600" b="1" dirty="0">
                          <a:solidFill>
                            <a:schemeClr val="bg1"/>
                          </a:solidFill>
                          <a:effectLst/>
                        </a:rPr>
                        <a:t>death benefit</a:t>
                      </a:r>
                    </a:p>
                    <a:p>
                      <a:pPr marL="0" marR="0" algn="ctr">
                        <a:lnSpc>
                          <a:spcPct val="107000"/>
                        </a:lnSpc>
                        <a:spcBef>
                          <a:spcPts val="0"/>
                        </a:spcBef>
                        <a:spcAft>
                          <a:spcPts val="0"/>
                        </a:spcAft>
                      </a:pPr>
                      <a:r>
                        <a:rPr lang="en-US" sz="1600" b="1" dirty="0">
                          <a:solidFill>
                            <a:schemeClr val="bg1"/>
                          </a:solidFill>
                          <a:effectLst/>
                        </a:rPr>
                        <a:t>contribution</a:t>
                      </a:r>
                      <a:r>
                        <a:rPr lang="en-US" sz="1600" b="1" baseline="30000" dirty="0">
                          <a:solidFill>
                            <a:schemeClr val="bg1"/>
                          </a:solidFill>
                          <a:effectLst/>
                        </a:rPr>
                        <a:t>1</a:t>
                      </a:r>
                      <a:endPar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algn="ctr">
                        <a:lnSpc>
                          <a:spcPct val="107000"/>
                        </a:lnSpc>
                        <a:spcBef>
                          <a:spcPts val="0"/>
                        </a:spcBef>
                        <a:spcAft>
                          <a:spcPts val="0"/>
                        </a:spcAft>
                      </a:pPr>
                      <a:r>
                        <a:rPr lang="en-US" sz="1600" b="1" dirty="0">
                          <a:solidFill>
                            <a:schemeClr val="bg1"/>
                          </a:solidFill>
                          <a:effectLst/>
                        </a:rPr>
                        <a:t>Accidental </a:t>
                      </a:r>
                    </a:p>
                    <a:p>
                      <a:pPr marL="0" marR="0" algn="ctr">
                        <a:lnSpc>
                          <a:spcPct val="107000"/>
                        </a:lnSpc>
                        <a:spcBef>
                          <a:spcPts val="0"/>
                        </a:spcBef>
                        <a:spcAft>
                          <a:spcPts val="0"/>
                        </a:spcAft>
                      </a:pPr>
                      <a:r>
                        <a:rPr lang="en-US" sz="1600" b="1" dirty="0">
                          <a:solidFill>
                            <a:schemeClr val="bg1"/>
                          </a:solidFill>
                          <a:effectLst/>
                        </a:rPr>
                        <a:t>death</a:t>
                      </a:r>
                    </a:p>
                    <a:p>
                      <a:pPr marL="0" marR="0" algn="ctr">
                        <a:lnSpc>
                          <a:spcPct val="107000"/>
                        </a:lnSpc>
                        <a:spcBef>
                          <a:spcPts val="0"/>
                        </a:spcBef>
                        <a:spcAft>
                          <a:spcPts val="0"/>
                        </a:spcAft>
                      </a:pPr>
                      <a:r>
                        <a:rPr lang="en-US" sz="1600" b="1" dirty="0">
                          <a:solidFill>
                            <a:schemeClr val="bg1"/>
                          </a:solidFill>
                          <a:effectLst/>
                        </a:rPr>
                        <a:t>contribution</a:t>
                      </a:r>
                      <a:r>
                        <a:rPr lang="en-US" sz="1600" b="1" baseline="30000" dirty="0">
                          <a:solidFill>
                            <a:schemeClr val="bg1"/>
                          </a:solidFill>
                          <a:effectLst/>
                        </a:rPr>
                        <a:t>1</a:t>
                      </a:r>
                      <a:endPar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algn="ctr">
                        <a:lnSpc>
                          <a:spcPct val="107000"/>
                        </a:lnSpc>
                        <a:spcBef>
                          <a:spcPts val="0"/>
                        </a:spcBef>
                        <a:spcAft>
                          <a:spcPts val="0"/>
                        </a:spcAft>
                      </a:pPr>
                      <a:r>
                        <a:rPr lang="en-US" sz="1600" b="1" dirty="0">
                          <a:solidFill>
                            <a:schemeClr val="bg1"/>
                          </a:solidFill>
                          <a:effectLst/>
                        </a:rPr>
                        <a:t>Total</a:t>
                      </a:r>
                    </a:p>
                    <a:p>
                      <a:pPr marL="0" marR="0" algn="ctr">
                        <a:lnSpc>
                          <a:spcPct val="107000"/>
                        </a:lnSpc>
                        <a:spcBef>
                          <a:spcPts val="0"/>
                        </a:spcBef>
                        <a:spcAft>
                          <a:spcPts val="0"/>
                        </a:spcAft>
                      </a:pPr>
                      <a:r>
                        <a:rPr lang="en-US" sz="1600" b="1" dirty="0">
                          <a:solidFill>
                            <a:schemeClr val="bg1"/>
                          </a:solidFill>
                          <a:effectLst/>
                        </a:rPr>
                        <a:t>employer rate</a:t>
                      </a:r>
                      <a:endPar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algn="ctr">
                        <a:lnSpc>
                          <a:spcPct val="107000"/>
                        </a:lnSpc>
                        <a:spcBef>
                          <a:spcPts val="0"/>
                        </a:spcBef>
                        <a:spcAft>
                          <a:spcPts val="0"/>
                        </a:spcAft>
                      </a:pPr>
                      <a:r>
                        <a:rPr lang="en-US" sz="1600" b="1" dirty="0">
                          <a:solidFill>
                            <a:schemeClr val="bg1"/>
                          </a:solidFill>
                          <a:effectLst/>
                        </a:rPr>
                        <a:t>Insurance</a:t>
                      </a:r>
                    </a:p>
                    <a:p>
                      <a:pPr marL="0" marR="0" algn="ctr">
                        <a:lnSpc>
                          <a:spcPct val="107000"/>
                        </a:lnSpc>
                        <a:spcBef>
                          <a:spcPts val="0"/>
                        </a:spcBef>
                        <a:spcAft>
                          <a:spcPts val="0"/>
                        </a:spcAft>
                      </a:pPr>
                      <a:r>
                        <a:rPr lang="en-US" sz="1600" b="1" dirty="0">
                          <a:solidFill>
                            <a:schemeClr val="bg1"/>
                          </a:solidFill>
                          <a:effectLst/>
                        </a:rPr>
                        <a:t>surcharge</a:t>
                      </a:r>
                      <a:r>
                        <a:rPr lang="en-US" sz="1600" b="1" baseline="30000" dirty="0">
                          <a:solidFill>
                            <a:schemeClr val="bg1"/>
                          </a:solidFill>
                          <a:effectLst/>
                        </a:rPr>
                        <a:t>1</a:t>
                      </a:r>
                      <a:endPar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393303">
                <a:tc>
                  <a:txBody>
                    <a:bodyPr/>
                    <a:lstStyle/>
                    <a:p>
                      <a:pPr marL="0" marR="0" algn="ctr">
                        <a:lnSpc>
                          <a:spcPct val="107000"/>
                        </a:lnSpc>
                        <a:spcBef>
                          <a:spcPts val="0"/>
                        </a:spcBef>
                        <a:spcAft>
                          <a:spcPts val="0"/>
                        </a:spcAft>
                      </a:pPr>
                      <a:r>
                        <a:rPr lang="en-US" sz="1600" dirty="0">
                          <a:solidFill>
                            <a:schemeClr val="tx2"/>
                          </a:solidFill>
                          <a:effectLst/>
                        </a:rPr>
                        <a:t>SCRS</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600" dirty="0">
                          <a:solidFill>
                            <a:schemeClr val="tx2"/>
                          </a:solidFill>
                          <a:effectLst/>
                        </a:rPr>
                        <a:t>18.41%</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600" dirty="0">
                          <a:solidFill>
                            <a:schemeClr val="tx2"/>
                          </a:solidFill>
                          <a:effectLst/>
                        </a:rPr>
                        <a:t>0.15%</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600" dirty="0">
                          <a:solidFill>
                            <a:schemeClr val="tx2"/>
                          </a:solidFill>
                          <a:effectLst/>
                        </a:rPr>
                        <a:t>N/A</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600" dirty="0">
                          <a:solidFill>
                            <a:schemeClr val="tx2"/>
                          </a:solidFill>
                          <a:effectLst/>
                        </a:rPr>
                        <a:t>18.56%</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600" dirty="0">
                          <a:solidFill>
                            <a:schemeClr val="tx2"/>
                          </a:solidFill>
                          <a:effectLst/>
                        </a:rPr>
                        <a:t>6.35%</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93303">
                <a:tc>
                  <a:txBody>
                    <a:bodyPr/>
                    <a:lstStyle/>
                    <a:p>
                      <a:pPr marL="0" marR="0" algn="ctr">
                        <a:lnSpc>
                          <a:spcPct val="107000"/>
                        </a:lnSpc>
                        <a:spcBef>
                          <a:spcPts val="0"/>
                        </a:spcBef>
                        <a:spcAft>
                          <a:spcPts val="0"/>
                        </a:spcAft>
                      </a:pPr>
                      <a:r>
                        <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State ORP</a:t>
                      </a:r>
                      <a:r>
                        <a:rPr lang="en-US" sz="1600" baseline="30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2</a:t>
                      </a:r>
                    </a:p>
                  </a:txBody>
                  <a:tcPr marL="68584" marR="68584" marT="0" marB="0"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1</a:t>
                      </a:r>
                      <a:r>
                        <a:rPr lang="en-US" sz="1600" dirty="0">
                          <a:solidFill>
                            <a:schemeClr val="tx2"/>
                          </a:solidFill>
                          <a:effectLst/>
                        </a:rPr>
                        <a:t>8</a:t>
                      </a:r>
                      <a:r>
                        <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.41%</a:t>
                      </a:r>
                    </a:p>
                  </a:txBody>
                  <a:tcPr marL="68584" marR="68584"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0.15%</a:t>
                      </a:r>
                    </a:p>
                  </a:txBody>
                  <a:tcPr marL="68584" marR="68584"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N/A</a:t>
                      </a:r>
                    </a:p>
                  </a:txBody>
                  <a:tcPr marL="68584" marR="68584"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1</a:t>
                      </a:r>
                      <a:r>
                        <a:rPr lang="en-US" sz="1600" dirty="0">
                          <a:solidFill>
                            <a:schemeClr val="tx2"/>
                          </a:solidFill>
                          <a:effectLst/>
                        </a:rPr>
                        <a:t>8</a:t>
                      </a:r>
                      <a:r>
                        <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.56%</a:t>
                      </a:r>
                    </a:p>
                  </a:txBody>
                  <a:tcPr marL="68584" marR="68584"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6.35%</a:t>
                      </a:r>
                    </a:p>
                  </a:txBody>
                  <a:tcPr marL="68584" marR="68584" marT="0" marB="0"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0316782"/>
                  </a:ext>
                </a:extLst>
              </a:tr>
              <a:tr h="393303">
                <a:tc>
                  <a:txBody>
                    <a:bodyPr/>
                    <a:lstStyle/>
                    <a:p>
                      <a:pPr marL="0" marR="0" algn="ctr">
                        <a:lnSpc>
                          <a:spcPct val="107000"/>
                        </a:lnSpc>
                        <a:spcBef>
                          <a:spcPts val="0"/>
                        </a:spcBef>
                        <a:spcAft>
                          <a:spcPts val="0"/>
                        </a:spcAft>
                      </a:pPr>
                      <a:r>
                        <a:rPr lang="en-US" sz="1600" dirty="0">
                          <a:solidFill>
                            <a:schemeClr val="tx2"/>
                          </a:solidFill>
                          <a:effectLst/>
                        </a:rPr>
                        <a:t>PORS</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600" dirty="0">
                          <a:solidFill>
                            <a:schemeClr val="tx2"/>
                          </a:solidFill>
                          <a:effectLst/>
                        </a:rPr>
                        <a:t>20.84%</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600" dirty="0">
                          <a:solidFill>
                            <a:schemeClr val="tx2"/>
                          </a:solidFill>
                          <a:effectLst/>
                        </a:rPr>
                        <a:t>0.20%</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600" dirty="0">
                          <a:solidFill>
                            <a:schemeClr val="tx2"/>
                          </a:solidFill>
                          <a:effectLst/>
                        </a:rPr>
                        <a:t>0.20%</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600" dirty="0">
                          <a:solidFill>
                            <a:schemeClr val="tx2"/>
                          </a:solidFill>
                          <a:effectLst/>
                        </a:rPr>
                        <a:t>21.24%</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600" dirty="0">
                          <a:solidFill>
                            <a:schemeClr val="tx2"/>
                          </a:solidFill>
                          <a:effectLst/>
                        </a:rPr>
                        <a:t>6.35%</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10" name="Rectangle 5">
            <a:extLst>
              <a:ext uri="{FF2B5EF4-FFF2-40B4-BE49-F238E27FC236}">
                <a16:creationId xmlns:a16="http://schemas.microsoft.com/office/drawing/2014/main" id="{7F5506A4-BC3A-55D4-1D5B-25F0C995982A}"/>
              </a:ext>
            </a:extLst>
          </p:cNvPr>
          <p:cNvSpPr>
            <a:spLocks noChangeArrowheads="1"/>
          </p:cNvSpPr>
          <p:nvPr/>
        </p:nvSpPr>
        <p:spPr bwMode="auto">
          <a:xfrm>
            <a:off x="457200" y="5876919"/>
            <a:ext cx="8085138" cy="414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7000"/>
              </a:lnSpc>
              <a:spcBef>
                <a:spcPct val="0"/>
              </a:spcBef>
              <a:spcAft>
                <a:spcPts val="0"/>
              </a:spcAft>
              <a:buFontTx/>
              <a:buNone/>
            </a:pPr>
            <a:r>
              <a:rPr lang="en-US" altLang="en-US" sz="1000" baseline="30000" dirty="0">
                <a:solidFill>
                  <a:schemeClr val="tx2"/>
                </a:solidFill>
                <a:ea typeface="Calibri" panose="020F0502020204030204" pitchFamily="34" charset="0"/>
                <a:cs typeface="Times New Roman" panose="02020603050405020304" pitchFamily="18" charset="0"/>
              </a:rPr>
              <a:t>1</a:t>
            </a:r>
            <a:r>
              <a:rPr lang="en-US" altLang="en-US" sz="1000" dirty="0">
                <a:solidFill>
                  <a:schemeClr val="tx2"/>
                </a:solidFill>
                <a:ea typeface="Calibri" panose="020F0502020204030204" pitchFamily="34" charset="0"/>
                <a:cs typeface="Times New Roman" panose="02020603050405020304" pitchFamily="18" charset="0"/>
              </a:rPr>
              <a:t>Rates are applicable only to employers covered under these programs.</a:t>
            </a:r>
          </a:p>
          <a:p>
            <a:pPr eaLnBrk="1" hangingPunct="1">
              <a:lnSpc>
                <a:spcPct val="107000"/>
              </a:lnSpc>
              <a:spcBef>
                <a:spcPct val="0"/>
              </a:spcBef>
              <a:spcAft>
                <a:spcPts val="0"/>
              </a:spcAft>
              <a:buFontTx/>
              <a:buNone/>
            </a:pPr>
            <a:r>
              <a:rPr lang="en-US" altLang="en-US" sz="1000" baseline="30000" dirty="0">
                <a:solidFill>
                  <a:schemeClr val="tx2"/>
                </a:solidFill>
                <a:ea typeface="Calibri" panose="020F0502020204030204" pitchFamily="34" charset="0"/>
                <a:cs typeface="Times New Roman" panose="02020603050405020304" pitchFamily="18" charset="0"/>
              </a:rPr>
              <a:t>2</a:t>
            </a:r>
            <a:r>
              <a:rPr lang="en-US" altLang="en-US" sz="1000" dirty="0">
                <a:solidFill>
                  <a:schemeClr val="tx2"/>
                </a:solidFill>
                <a:ea typeface="Calibri" panose="020F0502020204030204" pitchFamily="34" charset="0"/>
                <a:cs typeface="Times New Roman" panose="02020603050405020304" pitchFamily="18" charset="0"/>
              </a:rPr>
              <a:t>For State ORP participants, 5% of the employer contribution is remitted directly to the participant’s State ORP service provider.</a:t>
            </a:r>
          </a:p>
        </p:txBody>
      </p:sp>
    </p:spTree>
  </p:cSld>
  <p:clrMapOvr>
    <a:masterClrMapping/>
  </p:clrMapOvr>
  <mc:AlternateContent xmlns:mc="http://schemas.openxmlformats.org/markup-compatibility/2006" xmlns:p14="http://schemas.microsoft.com/office/powerpoint/2010/main">
    <mc:Choice Requires="p14">
      <p:transition spd="slow" p14:dur="2000" advTm="34830"/>
    </mc:Choice>
    <mc:Fallback xmlns="">
      <p:transition spd="slow" advTm="348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Content Placeholder 7">
            <a:extLst>
              <a:ext uri="{FF2B5EF4-FFF2-40B4-BE49-F238E27FC236}">
                <a16:creationId xmlns:a16="http://schemas.microsoft.com/office/drawing/2014/main" id="{7C8FD04E-3F92-472B-A458-EC5889A07EBD}"/>
              </a:ext>
            </a:extLst>
          </p:cNvPr>
          <p:cNvGraphicFramePr>
            <a:graphicFrameLocks noGrp="1"/>
          </p:cNvGraphicFramePr>
          <p:nvPr>
            <p:ph sz="half" idx="1"/>
          </p:nvPr>
        </p:nvGraphicFramePr>
        <p:xfrm>
          <a:off x="406400" y="1211263"/>
          <a:ext cx="3987800" cy="5130800"/>
        </p:xfrm>
        <a:graphic>
          <a:graphicData uri="http://schemas.openxmlformats.org/presentationml/2006/ole">
            <mc:AlternateContent xmlns:mc="http://schemas.openxmlformats.org/markup-compatibility/2006">
              <mc:Choice xmlns:v="urn:schemas-microsoft-com:vml" Requires="v">
                <p:oleObj name="Chart" r:id="rId4" imgW="3993226" imgH="5139373" progId="Excel.Chart.8">
                  <p:embed/>
                </p:oleObj>
              </mc:Choice>
              <mc:Fallback>
                <p:oleObj name="Chart" r:id="rId4" imgW="3993226" imgH="5139373" progId="Excel.Chart.8">
                  <p:embed/>
                  <p:pic>
                    <p:nvPicPr>
                      <p:cNvPr id="0" name="Content Placeholder 7"/>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400" y="1211263"/>
                        <a:ext cx="3987800"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579" name="Slide Number Placeholder 3">
            <a:extLst>
              <a:ext uri="{FF2B5EF4-FFF2-40B4-BE49-F238E27FC236}">
                <a16:creationId xmlns:a16="http://schemas.microsoft.com/office/drawing/2014/main" id="{6F9D9762-832C-438E-A92C-8C07D08C34EF}"/>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1CCD6441-CA29-4908-A24D-9FA1A27F9A9B}"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8</a:t>
            </a:fld>
            <a:endParaRPr lang="en-US" altLang="en-US" sz="1400">
              <a:solidFill>
                <a:schemeClr val="bg1"/>
              </a:solidFill>
              <a:latin typeface="Times New Roman" panose="02020603050405020304" pitchFamily="18" charset="0"/>
            </a:endParaRPr>
          </a:p>
        </p:txBody>
      </p:sp>
      <p:sp>
        <p:nvSpPr>
          <p:cNvPr id="24580" name="Title 4">
            <a:extLst>
              <a:ext uri="{FF2B5EF4-FFF2-40B4-BE49-F238E27FC236}">
                <a16:creationId xmlns:a16="http://schemas.microsoft.com/office/drawing/2014/main" id="{0004673C-D63F-4769-84D2-D9C5D155EE65}"/>
              </a:ext>
            </a:extLst>
          </p:cNvPr>
          <p:cNvSpPr>
            <a:spLocks noGrp="1" noChangeArrowheads="1"/>
          </p:cNvSpPr>
          <p:nvPr>
            <p:ph type="title"/>
          </p:nvPr>
        </p:nvSpPr>
        <p:spPr>
          <a:xfrm>
            <a:off x="457200" y="228600"/>
            <a:ext cx="8229600" cy="804863"/>
          </a:xfrm>
        </p:spPr>
        <p:txBody>
          <a:bodyPr/>
          <a:lstStyle/>
          <a:p>
            <a:pPr eaLnBrk="1" hangingPunct="1"/>
            <a:r>
              <a:rPr lang="en-US" altLang="en-US" dirty="0"/>
              <a:t>Employee contributions effective July 1, 2023</a:t>
            </a:r>
          </a:p>
        </p:txBody>
      </p:sp>
      <p:sp>
        <p:nvSpPr>
          <p:cNvPr id="14" name="Oval 13">
            <a:extLst>
              <a:ext uri="{FF2B5EF4-FFF2-40B4-BE49-F238E27FC236}">
                <a16:creationId xmlns:a16="http://schemas.microsoft.com/office/drawing/2014/main" id="{E4E5247F-290D-4497-B208-8ECAB1CE97D6}"/>
              </a:ext>
            </a:extLst>
          </p:cNvPr>
          <p:cNvSpPr>
            <a:spLocks noChangeAspect="1"/>
          </p:cNvSpPr>
          <p:nvPr/>
        </p:nvSpPr>
        <p:spPr>
          <a:xfrm>
            <a:off x="525463" y="2105025"/>
            <a:ext cx="3749675" cy="3748088"/>
          </a:xfrm>
          <a:prstGeom prst="ellipse">
            <a:avLst/>
          </a:prstGeom>
          <a:noFill/>
          <a:ln w="22225">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4582" name="Content Placeholder 5">
            <a:extLst>
              <a:ext uri="{FF2B5EF4-FFF2-40B4-BE49-F238E27FC236}">
                <a16:creationId xmlns:a16="http://schemas.microsoft.com/office/drawing/2014/main" id="{1CBCA4B2-2A48-46E5-A282-B69D22A62BDE}"/>
              </a:ext>
            </a:extLst>
          </p:cNvPr>
          <p:cNvSpPr txBox="1">
            <a:spLocks noChangeArrowheads="1"/>
          </p:cNvSpPr>
          <p:nvPr/>
        </p:nvSpPr>
        <p:spPr bwMode="auto">
          <a:xfrm>
            <a:off x="1411288" y="3495675"/>
            <a:ext cx="197802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buFont typeface="Arial" panose="020B0604020202020204" pitchFamily="34" charset="0"/>
              <a:buNone/>
            </a:pPr>
            <a:r>
              <a:rPr lang="en-US" altLang="en-US" sz="5000" b="1">
                <a:solidFill>
                  <a:schemeClr val="accent2"/>
                </a:solidFill>
              </a:rPr>
              <a:t>9%</a:t>
            </a:r>
          </a:p>
        </p:txBody>
      </p:sp>
      <p:graphicFrame>
        <p:nvGraphicFramePr>
          <p:cNvPr id="24583" name="Content Placeholder 7">
            <a:extLst>
              <a:ext uri="{FF2B5EF4-FFF2-40B4-BE49-F238E27FC236}">
                <a16:creationId xmlns:a16="http://schemas.microsoft.com/office/drawing/2014/main" id="{A3BBD68E-5FE7-48F9-8C82-CC6819AEB5F1}"/>
              </a:ext>
            </a:extLst>
          </p:cNvPr>
          <p:cNvGraphicFramePr>
            <a:graphicFrameLocks noGrp="1"/>
          </p:cNvGraphicFramePr>
          <p:nvPr>
            <p:ph sz="half" idx="2"/>
          </p:nvPr>
        </p:nvGraphicFramePr>
        <p:xfrm>
          <a:off x="4749800" y="1211263"/>
          <a:ext cx="3987800" cy="5130800"/>
        </p:xfrm>
        <a:graphic>
          <a:graphicData uri="http://schemas.openxmlformats.org/presentationml/2006/ole">
            <mc:AlternateContent xmlns:mc="http://schemas.openxmlformats.org/markup-compatibility/2006">
              <mc:Choice xmlns:v="urn:schemas-microsoft-com:vml" Requires="v">
                <p:oleObj name="Chart" r:id="rId6" imgW="3993226" imgH="5139373" progId="Excel.Chart.8">
                  <p:embed/>
                </p:oleObj>
              </mc:Choice>
              <mc:Fallback>
                <p:oleObj name="Chart" r:id="rId6" imgW="3993226" imgH="5139373" progId="Excel.Chart.8">
                  <p:embed/>
                  <p:pic>
                    <p:nvPicPr>
                      <p:cNvPr id="0" name="Content Placeholder 7"/>
                      <p:cNvPicPr>
                        <a:picLocks noGrp="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49800" y="1211263"/>
                        <a:ext cx="3987800"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Oval 18">
            <a:extLst>
              <a:ext uri="{FF2B5EF4-FFF2-40B4-BE49-F238E27FC236}">
                <a16:creationId xmlns:a16="http://schemas.microsoft.com/office/drawing/2014/main" id="{3B4E5FA5-D1CA-4A3C-9F8E-791EEBC3F803}"/>
              </a:ext>
            </a:extLst>
          </p:cNvPr>
          <p:cNvSpPr>
            <a:spLocks noChangeAspect="1"/>
          </p:cNvSpPr>
          <p:nvPr/>
        </p:nvSpPr>
        <p:spPr>
          <a:xfrm>
            <a:off x="4868863" y="2105025"/>
            <a:ext cx="3749675" cy="3748088"/>
          </a:xfrm>
          <a:prstGeom prst="ellipse">
            <a:avLst/>
          </a:prstGeom>
          <a:noFill/>
          <a:ln w="22225">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4585" name="Content Placeholder 5">
            <a:extLst>
              <a:ext uri="{FF2B5EF4-FFF2-40B4-BE49-F238E27FC236}">
                <a16:creationId xmlns:a16="http://schemas.microsoft.com/office/drawing/2014/main" id="{C3F1C74F-1320-4A18-B442-65A0E12FB66C}"/>
              </a:ext>
            </a:extLst>
          </p:cNvPr>
          <p:cNvSpPr txBox="1">
            <a:spLocks noChangeArrowheads="1"/>
          </p:cNvSpPr>
          <p:nvPr/>
        </p:nvSpPr>
        <p:spPr bwMode="auto">
          <a:xfrm>
            <a:off x="5754688" y="3495675"/>
            <a:ext cx="197802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buFont typeface="Arial" panose="020B0604020202020204" pitchFamily="34" charset="0"/>
              <a:buNone/>
            </a:pPr>
            <a:r>
              <a:rPr lang="en-US" altLang="en-US" sz="5000" b="1">
                <a:solidFill>
                  <a:schemeClr val="accent2"/>
                </a:solidFill>
              </a:rPr>
              <a:t>9.75%</a:t>
            </a:r>
          </a:p>
        </p:txBody>
      </p:sp>
      <p:pic>
        <p:nvPicPr>
          <p:cNvPr id="7" name="Audio 6">
            <a:hlinkClick r:id="" action="ppaction://media"/>
            <a:extLst>
              <a:ext uri="{FF2B5EF4-FFF2-40B4-BE49-F238E27FC236}">
                <a16:creationId xmlns:a16="http://schemas.microsoft.com/office/drawing/2014/main" id="{D2E16FEE-D3D7-4D6A-B486-8872B6E97209}"/>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7577"/>
    </mc:Choice>
    <mc:Fallback xmlns="">
      <p:transition spd="slow" advTm="175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1C4B7D56-F89F-4C0E-A961-BC7E07C3B9B6}"/>
              </a:ext>
            </a:extLst>
          </p:cNvPr>
          <p:cNvSpPr>
            <a:spLocks noGrp="1" noChangeArrowheads="1"/>
          </p:cNvSpPr>
          <p:nvPr>
            <p:ph type="title"/>
          </p:nvPr>
        </p:nvSpPr>
        <p:spPr>
          <a:xfrm>
            <a:off x="457200" y="228600"/>
            <a:ext cx="8229600" cy="804863"/>
          </a:xfrm>
        </p:spPr>
        <p:txBody>
          <a:bodyPr/>
          <a:lstStyle/>
          <a:p>
            <a:pPr eaLnBrk="1" hangingPunct="1"/>
            <a:r>
              <a:rPr lang="en-US" altLang="en-US"/>
              <a:t>Setting contribution rates</a:t>
            </a:r>
          </a:p>
        </p:txBody>
      </p:sp>
      <p:sp>
        <p:nvSpPr>
          <p:cNvPr id="25603" name="Content Placeholder 2">
            <a:extLst>
              <a:ext uri="{FF2B5EF4-FFF2-40B4-BE49-F238E27FC236}">
                <a16:creationId xmlns:a16="http://schemas.microsoft.com/office/drawing/2014/main" id="{B98F9B8A-1800-4DFE-84E9-D7ED047B19B4}"/>
              </a:ext>
            </a:extLst>
          </p:cNvPr>
          <p:cNvSpPr>
            <a:spLocks noGrp="1" noChangeArrowheads="1"/>
          </p:cNvSpPr>
          <p:nvPr>
            <p:ph idx="1"/>
          </p:nvPr>
        </p:nvSpPr>
        <p:spPr>
          <a:xfrm>
            <a:off x="457200" y="1262063"/>
            <a:ext cx="8229600" cy="5029200"/>
          </a:xfrm>
        </p:spPr>
        <p:txBody>
          <a:bodyPr/>
          <a:lstStyle/>
          <a:p>
            <a:pPr eaLnBrk="1" hangingPunct="1"/>
            <a:r>
              <a:rPr lang="en-US" altLang="en-US" dirty="0"/>
              <a:t>S.C. General Assembly sets retirement system rules, including contribution rates.</a:t>
            </a:r>
          </a:p>
          <a:p>
            <a:pPr eaLnBrk="1" hangingPunct="1"/>
            <a:r>
              <a:rPr lang="en-US" altLang="en-US" dirty="0"/>
              <a:t>PEBA required to hire actuary, who:</a:t>
            </a:r>
          </a:p>
          <a:p>
            <a:pPr lvl="1" eaLnBrk="1" hangingPunct="1"/>
            <a:r>
              <a:rPr lang="en-US" altLang="en-US" dirty="0"/>
              <a:t>Conducts annual actuarial valuations;</a:t>
            </a:r>
          </a:p>
          <a:p>
            <a:pPr lvl="1" eaLnBrk="1" hangingPunct="1"/>
            <a:r>
              <a:rPr lang="en-US" altLang="en-US" dirty="0"/>
              <a:t>Completes experience study every four years; and</a:t>
            </a:r>
          </a:p>
          <a:p>
            <a:pPr lvl="1" eaLnBrk="1" hangingPunct="1"/>
            <a:r>
              <a:rPr lang="en-US" altLang="en-US" dirty="0"/>
              <a:t>Develops fiscal impact statements.</a:t>
            </a:r>
          </a:p>
          <a:p>
            <a:pPr eaLnBrk="1" hangingPunct="1"/>
            <a:r>
              <a:rPr lang="en-US" altLang="en-US" dirty="0"/>
              <a:t>Actuary studies issues, including:</a:t>
            </a:r>
          </a:p>
          <a:p>
            <a:pPr lvl="1" eaLnBrk="1" hangingPunct="1"/>
            <a:r>
              <a:rPr lang="en-US" altLang="en-US" dirty="0"/>
              <a:t>Economic assumptions, such as investment return; </a:t>
            </a:r>
          </a:p>
          <a:p>
            <a:pPr lvl="1" eaLnBrk="1" hangingPunct="1"/>
            <a:r>
              <a:rPr lang="en-US" altLang="en-US" dirty="0"/>
              <a:t>Demographic assumptions, such as member longevity; and </a:t>
            </a:r>
          </a:p>
          <a:p>
            <a:pPr lvl="1" eaLnBrk="1" hangingPunct="1"/>
            <a:r>
              <a:rPr lang="en-US" altLang="en-US" dirty="0"/>
              <a:t>Actuarial methods and policies.</a:t>
            </a:r>
          </a:p>
          <a:p>
            <a:pPr eaLnBrk="1" hangingPunct="1"/>
            <a:endParaRPr lang="en-US" altLang="en-US" dirty="0"/>
          </a:p>
        </p:txBody>
      </p:sp>
      <p:sp>
        <p:nvSpPr>
          <p:cNvPr id="25604" name="Slide Number Placeholder 3">
            <a:extLst>
              <a:ext uri="{FF2B5EF4-FFF2-40B4-BE49-F238E27FC236}">
                <a16:creationId xmlns:a16="http://schemas.microsoft.com/office/drawing/2014/main" id="{8EF760C1-7434-4E08-B4E8-61C589D5B24D}"/>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5814F593-3605-4AA0-A5E0-E83ADE0CE5A0}"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9</a:t>
            </a:fld>
            <a:endParaRPr lang="en-US" altLang="en-US" sz="1400">
              <a:solidFill>
                <a:schemeClr val="bg1"/>
              </a:solidFill>
              <a:latin typeface="Times New Roman" panose="02020603050405020304" pitchFamily="18" charset="0"/>
            </a:endParaRPr>
          </a:p>
        </p:txBody>
      </p:sp>
      <p:pic>
        <p:nvPicPr>
          <p:cNvPr id="10" name="Audio 9">
            <a:hlinkClick r:id="" action="ppaction://media"/>
            <a:extLst>
              <a:ext uri="{FF2B5EF4-FFF2-40B4-BE49-F238E27FC236}">
                <a16:creationId xmlns:a16="http://schemas.microsoft.com/office/drawing/2014/main" id="{7BFBC604-A573-4B8F-8164-49245A3A8D3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4691"/>
    </mc:Choice>
    <mc:Fallback xmlns="">
      <p:transition spd="slow" advTm="446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theme/theme1.xml><?xml version="1.0" encoding="utf-8"?>
<a:theme xmlns:a="http://schemas.openxmlformats.org/drawingml/2006/main" name="Office Theme">
  <a:themeElements>
    <a:clrScheme name="PEBA 2020 - white">
      <a:dk1>
        <a:srgbClr val="1260A7"/>
      </a:dk1>
      <a:lt1>
        <a:srgbClr val="FFFFFF"/>
      </a:lt1>
      <a:dk2>
        <a:srgbClr val="063A68"/>
      </a:dk2>
      <a:lt2>
        <a:srgbClr val="B2B2B2"/>
      </a:lt2>
      <a:accent1>
        <a:srgbClr val="568EC1"/>
      </a:accent1>
      <a:accent2>
        <a:srgbClr val="412049"/>
      </a:accent2>
      <a:accent3>
        <a:srgbClr val="8D1F4A"/>
      </a:accent3>
      <a:accent4>
        <a:srgbClr val="0087B0"/>
      </a:accent4>
      <a:accent5>
        <a:srgbClr val="007A77"/>
      </a:accent5>
      <a:accent6>
        <a:srgbClr val="A50000"/>
      </a:accent6>
      <a:hlink>
        <a:srgbClr val="568EC1"/>
      </a:hlink>
      <a:folHlink>
        <a:srgbClr val="568EC1"/>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D9960687-C75A-420D-8DDD-D4595019A51F}" vid="{44207126-CA13-42C3-9B79-86376552E6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PEBA Academy Presentation Template</Template>
  <TotalTime>1749</TotalTime>
  <Words>617</Words>
  <Application>Microsoft Office PowerPoint</Application>
  <PresentationFormat>On-screen Show (4:3)</PresentationFormat>
  <Paragraphs>116</Paragraphs>
  <Slides>12</Slides>
  <Notes>0</Notes>
  <HiddenSlides>0</HiddenSlides>
  <MMClips>11</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9" baseType="lpstr">
      <vt:lpstr>Arial</vt:lpstr>
      <vt:lpstr>Calibri</vt:lpstr>
      <vt:lpstr>Calibri Light</vt:lpstr>
      <vt:lpstr>Times New Roman</vt:lpstr>
      <vt:lpstr>Tw Cen MT Condensed</vt:lpstr>
      <vt:lpstr>Office Theme</vt:lpstr>
      <vt:lpstr>Chart</vt:lpstr>
      <vt:lpstr>Introduction: defined benefit plans</vt:lpstr>
      <vt:lpstr>Who can participate?</vt:lpstr>
      <vt:lpstr>SCRS, PORS membership classes</vt:lpstr>
      <vt:lpstr>Defined benefit plan features</vt:lpstr>
      <vt:lpstr>Defined benefit plan limitations</vt:lpstr>
      <vt:lpstr>Defined benefit plan funding</vt:lpstr>
      <vt:lpstr>Fiscal year 2024 employer contribution rates</vt:lpstr>
      <vt:lpstr>Employee contributions effective July 1, 2023</vt:lpstr>
      <vt:lpstr>Setting contribution rates</vt:lpstr>
      <vt:lpstr>Funding period and contribution rates</vt:lpstr>
      <vt:lpstr>Past pension reform legislation</vt:lpstr>
      <vt:lpstr>PowerPoint Presentation</vt:lpstr>
    </vt:vector>
  </TitlesOfParts>
  <Company>PEBA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H. Young</dc:creator>
  <cp:lastModifiedBy>Katie Simmons</cp:lastModifiedBy>
  <cp:revision>80</cp:revision>
  <cp:lastPrinted>2019-12-11T18:59:44Z</cp:lastPrinted>
  <dcterms:created xsi:type="dcterms:W3CDTF">2020-03-31T13:24:57Z</dcterms:created>
  <dcterms:modified xsi:type="dcterms:W3CDTF">2023-06-28T13:54:42Z</dcterms:modified>
</cp:coreProperties>
</file>