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83" r:id="rId2"/>
    <p:sldId id="291" r:id="rId3"/>
    <p:sldId id="292" r:id="rId4"/>
    <p:sldId id="293" r:id="rId5"/>
    <p:sldId id="294" r:id="rId6"/>
    <p:sldId id="295" r:id="rId7"/>
    <p:sldId id="296" r:id="rId8"/>
    <p:sldId id="297" r:id="rId9"/>
    <p:sldId id="298" r:id="rId10"/>
    <p:sldId id="299" r:id="rId11"/>
    <p:sldId id="263" r:id="rId1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7" clrIdx="0">
    <p:extLst>
      <p:ext uri="{19B8F6BF-5375-455C-9EA6-DF929625EA0E}">
        <p15:presenceInfo xmlns:p15="http://schemas.microsoft.com/office/powerpoint/2012/main" userId="S::ryounh@peba.sc.gov::9a85b619-8fd1-4dec-b439-2514df7fe89a" providerId="AD"/>
      </p:ext>
    </p:extLst>
  </p:cmAuthor>
  <p:cmAuthor id="2" name="Jennifer S. Dolder" initials="JSD" lastIdx="4" clrIdx="1">
    <p:extLst>
      <p:ext uri="{19B8F6BF-5375-455C-9EA6-DF929625EA0E}">
        <p15:presenceInfo xmlns:p15="http://schemas.microsoft.com/office/powerpoint/2012/main" userId="S::rdoldj@peba.sc.gov::adc8f237-6518-4fda-a594-f6aaccffabfd" providerId="AD"/>
      </p:ext>
    </p:extLst>
  </p:cmAuthor>
  <p:cmAuthor id="3" name="Jessica Moak" initials="JM" lastIdx="3"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9023D2-F9BC-42D4-9783-5A644FF3D4F5}"/>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21128BC9-932B-46C7-A2D0-3874919F741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D330D61-9C91-4998-83A1-A2A469A87CB8}"/>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6B5AB8FD-1ED3-4777-9C36-526E5B7A617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E53F0D4F-214D-4C6F-A262-4FA0FD8611E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0CD50F7-A226-4C61-9D91-99332F6C51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47AADCF-99C0-4D12-9BB2-2DDF6D122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79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3C12C3-9ED5-431F-BFC2-7D68150CE9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19CE571-6F21-42B8-A3DB-85C999DFF3F4}"/>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CEA577A-3EAF-43B0-B08D-9708758E53B0}" type="slidenum">
              <a:rPr lang="en-US"/>
              <a:pPr>
                <a:defRPr/>
              </a:pPr>
              <a:t>‹#›</a:t>
            </a:fld>
            <a:endParaRPr lang="en-US" dirty="0"/>
          </a:p>
        </p:txBody>
      </p:sp>
    </p:spTree>
    <p:extLst>
      <p:ext uri="{BB962C8B-B14F-4D97-AF65-F5344CB8AC3E}">
        <p14:creationId xmlns:p14="http://schemas.microsoft.com/office/powerpoint/2010/main" val="31272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7C92AD-6B51-426D-A9BD-7B560C1CB0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9AD5009-74AC-4DC2-9E0D-932FED9C3C1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76F98-CB8F-4D1E-ACB0-5A205AD654C5}" type="slidenum">
              <a:rPr lang="en-US"/>
              <a:pPr>
                <a:defRPr/>
              </a:pPr>
              <a:t>‹#›</a:t>
            </a:fld>
            <a:endParaRPr lang="en-US" dirty="0"/>
          </a:p>
        </p:txBody>
      </p:sp>
    </p:spTree>
    <p:extLst>
      <p:ext uri="{BB962C8B-B14F-4D97-AF65-F5344CB8AC3E}">
        <p14:creationId xmlns:p14="http://schemas.microsoft.com/office/powerpoint/2010/main" val="31799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14A4A8C-CD4D-4EC7-A589-AEB45A576D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C39DD74-A621-4A06-B887-7C0CEB9B1D61}"/>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4D13F12-0FC7-4B99-B2C6-8D7093DA3979}" type="slidenum">
              <a:rPr lang="en-US"/>
              <a:pPr>
                <a:defRPr/>
              </a:pPr>
              <a:t>‹#›</a:t>
            </a:fld>
            <a:endParaRPr lang="en-US" dirty="0"/>
          </a:p>
        </p:txBody>
      </p:sp>
    </p:spTree>
    <p:extLst>
      <p:ext uri="{BB962C8B-B14F-4D97-AF65-F5344CB8AC3E}">
        <p14:creationId xmlns:p14="http://schemas.microsoft.com/office/powerpoint/2010/main" val="26366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B27647A-40B2-4568-8689-C6272654AE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44E188A-4B5D-4C61-B263-5F025F20F12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609CCA-FF05-4190-AC26-4AF9A08E6609}" type="slidenum">
              <a:rPr lang="en-US"/>
              <a:pPr>
                <a:defRPr/>
              </a:pPr>
              <a:t>‹#›</a:t>
            </a:fld>
            <a:endParaRPr lang="en-US" dirty="0"/>
          </a:p>
        </p:txBody>
      </p:sp>
    </p:spTree>
    <p:extLst>
      <p:ext uri="{BB962C8B-B14F-4D97-AF65-F5344CB8AC3E}">
        <p14:creationId xmlns:p14="http://schemas.microsoft.com/office/powerpoint/2010/main" val="27723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C93910D-683A-42CB-B179-A48350459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DE1A766C-83C2-4B2C-AF22-113B754C51A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2FA6FEA-9B06-4833-B9BA-E0BB7D50CCEC}" type="slidenum">
              <a:rPr lang="en-US"/>
              <a:pPr>
                <a:defRPr/>
              </a:pPr>
              <a:t>‹#›</a:t>
            </a:fld>
            <a:endParaRPr lang="en-US" dirty="0"/>
          </a:p>
        </p:txBody>
      </p:sp>
    </p:spTree>
    <p:extLst>
      <p:ext uri="{BB962C8B-B14F-4D97-AF65-F5344CB8AC3E}">
        <p14:creationId xmlns:p14="http://schemas.microsoft.com/office/powerpoint/2010/main" val="24158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FD9F43-0F60-416E-B095-77194C998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2B4EE97-E4C6-4313-97B9-FF1BFE46179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2A4C58E-C92A-4010-9BC4-A5FB24BAAFDB}"/>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2EEC875-A49C-4771-B35B-9DA906526DF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A3E79B3-31F3-4406-8915-009A2BFD53A6}" type="slidenum">
              <a:rPr lang="en-US"/>
              <a:pPr>
                <a:defRPr/>
              </a:pPr>
              <a:t>‹#›</a:t>
            </a:fld>
            <a:endParaRPr lang="en-US" dirty="0"/>
          </a:p>
        </p:txBody>
      </p:sp>
    </p:spTree>
    <p:extLst>
      <p:ext uri="{BB962C8B-B14F-4D97-AF65-F5344CB8AC3E}">
        <p14:creationId xmlns:p14="http://schemas.microsoft.com/office/powerpoint/2010/main" val="87486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9C376D0-4105-438C-9381-F740047B3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04AD499-F19D-477D-B93B-BF8EEF96A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3BEDBB48-2464-4D42-A712-52E3FD5042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AAEBBDF-D4EE-425E-9E8E-F7DD20B1A7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A62DC41-6433-44D7-887A-D67A52E8426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D416ED-5A11-48AB-B8FC-EF5C1EFE8A0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286FBDB7-D031-4B34-8C58-715BDD8716B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AB51671A-1CDD-4D10-B3A0-485BAD3EE419}"/>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F6113CB-4D01-4FBA-9A23-24A265B3891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BEF766C-0379-425D-A1C9-D42ADC07E969}"/>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572D79B-7065-4779-8EA7-4725AB6D33F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E90B62CC-D014-4548-983D-F345DD7B706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60BF5F42-04E2-49BE-A413-B261F1640174}"/>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839D0B6E-2ED7-4FFE-BACB-25C23F5A9D7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87C58E-B04F-44F6-B8A2-876650077C2C}" type="slidenum">
              <a:rPr lang="en-US"/>
              <a:pPr>
                <a:defRPr/>
              </a:pPr>
              <a:t>‹#›</a:t>
            </a:fld>
            <a:endParaRPr lang="en-US" dirty="0"/>
          </a:p>
        </p:txBody>
      </p:sp>
    </p:spTree>
    <p:extLst>
      <p:ext uri="{BB962C8B-B14F-4D97-AF65-F5344CB8AC3E}">
        <p14:creationId xmlns:p14="http://schemas.microsoft.com/office/powerpoint/2010/main" val="92581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1922898-A663-402E-B291-FD33851BBE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B57AC27-777D-4280-9775-DA2F69A9E306}"/>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81BF39E-B714-4839-8712-1ABBFD9D0CAC}"/>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4601AF0D-F1FA-4686-983D-E12BADB2872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E9BD4AE-2CE7-4866-B0A9-D1B580F0D206}" type="slidenum">
              <a:rPr lang="en-US"/>
              <a:pPr>
                <a:defRPr/>
              </a:pPr>
              <a:t>‹#›</a:t>
            </a:fld>
            <a:endParaRPr lang="en-US" dirty="0"/>
          </a:p>
        </p:txBody>
      </p:sp>
    </p:spTree>
    <p:extLst>
      <p:ext uri="{BB962C8B-B14F-4D97-AF65-F5344CB8AC3E}">
        <p14:creationId xmlns:p14="http://schemas.microsoft.com/office/powerpoint/2010/main" val="32965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3CDCA4-B5B3-4D56-829E-F3CA88FF6A1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CA18F6-A21C-4798-B8A1-FBBB00F4583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A07880-98CD-4C45-AAED-EFDAE10B72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765652F-B9B4-4975-AF22-E022DFAD639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F1DCDE-2A57-4F95-9073-B14FA98FFF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86FC3A5-7489-40DC-8C7C-0342C4BB1F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www.peba.sc.gov/sites/default/files/ee_checklist_leaving_before_retirement.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forms.retirement.sc.gov/formGenericGet.do?formNum=web4101.xdp"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8E1F89-8118-4A18-91F3-80F0A540DCDA}"/>
              </a:ext>
            </a:extLst>
          </p:cNvPr>
          <p:cNvSpPr>
            <a:spLocks noGrp="1" noChangeArrowheads="1"/>
          </p:cNvSpPr>
          <p:nvPr>
            <p:ph type="ctrTitle"/>
          </p:nvPr>
        </p:nvSpPr>
        <p:spPr/>
        <p:txBody>
          <a:bodyPr/>
          <a:lstStyle/>
          <a:p>
            <a:r>
              <a:rPr lang="en-US" altLang="en-US" dirty="0"/>
              <a:t>Leaving covered employment: requesting a refund</a:t>
            </a:r>
          </a:p>
        </p:txBody>
      </p:sp>
      <p:sp>
        <p:nvSpPr>
          <p:cNvPr id="3" name="Subtitle 2">
            <a:extLst>
              <a:ext uri="{FF2B5EF4-FFF2-40B4-BE49-F238E27FC236}">
                <a16:creationId xmlns:a16="http://schemas.microsoft.com/office/drawing/2014/main" id="{21593EFB-8177-48E3-919B-116C4F2051BB}"/>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3F51C058-B28F-4165-6949-E3D3CC2D11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716"/>
    </mc:Choice>
    <mc:Fallback>
      <p:transition spd="slow" advTm="14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8CFD22D-CC91-4B51-9A8E-42E3517A9CD5}"/>
              </a:ext>
            </a:extLst>
          </p:cNvPr>
          <p:cNvSpPr>
            <a:spLocks noGrp="1" noChangeArrowheads="1"/>
          </p:cNvSpPr>
          <p:nvPr>
            <p:ph type="title"/>
          </p:nvPr>
        </p:nvSpPr>
        <p:spPr>
          <a:xfrm>
            <a:off x="457200" y="228600"/>
            <a:ext cx="8229600" cy="804863"/>
          </a:xfrm>
        </p:spPr>
        <p:txBody>
          <a:bodyPr/>
          <a:lstStyle/>
          <a:p>
            <a:pPr eaLnBrk="1" hangingPunct="1"/>
            <a:r>
              <a:rPr lang="en-US" altLang="en-US"/>
              <a:t>Inactive member refund task</a:t>
            </a:r>
          </a:p>
        </p:txBody>
      </p:sp>
      <p:sp>
        <p:nvSpPr>
          <p:cNvPr id="29699" name="Content Placeholder 2">
            <a:extLst>
              <a:ext uri="{FF2B5EF4-FFF2-40B4-BE49-F238E27FC236}">
                <a16:creationId xmlns:a16="http://schemas.microsoft.com/office/drawing/2014/main" id="{AB423557-1F69-4D74-AA6D-56299BF3995C}"/>
              </a:ext>
            </a:extLst>
          </p:cNvPr>
          <p:cNvSpPr>
            <a:spLocks noGrp="1" noChangeArrowheads="1"/>
          </p:cNvSpPr>
          <p:nvPr>
            <p:ph idx="1"/>
          </p:nvPr>
        </p:nvSpPr>
        <p:spPr>
          <a:xfrm>
            <a:off x="457200" y="1262063"/>
            <a:ext cx="8229600" cy="5029200"/>
          </a:xfrm>
        </p:spPr>
        <p:txBody>
          <a:bodyPr/>
          <a:lstStyle/>
          <a:p>
            <a:pPr eaLnBrk="1" hangingPunct="1"/>
            <a:r>
              <a:rPr lang="en-US" altLang="en-US"/>
              <a:t>Check the appropriate box:</a:t>
            </a:r>
          </a:p>
          <a:p>
            <a:pPr lvl="1" eaLnBrk="1" hangingPunct="1"/>
            <a:r>
              <a:rPr lang="en-US" altLang="en-US"/>
              <a:t>Employee is no longer employed. Add termination date. Confirm the final quarter information; </a:t>
            </a:r>
          </a:p>
          <a:p>
            <a:pPr lvl="1" eaLnBrk="1" hangingPunct="1"/>
            <a:r>
              <a:rPr lang="en-US" altLang="en-US"/>
              <a:t>Employee is still employed. The refund request will be canceled; or </a:t>
            </a:r>
          </a:p>
          <a:p>
            <a:pPr lvl="1" eaLnBrk="1" hangingPunct="1"/>
            <a:r>
              <a:rPr lang="en-US" altLang="en-US"/>
              <a:t>You are unable to locate any employment records about the employee. </a:t>
            </a:r>
          </a:p>
          <a:p>
            <a:pPr eaLnBrk="1" hangingPunct="1"/>
            <a:r>
              <a:rPr lang="en-US" altLang="en-US"/>
              <a:t>Review entered information and submit task. </a:t>
            </a:r>
          </a:p>
          <a:p>
            <a:pPr eaLnBrk="1" hangingPunct="1"/>
            <a:r>
              <a:rPr lang="en-US" altLang="en-US"/>
              <a:t>Do not mail any information to PEBA. </a:t>
            </a:r>
          </a:p>
          <a:p>
            <a:pPr eaLnBrk="1" hangingPunct="1"/>
            <a:endParaRPr lang="en-US" altLang="en-US"/>
          </a:p>
        </p:txBody>
      </p:sp>
      <p:sp>
        <p:nvSpPr>
          <p:cNvPr id="29700" name="Slide Number Placeholder 3">
            <a:extLst>
              <a:ext uri="{FF2B5EF4-FFF2-40B4-BE49-F238E27FC236}">
                <a16:creationId xmlns:a16="http://schemas.microsoft.com/office/drawing/2014/main" id="{7B734D27-7A10-4282-A349-22B5153FC13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9B15F4C-4D4D-439E-98EB-91509D5C3BC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DA2DA013-5883-F34C-D20D-C5B93CF6D4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177"/>
    </mc:Choice>
    <mc:Fallback>
      <p:transition spd="slow" advTm="32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667CF170-CFC9-454D-9BBE-65C92FF5BC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0A9BC35-892B-4657-9AE4-C2690B23E8D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34F3D30-2043-4EC2-A318-1C8EF57F1FBB}"/>
              </a:ext>
            </a:extLst>
          </p:cNvPr>
          <p:cNvSpPr>
            <a:spLocks noGrp="1" noChangeArrowheads="1"/>
          </p:cNvSpPr>
          <p:nvPr>
            <p:ph type="title"/>
          </p:nvPr>
        </p:nvSpPr>
        <p:spPr>
          <a:xfrm>
            <a:off x="457200" y="228600"/>
            <a:ext cx="8229600" cy="804863"/>
          </a:xfrm>
        </p:spPr>
        <p:txBody>
          <a:bodyPr/>
          <a:lstStyle/>
          <a:p>
            <a:pPr eaLnBrk="1" hangingPunct="1"/>
            <a:r>
              <a:rPr lang="en-US" altLang="en-US"/>
              <a:t>Requesting SCRS, PORS refund</a:t>
            </a:r>
          </a:p>
        </p:txBody>
      </p:sp>
      <p:sp>
        <p:nvSpPr>
          <p:cNvPr id="21507" name="Content Placeholder 2">
            <a:extLst>
              <a:ext uri="{FF2B5EF4-FFF2-40B4-BE49-F238E27FC236}">
                <a16:creationId xmlns:a16="http://schemas.microsoft.com/office/drawing/2014/main" id="{0CA6C31F-821A-4081-B539-5F28BF250170}"/>
              </a:ext>
            </a:extLst>
          </p:cNvPr>
          <p:cNvSpPr>
            <a:spLocks noGrp="1" noChangeArrowheads="1"/>
          </p:cNvSpPr>
          <p:nvPr>
            <p:ph idx="1"/>
          </p:nvPr>
        </p:nvSpPr>
        <p:spPr>
          <a:xfrm>
            <a:off x="457200" y="1262063"/>
            <a:ext cx="8229600" cy="5029200"/>
          </a:xfrm>
        </p:spPr>
        <p:txBody>
          <a:bodyPr/>
          <a:lstStyle/>
          <a:p>
            <a:pPr eaLnBrk="1" hangingPunct="1"/>
            <a:r>
              <a:rPr lang="en-US" altLang="en-US" dirty="0"/>
              <a:t>Member must terminate employment from all covered employers and correlated systems.</a:t>
            </a:r>
          </a:p>
          <a:p>
            <a:pPr eaLnBrk="1" hangingPunct="1"/>
            <a:r>
              <a:rPr lang="en-US" altLang="en-US" dirty="0"/>
              <a:t>Minimum 90-day waiting period from termination date before refund issued.</a:t>
            </a:r>
          </a:p>
          <a:p>
            <a:pPr eaLnBrk="1" hangingPunct="1"/>
            <a:r>
              <a:rPr lang="en-US" altLang="en-US" dirty="0"/>
              <a:t>Employer contributions are not refunded.</a:t>
            </a:r>
          </a:p>
          <a:p>
            <a:pPr eaLnBrk="1" hangingPunct="1"/>
            <a:r>
              <a:rPr lang="en-US" altLang="en-US" dirty="0"/>
              <a:t>Returning to covered employment before refund payment cancels refund application.</a:t>
            </a:r>
          </a:p>
          <a:p>
            <a:pPr eaLnBrk="1" hangingPunct="1"/>
            <a:r>
              <a:rPr lang="en-US" altLang="en-US" dirty="0"/>
              <a:t>Loans or hardship withdrawals are not allowed.</a:t>
            </a:r>
          </a:p>
          <a:p>
            <a:pPr eaLnBrk="1" hangingPunct="1"/>
            <a:r>
              <a:rPr lang="en-US" altLang="en-US" dirty="0"/>
              <a:t>Provide the </a:t>
            </a:r>
            <a:r>
              <a:rPr lang="en-US" altLang="en-US" dirty="0">
                <a:solidFill>
                  <a:srgbClr val="FF0000"/>
                </a:solidFill>
                <a:hlinkClick r:id="rId4"/>
              </a:rPr>
              <a:t>Leaving employment before retirement eligibility </a:t>
            </a:r>
            <a:r>
              <a:rPr lang="en-US" altLang="en-US" dirty="0"/>
              <a:t>life event checklist.</a:t>
            </a:r>
          </a:p>
        </p:txBody>
      </p:sp>
      <p:sp>
        <p:nvSpPr>
          <p:cNvPr id="21508" name="Slide Number Placeholder 3">
            <a:extLst>
              <a:ext uri="{FF2B5EF4-FFF2-40B4-BE49-F238E27FC236}">
                <a16:creationId xmlns:a16="http://schemas.microsoft.com/office/drawing/2014/main" id="{46157E1B-0092-4B6D-BB45-AEE8CC7BE6A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FEB414F-7D6F-4351-A66A-DA77C68CE6A7}"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B7962FA7-3A8B-096C-076E-D8803D9FD6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841"/>
    </mc:Choice>
    <mc:Fallback>
      <p:transition spd="slow" advTm="43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6E75755-E814-480B-82E5-C83EB01E7929}"/>
              </a:ext>
            </a:extLst>
          </p:cNvPr>
          <p:cNvSpPr>
            <a:spLocks noGrp="1" noChangeArrowheads="1"/>
          </p:cNvSpPr>
          <p:nvPr>
            <p:ph type="title"/>
          </p:nvPr>
        </p:nvSpPr>
        <p:spPr>
          <a:xfrm>
            <a:off x="457200" y="228600"/>
            <a:ext cx="8229600" cy="804863"/>
          </a:xfrm>
        </p:spPr>
        <p:txBody>
          <a:bodyPr/>
          <a:lstStyle/>
          <a:p>
            <a:pPr eaLnBrk="1" hangingPunct="1"/>
            <a:r>
              <a:rPr lang="en-US" altLang="en-US"/>
              <a:t>Impact of receiving refund</a:t>
            </a:r>
          </a:p>
        </p:txBody>
      </p:sp>
      <p:sp>
        <p:nvSpPr>
          <p:cNvPr id="22531" name="Content Placeholder 2">
            <a:extLst>
              <a:ext uri="{FF2B5EF4-FFF2-40B4-BE49-F238E27FC236}">
                <a16:creationId xmlns:a16="http://schemas.microsoft.com/office/drawing/2014/main" id="{014059FD-EE49-43F7-9012-1FFA99AB4D71}"/>
              </a:ext>
            </a:extLst>
          </p:cNvPr>
          <p:cNvSpPr>
            <a:spLocks noGrp="1" noChangeArrowheads="1"/>
          </p:cNvSpPr>
          <p:nvPr>
            <p:ph idx="1"/>
          </p:nvPr>
        </p:nvSpPr>
        <p:spPr>
          <a:xfrm>
            <a:off x="457200" y="1262063"/>
            <a:ext cx="8229600" cy="5029200"/>
          </a:xfrm>
        </p:spPr>
        <p:txBody>
          <a:bodyPr/>
          <a:lstStyle/>
          <a:p>
            <a:pPr eaLnBrk="1" hangingPunct="1"/>
            <a:r>
              <a:rPr lang="en-US" altLang="en-US"/>
              <a:t>Member forfeits rights to future service retirement or disability benefits.</a:t>
            </a:r>
          </a:p>
          <a:p>
            <a:pPr eaLnBrk="1" hangingPunct="1"/>
            <a:r>
              <a:rPr lang="en-US" altLang="en-US"/>
              <a:t>Cancels all service credit in the account.</a:t>
            </a:r>
          </a:p>
          <a:p>
            <a:pPr eaLnBrk="1" hangingPunct="1"/>
            <a:r>
              <a:rPr lang="en-US" altLang="en-US"/>
              <a:t>Withdrawn service does not count toward retiree health insurance eligibility under the State Health Plan.</a:t>
            </a:r>
          </a:p>
          <a:p>
            <a:pPr eaLnBrk="1" hangingPunct="1"/>
            <a:endParaRPr lang="en-US" altLang="en-US"/>
          </a:p>
        </p:txBody>
      </p:sp>
      <p:sp>
        <p:nvSpPr>
          <p:cNvPr id="22532" name="Slide Number Placeholder 3">
            <a:extLst>
              <a:ext uri="{FF2B5EF4-FFF2-40B4-BE49-F238E27FC236}">
                <a16:creationId xmlns:a16="http://schemas.microsoft.com/office/drawing/2014/main" id="{C7658E9B-CEE4-4EB5-8C22-5751589ADEE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874B518-2FC7-4582-B939-1B0292739C2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5C66D216-CF97-F15B-8D70-26B4F59BAC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539"/>
    </mc:Choice>
    <mc:Fallback>
      <p:transition spd="slow" advTm="22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08BEDFF7-958B-4357-8B36-D006606841A7}"/>
              </a:ext>
            </a:extLst>
          </p:cNvPr>
          <p:cNvSpPr>
            <a:spLocks noGrp="1" noChangeArrowheads="1"/>
          </p:cNvSpPr>
          <p:nvPr>
            <p:ph type="title"/>
          </p:nvPr>
        </p:nvSpPr>
        <p:spPr>
          <a:xfrm>
            <a:off x="457200" y="228600"/>
            <a:ext cx="8229600" cy="804863"/>
          </a:xfrm>
        </p:spPr>
        <p:txBody>
          <a:bodyPr/>
          <a:lstStyle/>
          <a:p>
            <a:pPr eaLnBrk="1" hangingPunct="1"/>
            <a:r>
              <a:rPr lang="en-US" altLang="en-US"/>
              <a:t>How to request refund</a:t>
            </a:r>
          </a:p>
        </p:txBody>
      </p:sp>
      <p:sp>
        <p:nvSpPr>
          <p:cNvPr id="23555" name="Content Placeholder 2">
            <a:extLst>
              <a:ext uri="{FF2B5EF4-FFF2-40B4-BE49-F238E27FC236}">
                <a16:creationId xmlns:a16="http://schemas.microsoft.com/office/drawing/2014/main" id="{0A810042-7114-404D-9188-5A6AF1696877}"/>
              </a:ext>
            </a:extLst>
          </p:cNvPr>
          <p:cNvSpPr>
            <a:spLocks noGrp="1" noChangeArrowheads="1"/>
          </p:cNvSpPr>
          <p:nvPr>
            <p:ph idx="1"/>
          </p:nvPr>
        </p:nvSpPr>
        <p:spPr>
          <a:xfrm>
            <a:off x="457200" y="1262063"/>
            <a:ext cx="8229600" cy="5029200"/>
          </a:xfrm>
        </p:spPr>
        <p:txBody>
          <a:bodyPr/>
          <a:lstStyle/>
          <a:p>
            <a:pPr eaLnBrk="1" hangingPunct="1"/>
            <a:r>
              <a:rPr lang="en-US" altLang="en-US" dirty="0"/>
              <a:t>Member can request refund by completing a notarized </a:t>
            </a:r>
            <a:r>
              <a:rPr lang="en-US" altLang="en-US" i="1" dirty="0">
                <a:hlinkClick r:id="rId4"/>
              </a:rPr>
              <a:t>Refund Request</a:t>
            </a:r>
            <a:r>
              <a:rPr lang="en-US" altLang="en-US" dirty="0"/>
              <a:t> (Form 4101).</a:t>
            </a:r>
          </a:p>
          <a:p>
            <a:pPr eaLnBrk="1" hangingPunct="1"/>
            <a:r>
              <a:rPr lang="en-US" altLang="en-US" dirty="0"/>
              <a:t>Copy of member’s driver’s license or state-issued ID is required.</a:t>
            </a:r>
          </a:p>
          <a:p>
            <a:pPr eaLnBrk="1" hangingPunct="1"/>
            <a:r>
              <a:rPr lang="en-US" altLang="en-US" dirty="0"/>
              <a:t>If denied for disability retirement and requesting refund, member must send signed statement to PEBA refusing right to appeal disability retirement denial.</a:t>
            </a:r>
          </a:p>
          <a:p>
            <a:pPr eaLnBrk="1" hangingPunct="1"/>
            <a:endParaRPr lang="en-US" altLang="en-US" dirty="0"/>
          </a:p>
        </p:txBody>
      </p:sp>
      <p:sp>
        <p:nvSpPr>
          <p:cNvPr id="23556" name="Slide Number Placeholder 3">
            <a:extLst>
              <a:ext uri="{FF2B5EF4-FFF2-40B4-BE49-F238E27FC236}">
                <a16:creationId xmlns:a16="http://schemas.microsoft.com/office/drawing/2014/main" id="{E0E603E9-76D0-4508-A147-C6D619EB8D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291F17B-2DA6-4F2F-B68B-C4606A67F65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AC0FDF1-DB44-789C-2824-AE5E3288B5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512"/>
    </mc:Choice>
    <mc:Fallback>
      <p:transition spd="slow" advTm="31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2DB4509-2AC8-4FE9-9979-56946EAD59CE}"/>
              </a:ext>
            </a:extLst>
          </p:cNvPr>
          <p:cNvSpPr>
            <a:spLocks noGrp="1" noChangeArrowheads="1"/>
          </p:cNvSpPr>
          <p:nvPr>
            <p:ph type="title"/>
          </p:nvPr>
        </p:nvSpPr>
        <p:spPr>
          <a:xfrm>
            <a:off x="457200" y="228600"/>
            <a:ext cx="8229600" cy="804863"/>
          </a:xfrm>
        </p:spPr>
        <p:txBody>
          <a:bodyPr/>
          <a:lstStyle/>
          <a:p>
            <a:pPr eaLnBrk="1" hangingPunct="1"/>
            <a:r>
              <a:rPr lang="en-US" altLang="en-US"/>
              <a:t>Refund payment options</a:t>
            </a:r>
          </a:p>
        </p:txBody>
      </p:sp>
      <p:sp>
        <p:nvSpPr>
          <p:cNvPr id="24579" name="Content Placeholder 2">
            <a:extLst>
              <a:ext uri="{FF2B5EF4-FFF2-40B4-BE49-F238E27FC236}">
                <a16:creationId xmlns:a16="http://schemas.microsoft.com/office/drawing/2014/main" id="{916B43D3-3D7E-439B-ABB6-B9F2C3443500}"/>
              </a:ext>
            </a:extLst>
          </p:cNvPr>
          <p:cNvSpPr>
            <a:spLocks noGrp="1" noChangeArrowheads="1"/>
          </p:cNvSpPr>
          <p:nvPr>
            <p:ph idx="1"/>
          </p:nvPr>
        </p:nvSpPr>
        <p:spPr>
          <a:xfrm>
            <a:off x="457200" y="1262063"/>
            <a:ext cx="8229600" cy="5029200"/>
          </a:xfrm>
        </p:spPr>
        <p:txBody>
          <a:bodyPr/>
          <a:lstStyle/>
          <a:p>
            <a:pPr eaLnBrk="1" hangingPunct="1"/>
            <a:r>
              <a:rPr lang="en-US" altLang="en-US"/>
              <a:t>As part of the refund application, member must select a payment option:</a:t>
            </a:r>
          </a:p>
          <a:p>
            <a:pPr lvl="1" eaLnBrk="1" hangingPunct="1"/>
            <a:r>
              <a:rPr lang="en-US" altLang="en-US"/>
              <a:t>Single-sum payment;</a:t>
            </a:r>
          </a:p>
          <a:p>
            <a:pPr lvl="1" eaLnBrk="1" hangingPunct="1"/>
            <a:r>
              <a:rPr lang="en-US" altLang="en-US"/>
              <a:t>Direct rollover; or</a:t>
            </a:r>
          </a:p>
          <a:p>
            <a:pPr lvl="1" eaLnBrk="1" hangingPunct="1"/>
            <a:r>
              <a:rPr lang="en-US" altLang="en-US"/>
              <a:t>Partial rollover.</a:t>
            </a:r>
          </a:p>
        </p:txBody>
      </p:sp>
      <p:sp>
        <p:nvSpPr>
          <p:cNvPr id="24580" name="Slide Number Placeholder 3">
            <a:extLst>
              <a:ext uri="{FF2B5EF4-FFF2-40B4-BE49-F238E27FC236}">
                <a16:creationId xmlns:a16="http://schemas.microsoft.com/office/drawing/2014/main" id="{196D3978-57BE-436B-A6A2-4D72183399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1C94FFF-8470-4DEF-9EFA-662EE32B161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A53F7CE-483A-B2F6-99E7-B8599BE7FB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216"/>
    </mc:Choice>
    <mc:Fallback>
      <p:transition spd="slow" advTm="9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A63C805-D95D-4FDB-9147-8EA64837B8C0}"/>
              </a:ext>
            </a:extLst>
          </p:cNvPr>
          <p:cNvSpPr>
            <a:spLocks noGrp="1" noChangeArrowheads="1"/>
          </p:cNvSpPr>
          <p:nvPr>
            <p:ph type="title"/>
          </p:nvPr>
        </p:nvSpPr>
        <p:spPr>
          <a:xfrm>
            <a:off x="457200" y="228600"/>
            <a:ext cx="8229600" cy="804863"/>
          </a:xfrm>
        </p:spPr>
        <p:txBody>
          <a:bodyPr/>
          <a:lstStyle/>
          <a:p>
            <a:pPr eaLnBrk="1" hangingPunct="1"/>
            <a:r>
              <a:rPr lang="en-US" altLang="en-US"/>
              <a:t>Single-sum payment</a:t>
            </a:r>
          </a:p>
        </p:txBody>
      </p:sp>
      <p:sp>
        <p:nvSpPr>
          <p:cNvPr id="25603" name="Content Placeholder 2">
            <a:extLst>
              <a:ext uri="{FF2B5EF4-FFF2-40B4-BE49-F238E27FC236}">
                <a16:creationId xmlns:a16="http://schemas.microsoft.com/office/drawing/2014/main" id="{A0C4F8FB-7094-40B3-A8BD-99C9D4AC0E31}"/>
              </a:ext>
            </a:extLst>
          </p:cNvPr>
          <p:cNvSpPr>
            <a:spLocks noGrp="1" noChangeArrowheads="1"/>
          </p:cNvSpPr>
          <p:nvPr>
            <p:ph idx="1"/>
          </p:nvPr>
        </p:nvSpPr>
        <p:spPr>
          <a:xfrm>
            <a:off x="457200" y="1262063"/>
            <a:ext cx="8229600" cy="5029200"/>
          </a:xfrm>
        </p:spPr>
        <p:txBody>
          <a:bodyPr/>
          <a:lstStyle/>
          <a:p>
            <a:pPr eaLnBrk="1" hangingPunct="1"/>
            <a:r>
              <a:rPr lang="en-US" altLang="en-US" dirty="0"/>
              <a:t>Pretax portion subject to 20% federal tax withholding.</a:t>
            </a:r>
          </a:p>
          <a:p>
            <a:pPr lvl="1" eaLnBrk="1" hangingPunct="1"/>
            <a:r>
              <a:rPr lang="en-US" altLang="en-US" dirty="0"/>
              <a:t>IRS may assess early withdrawal penalties if younger than age 59½ at time of distribution.</a:t>
            </a:r>
          </a:p>
          <a:p>
            <a:pPr eaLnBrk="1" hangingPunct="1"/>
            <a:r>
              <a:rPr lang="en-US" altLang="en-US" dirty="0"/>
              <a:t>Taxable portion subject to South Carolina income taxes during year in which refund is received.</a:t>
            </a:r>
          </a:p>
          <a:p>
            <a:pPr eaLnBrk="1" hangingPunct="1"/>
            <a:r>
              <a:rPr lang="en-US" altLang="en-US" dirty="0"/>
              <a:t>Encourage members to consult a personal tax advisor for assistance.</a:t>
            </a:r>
          </a:p>
        </p:txBody>
      </p:sp>
      <p:sp>
        <p:nvSpPr>
          <p:cNvPr id="25604" name="Slide Number Placeholder 3">
            <a:extLst>
              <a:ext uri="{FF2B5EF4-FFF2-40B4-BE49-F238E27FC236}">
                <a16:creationId xmlns:a16="http://schemas.microsoft.com/office/drawing/2014/main" id="{68D947FF-08F7-46E6-B249-4FBE58BC92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F408492-CC63-4246-AB54-D7A3A79059D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938FDEDA-135B-05A0-CB2E-2E8ABE3441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678"/>
    </mc:Choice>
    <mc:Fallback>
      <p:transition spd="slow" advTm="32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2A75E574-F932-4EEF-A417-527F9101822D}"/>
              </a:ext>
            </a:extLst>
          </p:cNvPr>
          <p:cNvSpPr>
            <a:spLocks noGrp="1" noChangeArrowheads="1"/>
          </p:cNvSpPr>
          <p:nvPr>
            <p:ph type="title"/>
          </p:nvPr>
        </p:nvSpPr>
        <p:spPr>
          <a:xfrm>
            <a:off x="457200" y="228600"/>
            <a:ext cx="8229600" cy="804863"/>
          </a:xfrm>
        </p:spPr>
        <p:txBody>
          <a:bodyPr/>
          <a:lstStyle/>
          <a:p>
            <a:pPr eaLnBrk="1" hangingPunct="1"/>
            <a:r>
              <a:rPr lang="en-US" altLang="en-US"/>
              <a:t>Rollovers</a:t>
            </a:r>
          </a:p>
        </p:txBody>
      </p:sp>
      <p:sp>
        <p:nvSpPr>
          <p:cNvPr id="26627" name="Content Placeholder 2">
            <a:extLst>
              <a:ext uri="{FF2B5EF4-FFF2-40B4-BE49-F238E27FC236}">
                <a16:creationId xmlns:a16="http://schemas.microsoft.com/office/drawing/2014/main" id="{D69E3CF8-B785-4D82-999A-6376C5F491AD}"/>
              </a:ext>
            </a:extLst>
          </p:cNvPr>
          <p:cNvSpPr>
            <a:spLocks noGrp="1" noChangeArrowheads="1"/>
          </p:cNvSpPr>
          <p:nvPr>
            <p:ph idx="1"/>
          </p:nvPr>
        </p:nvSpPr>
        <p:spPr>
          <a:xfrm>
            <a:off x="457200" y="1262063"/>
            <a:ext cx="8229600" cy="5029200"/>
          </a:xfrm>
        </p:spPr>
        <p:txBody>
          <a:bodyPr/>
          <a:lstStyle/>
          <a:p>
            <a:pPr eaLnBrk="1" hangingPunct="1"/>
            <a:r>
              <a:rPr lang="en-US" altLang="en-US"/>
              <a:t>Members may roll over funds into IRA, 401(k) plan, 401(a) eligible plan, 403(a) plan, 403(b) plan or 457 plans.</a:t>
            </a:r>
          </a:p>
          <a:p>
            <a:pPr eaLnBrk="1" hangingPunct="1"/>
            <a:r>
              <a:rPr lang="en-US" altLang="en-US"/>
              <a:t>Direct rollover:</a:t>
            </a:r>
          </a:p>
          <a:p>
            <a:pPr lvl="1" eaLnBrk="1" hangingPunct="1"/>
            <a:r>
              <a:rPr lang="en-US" altLang="en-US"/>
              <a:t>Members choose pretax amount only or total balance.</a:t>
            </a:r>
          </a:p>
          <a:p>
            <a:pPr eaLnBrk="1" hangingPunct="1"/>
            <a:r>
              <a:rPr lang="en-US" altLang="en-US"/>
              <a:t>Partial rollover:</a:t>
            </a:r>
          </a:p>
          <a:p>
            <a:pPr lvl="1" eaLnBrk="1" hangingPunct="1"/>
            <a:r>
              <a:rPr lang="en-US" altLang="en-US"/>
              <a:t>Remaining balance paid in single-sum payment and subject to applicable rules.</a:t>
            </a:r>
          </a:p>
          <a:p>
            <a:pPr eaLnBrk="1" hangingPunct="1"/>
            <a:endParaRPr lang="en-US" altLang="en-US"/>
          </a:p>
        </p:txBody>
      </p:sp>
      <p:sp>
        <p:nvSpPr>
          <p:cNvPr id="26628" name="Slide Number Placeholder 3">
            <a:extLst>
              <a:ext uri="{FF2B5EF4-FFF2-40B4-BE49-F238E27FC236}">
                <a16:creationId xmlns:a16="http://schemas.microsoft.com/office/drawing/2014/main" id="{BB2609D1-B974-4DB3-815D-4D9A2B45B6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7DFA2EB-7963-4ACC-BABF-645513B9BB2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D612C34-997F-6CF4-823D-CDCE4238F5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809"/>
    </mc:Choice>
    <mc:Fallback>
      <p:transition spd="slow" advTm="47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B288D89-EF6A-4E4D-B984-80183C21C260}"/>
              </a:ext>
            </a:extLst>
          </p:cNvPr>
          <p:cNvSpPr>
            <a:spLocks noGrp="1" noChangeArrowheads="1"/>
          </p:cNvSpPr>
          <p:nvPr>
            <p:ph type="title"/>
          </p:nvPr>
        </p:nvSpPr>
        <p:spPr>
          <a:xfrm>
            <a:off x="457200" y="228600"/>
            <a:ext cx="8229600" cy="804863"/>
          </a:xfrm>
        </p:spPr>
        <p:txBody>
          <a:bodyPr/>
          <a:lstStyle/>
          <a:p>
            <a:pPr eaLnBrk="1" hangingPunct="1"/>
            <a:r>
              <a:rPr lang="en-US" altLang="en-US"/>
              <a:t>Employer actions</a:t>
            </a:r>
          </a:p>
        </p:txBody>
      </p:sp>
      <p:sp>
        <p:nvSpPr>
          <p:cNvPr id="27651" name="Content Placeholder 2">
            <a:extLst>
              <a:ext uri="{FF2B5EF4-FFF2-40B4-BE49-F238E27FC236}">
                <a16:creationId xmlns:a16="http://schemas.microsoft.com/office/drawing/2014/main" id="{DCA8C891-ACD9-4C75-883B-DB1B35737DFB}"/>
              </a:ext>
            </a:extLst>
          </p:cNvPr>
          <p:cNvSpPr>
            <a:spLocks noGrp="1" noChangeArrowheads="1"/>
          </p:cNvSpPr>
          <p:nvPr>
            <p:ph idx="1"/>
          </p:nvPr>
        </p:nvSpPr>
        <p:spPr>
          <a:xfrm>
            <a:off x="457200" y="1262063"/>
            <a:ext cx="8229600" cy="5029200"/>
          </a:xfrm>
        </p:spPr>
        <p:txBody>
          <a:bodyPr/>
          <a:lstStyle/>
          <a:p>
            <a:pPr eaLnBrk="1" hangingPunct="1"/>
            <a:r>
              <a:rPr lang="en-US" altLang="en-US"/>
              <a:t>You will receive an EES Task List notification once PEBA receives a refund application for one of your employees: </a:t>
            </a:r>
          </a:p>
          <a:p>
            <a:pPr lvl="1" eaLnBrk="1" hangingPunct="1"/>
            <a:r>
              <a:rPr lang="en-US" altLang="en-US" i="1"/>
              <a:t>Active Member Refund </a:t>
            </a:r>
            <a:r>
              <a:rPr lang="en-US" altLang="en-US"/>
              <a:t>task; or</a:t>
            </a:r>
          </a:p>
          <a:p>
            <a:pPr lvl="1" eaLnBrk="1" hangingPunct="1"/>
            <a:r>
              <a:rPr lang="en-US" altLang="en-US" i="1"/>
              <a:t>Inactive Member Refund </a:t>
            </a:r>
            <a:r>
              <a:rPr lang="en-US" altLang="en-US"/>
              <a:t>task.</a:t>
            </a:r>
          </a:p>
          <a:p>
            <a:pPr eaLnBrk="1" hangingPunct="1"/>
            <a:r>
              <a:rPr lang="en-US" altLang="en-US"/>
              <a:t>Do not estimate or project final payroll information. </a:t>
            </a:r>
          </a:p>
          <a:p>
            <a:pPr eaLnBrk="1" hangingPunct="1"/>
            <a:r>
              <a:rPr lang="en-US" altLang="en-US"/>
              <a:t>PEBA will refund employee contributions based on the information you provide. </a:t>
            </a:r>
          </a:p>
          <a:p>
            <a:pPr eaLnBrk="1" hangingPunct="1"/>
            <a:r>
              <a:rPr lang="en-US" altLang="en-US"/>
              <a:t>Employer is responsible for any overpayment of benefits resulting from overstated contributions. </a:t>
            </a:r>
          </a:p>
        </p:txBody>
      </p:sp>
      <p:sp>
        <p:nvSpPr>
          <p:cNvPr id="27652" name="Slide Number Placeholder 3">
            <a:extLst>
              <a:ext uri="{FF2B5EF4-FFF2-40B4-BE49-F238E27FC236}">
                <a16:creationId xmlns:a16="http://schemas.microsoft.com/office/drawing/2014/main" id="{1AEF60AA-E875-4DE7-807E-8E69145DCEC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0F59A34-A795-46E8-9DFA-D359AD665D3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DE380F36-589F-FE7F-1F1A-A730B8D302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9528"/>
    </mc:Choice>
    <mc:Fallback>
      <p:transition spd="slow" advTm="39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FDC8AE3-D53B-4947-8447-387D4D09FC34}"/>
              </a:ext>
            </a:extLst>
          </p:cNvPr>
          <p:cNvSpPr>
            <a:spLocks noGrp="1" noChangeArrowheads="1"/>
          </p:cNvSpPr>
          <p:nvPr>
            <p:ph type="title"/>
          </p:nvPr>
        </p:nvSpPr>
        <p:spPr>
          <a:xfrm>
            <a:off x="457200" y="228600"/>
            <a:ext cx="8229600" cy="804863"/>
          </a:xfrm>
        </p:spPr>
        <p:txBody>
          <a:bodyPr/>
          <a:lstStyle/>
          <a:p>
            <a:pPr eaLnBrk="1" hangingPunct="1"/>
            <a:r>
              <a:rPr lang="en-US" altLang="en-US"/>
              <a:t>Active member refund task</a:t>
            </a:r>
          </a:p>
        </p:txBody>
      </p:sp>
      <p:sp>
        <p:nvSpPr>
          <p:cNvPr id="28675" name="Content Placeholder 2">
            <a:extLst>
              <a:ext uri="{FF2B5EF4-FFF2-40B4-BE49-F238E27FC236}">
                <a16:creationId xmlns:a16="http://schemas.microsoft.com/office/drawing/2014/main" id="{0DA93D8E-CC98-4BC2-800C-628AFC2B5701}"/>
              </a:ext>
            </a:extLst>
          </p:cNvPr>
          <p:cNvSpPr>
            <a:spLocks noGrp="1" noChangeArrowheads="1"/>
          </p:cNvSpPr>
          <p:nvPr>
            <p:ph idx="1"/>
          </p:nvPr>
        </p:nvSpPr>
        <p:spPr>
          <a:xfrm>
            <a:off x="457200" y="1262063"/>
            <a:ext cx="8229600" cy="5029200"/>
          </a:xfrm>
        </p:spPr>
        <p:txBody>
          <a:bodyPr/>
          <a:lstStyle/>
          <a:p>
            <a:pPr eaLnBrk="1" hangingPunct="1"/>
            <a:r>
              <a:rPr lang="en-US" altLang="en-US" dirty="0"/>
              <a:t>Enter last day of earned compensation, date of termination and date of final paycheck. </a:t>
            </a:r>
          </a:p>
          <a:p>
            <a:pPr lvl="1" eaLnBrk="1" hangingPunct="1"/>
            <a:r>
              <a:rPr lang="en-US" altLang="en-US" dirty="0"/>
              <a:t>Enter any leave payout information (Class Two members only).</a:t>
            </a:r>
          </a:p>
          <a:p>
            <a:pPr lvl="1" eaLnBrk="1" hangingPunct="1"/>
            <a:r>
              <a:rPr lang="en-US" altLang="en-US" dirty="0"/>
              <a:t>Enter final quarter payroll information. </a:t>
            </a:r>
          </a:p>
          <a:p>
            <a:pPr lvl="1" eaLnBrk="1" hangingPunct="1"/>
            <a:r>
              <a:rPr lang="en-US" altLang="en-US" dirty="0"/>
              <a:t>Enter any furlough payout information.</a:t>
            </a:r>
          </a:p>
          <a:p>
            <a:pPr eaLnBrk="1" hangingPunct="1"/>
            <a:r>
              <a:rPr lang="en-US" altLang="en-US" dirty="0"/>
              <a:t>If the employee is still employed (cancels refund) or you are unable to locate any employment records, mark the appropriate box in Step 1. </a:t>
            </a:r>
          </a:p>
          <a:p>
            <a:pPr eaLnBrk="1" hangingPunct="1"/>
            <a:r>
              <a:rPr lang="en-US" altLang="en-US" dirty="0"/>
              <a:t>Review entered information and submit completed task. </a:t>
            </a:r>
          </a:p>
          <a:p>
            <a:pPr eaLnBrk="1" hangingPunct="1"/>
            <a:r>
              <a:rPr lang="en-US" altLang="en-US" dirty="0"/>
              <a:t>Do not mail any information to PEBA. </a:t>
            </a:r>
          </a:p>
          <a:p>
            <a:pPr eaLnBrk="1" hangingPunct="1"/>
            <a:endParaRPr lang="en-US" altLang="en-US" dirty="0"/>
          </a:p>
        </p:txBody>
      </p:sp>
      <p:sp>
        <p:nvSpPr>
          <p:cNvPr id="28676" name="Slide Number Placeholder 3">
            <a:extLst>
              <a:ext uri="{FF2B5EF4-FFF2-40B4-BE49-F238E27FC236}">
                <a16:creationId xmlns:a16="http://schemas.microsoft.com/office/drawing/2014/main" id="{E9383842-0140-44E0-9B7F-08E1F901A4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515CEF7-CFA4-4B91-9F42-A8458E84E8D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111E2909-110A-1AD4-F833-BB1B2780F1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907"/>
    </mc:Choice>
    <mc:Fallback>
      <p:transition spd="slow" advTm="43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711</TotalTime>
  <Words>545</Words>
  <Application>Microsoft Office PowerPoint</Application>
  <PresentationFormat>On-screen Show (4:3)</PresentationFormat>
  <Paragraphs>66</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Tw Cen MT Condensed</vt:lpstr>
      <vt:lpstr>Office Theme</vt:lpstr>
      <vt:lpstr>Leaving covered employment: requesting a refund</vt:lpstr>
      <vt:lpstr>Requesting SCRS, PORS refund</vt:lpstr>
      <vt:lpstr>Impact of receiving refund</vt:lpstr>
      <vt:lpstr>How to request refund</vt:lpstr>
      <vt:lpstr>Refund payment options</vt:lpstr>
      <vt:lpstr>Single-sum payment</vt:lpstr>
      <vt:lpstr>Rollovers</vt:lpstr>
      <vt:lpstr>Employer actions</vt:lpstr>
      <vt:lpstr>Active member refund task</vt:lpstr>
      <vt:lpstr>Inactive member refund task</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40</cp:revision>
  <cp:lastPrinted>2019-12-11T18:59:44Z</cp:lastPrinted>
  <dcterms:created xsi:type="dcterms:W3CDTF">2020-03-31T13:24:57Z</dcterms:created>
  <dcterms:modified xsi:type="dcterms:W3CDTF">2023-06-12T14:14:53Z</dcterms:modified>
</cp:coreProperties>
</file>