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handoutMasterIdLst>
    <p:handoutMasterId r:id="rId12"/>
  </p:handoutMasterIdLst>
  <p:sldIdLst>
    <p:sldId id="283" r:id="rId2"/>
    <p:sldId id="355" r:id="rId3"/>
    <p:sldId id="356" r:id="rId4"/>
    <p:sldId id="357" r:id="rId5"/>
    <p:sldId id="359" r:id="rId6"/>
    <p:sldId id="360" r:id="rId7"/>
    <p:sldId id="361" r:id="rId8"/>
    <p:sldId id="362" r:id="rId9"/>
    <p:sldId id="263" r:id="rId10"/>
  </p:sldIdLst>
  <p:sldSz cx="9144000" cy="6858000" type="screen4x3"/>
  <p:notesSz cx="7023100" cy="93091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ther H. Young" initials="HHY" lastIdx="4" clrIdx="0">
    <p:extLst>
      <p:ext uri="{19B8F6BF-5375-455C-9EA6-DF929625EA0E}">
        <p15:presenceInfo xmlns:p15="http://schemas.microsoft.com/office/powerpoint/2012/main" userId="S::ryounh@peba.sc.gov::9a85b619-8fd1-4dec-b439-2514df7fe89a" providerId="AD"/>
      </p:ext>
    </p:extLst>
  </p:cmAuthor>
  <p:cmAuthor id="2" name="Jessica Moak" initials="JM" lastIdx="5" clrIdx="1">
    <p:extLst>
      <p:ext uri="{19B8F6BF-5375-455C-9EA6-DF929625EA0E}">
        <p15:presenceInfo xmlns:p15="http://schemas.microsoft.com/office/powerpoint/2012/main" userId="S::rmoakj@peba.sc.gov::aefcb452-2607-4fbc-8c60-dfa075c160a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50000"/>
    <a:srgbClr val="595959"/>
    <a:srgbClr val="006D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5" autoAdjust="0"/>
    <p:restoredTop sz="95652" autoAdjust="0"/>
  </p:normalViewPr>
  <p:slideViewPr>
    <p:cSldViewPr snapToGrid="0">
      <p:cViewPr varScale="1">
        <p:scale>
          <a:sx n="77" d="100"/>
          <a:sy n="77" d="100"/>
        </p:scale>
        <p:origin x="1338" y="58"/>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5" d="100"/>
          <a:sy n="85" d="100"/>
        </p:scale>
        <p:origin x="384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0FF9CD0-2D18-4CAA-B87D-C2D182F053FD}"/>
              </a:ext>
            </a:extLst>
          </p:cNvPr>
          <p:cNvSpPr>
            <a:spLocks noGrp="1"/>
          </p:cNvSpPr>
          <p:nvPr>
            <p:ph type="sldNum" sz="quarter" idx="3"/>
          </p:nvPr>
        </p:nvSpPr>
        <p:spPr>
          <a:xfrm>
            <a:off x="3978275" y="8842375"/>
            <a:ext cx="3043238" cy="466725"/>
          </a:xfrm>
          <a:prstGeom prst="rect">
            <a:avLst/>
          </a:prstGeom>
        </p:spPr>
        <p:txBody>
          <a:bodyPr vert="horz" lIns="93324" tIns="46662" rIns="93324" bIns="46662" rtlCol="0" anchor="b"/>
          <a:lstStyle>
            <a:lvl1pPr algn="r" eaLnBrk="1" fontAlgn="auto" hangingPunct="1">
              <a:spcBef>
                <a:spcPts val="0"/>
              </a:spcBef>
              <a:spcAft>
                <a:spcPts val="0"/>
              </a:spcAft>
              <a:defRPr sz="1200">
                <a:latin typeface="+mn-lt"/>
              </a:defRPr>
            </a:lvl1pPr>
          </a:lstStyle>
          <a:p>
            <a:pPr>
              <a:defRPr/>
            </a:pPr>
            <a:fld id="{98EF1EF0-3798-45C3-8695-BA21DF30B745}"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B9ABA50B-5866-4FEB-BFAC-44D816F447DC}"/>
              </a:ext>
            </a:extLst>
          </p:cNvPr>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pPr lvl="0"/>
            <a:endParaRPr lang="en-US" noProof="0"/>
          </a:p>
        </p:txBody>
      </p:sp>
      <p:sp>
        <p:nvSpPr>
          <p:cNvPr id="5" name="Notes Placeholder 4">
            <a:extLst>
              <a:ext uri="{FF2B5EF4-FFF2-40B4-BE49-F238E27FC236}">
                <a16:creationId xmlns:a16="http://schemas.microsoft.com/office/drawing/2014/main" id="{CC81DAAF-49B3-40DD-AA55-05128E0EFD60}"/>
              </a:ext>
            </a:extLst>
          </p:cNvPr>
          <p:cNvSpPr>
            <a:spLocks noGrp="1"/>
          </p:cNvSpPr>
          <p:nvPr>
            <p:ph type="body" sz="quarter" idx="3"/>
          </p:nvPr>
        </p:nvSpPr>
        <p:spPr>
          <a:xfrm>
            <a:off x="701675" y="4479925"/>
            <a:ext cx="5619750" cy="3665538"/>
          </a:xfrm>
          <a:prstGeom prst="rect">
            <a:avLst/>
          </a:prstGeom>
        </p:spPr>
        <p:txBody>
          <a:bodyPr vert="horz" lIns="93324" tIns="46662" rIns="93324" bIns="46662"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Slide Number Placeholder 6">
            <a:extLst>
              <a:ext uri="{FF2B5EF4-FFF2-40B4-BE49-F238E27FC236}">
                <a16:creationId xmlns:a16="http://schemas.microsoft.com/office/drawing/2014/main" id="{F8B22FAA-E455-411F-BC34-1DEA32E878D2}"/>
              </a:ext>
            </a:extLst>
          </p:cNvPr>
          <p:cNvSpPr>
            <a:spLocks noGrp="1"/>
          </p:cNvSpPr>
          <p:nvPr>
            <p:ph type="sldNum" sz="quarter" idx="5"/>
          </p:nvPr>
        </p:nvSpPr>
        <p:spPr>
          <a:xfrm>
            <a:off x="3978275" y="8842375"/>
            <a:ext cx="3043238" cy="466725"/>
          </a:xfrm>
          <a:prstGeom prst="rect">
            <a:avLst/>
          </a:prstGeom>
        </p:spPr>
        <p:txBody>
          <a:bodyPr vert="horz" lIns="93324" tIns="46662" rIns="93324" bIns="46662" rtlCol="0" anchor="b"/>
          <a:lstStyle>
            <a:lvl1pPr algn="r" eaLnBrk="1" fontAlgn="auto" hangingPunct="1">
              <a:spcBef>
                <a:spcPts val="0"/>
              </a:spcBef>
              <a:spcAft>
                <a:spcPts val="0"/>
              </a:spcAft>
              <a:defRPr sz="1200">
                <a:latin typeface="+mn-lt"/>
              </a:defRPr>
            </a:lvl1pPr>
          </a:lstStyle>
          <a:p>
            <a:pPr>
              <a:defRPr/>
            </a:pPr>
            <a:fld id="{DDF81789-6631-499B-851C-1D137E452C2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peba.sc.gov/contact"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hyperlink" Target="http://www.twitter.com/scpeba" TargetMode="External"/><Relationship Id="rId3" Type="http://schemas.openxmlformats.org/officeDocument/2006/relationships/image" Target="../media/image6.png"/><Relationship Id="rId7" Type="http://schemas.openxmlformats.org/officeDocument/2006/relationships/image" Target="../media/image3.png"/><Relationship Id="rId12" Type="http://schemas.openxmlformats.org/officeDocument/2006/relationships/hyperlink" Target="https://www.instagram.com/s.c.peba/" TargetMode="Externa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hyperlink" Target="http://www.linkedin.com/company/south-carolina-public-employee-benefit-authority/" TargetMode="External"/><Relationship Id="rId5" Type="http://schemas.openxmlformats.org/officeDocument/2006/relationships/image" Target="../media/image8.png"/><Relationship Id="rId10" Type="http://schemas.openxmlformats.org/officeDocument/2006/relationships/hyperlink" Target="http://www.youtube.com/c/pebatv" TargetMode="External"/><Relationship Id="rId4" Type="http://schemas.openxmlformats.org/officeDocument/2006/relationships/image" Target="../media/image7.png"/><Relationship Id="rId9" Type="http://schemas.openxmlformats.org/officeDocument/2006/relationships/hyperlink" Target="http://www.facebook.com/scpeba" TargetMode="Externa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F639E92B-077D-4AD2-8CCE-8DAFEAEC5E1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645920" y="2286000"/>
            <a:ext cx="6641869" cy="2286000"/>
          </a:xfrm>
        </p:spPr>
        <p:txBody>
          <a:bodyPr>
            <a:normAutofit/>
          </a:bodyPr>
          <a:lstStyle>
            <a:lvl1pPr algn="l">
              <a:defRPr sz="5000" b="1">
                <a:solidFill>
                  <a:schemeClr val="accent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3" name="Subtitle 2"/>
          <p:cNvSpPr>
            <a:spLocks noGrp="1"/>
          </p:cNvSpPr>
          <p:nvPr>
            <p:ph type="subTitle" idx="1"/>
          </p:nvPr>
        </p:nvSpPr>
        <p:spPr>
          <a:xfrm>
            <a:off x="1645920" y="4754880"/>
            <a:ext cx="6641869" cy="1463040"/>
          </a:xfrm>
        </p:spPr>
        <p:txBody>
          <a:bodyPr>
            <a:normAutofit/>
          </a:bodyPr>
          <a:lstStyle>
            <a:lvl1pPr marL="0" indent="0" algn="l">
              <a:buNone/>
              <a:defRPr sz="2400">
                <a:solidFill>
                  <a:schemeClr val="bg2">
                    <a:lumMod val="75000"/>
                  </a:schemeClr>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977314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189C8632-E037-4793-820E-06E9A20DF38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645920" y="1828800"/>
            <a:ext cx="6693408" cy="2286000"/>
          </a:xfrm>
        </p:spPr>
        <p:txBody>
          <a:bodyPr>
            <a:normAutofit/>
          </a:bodyPr>
          <a:lstStyle>
            <a:lvl1pPr>
              <a:defRPr sz="4000" b="1" baseline="0">
                <a:solidFill>
                  <a:schemeClr val="accent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8" name="Subtitle 2"/>
          <p:cNvSpPr>
            <a:spLocks noGrp="1"/>
          </p:cNvSpPr>
          <p:nvPr>
            <p:ph type="subTitle" idx="13"/>
          </p:nvPr>
        </p:nvSpPr>
        <p:spPr>
          <a:xfrm>
            <a:off x="1645920" y="4297680"/>
            <a:ext cx="6693408" cy="1368398"/>
          </a:xfrm>
        </p:spPr>
        <p:txBody>
          <a:bodyPr>
            <a:normAutofit/>
          </a:bodyPr>
          <a:lstStyle>
            <a:lvl1pPr marL="0" indent="0" algn="l">
              <a:buNone/>
              <a:defRPr sz="2400">
                <a:solidFill>
                  <a:schemeClr val="bg2">
                    <a:lumMod val="75000"/>
                  </a:schemeClr>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Slide Number Placeholder 5">
            <a:extLst>
              <a:ext uri="{FF2B5EF4-FFF2-40B4-BE49-F238E27FC236}">
                <a16:creationId xmlns:a16="http://schemas.microsoft.com/office/drawing/2014/main" id="{D0AD3619-AB2A-4326-A596-C4DF869E438F}"/>
              </a:ext>
            </a:extLst>
          </p:cNvPr>
          <p:cNvSpPr>
            <a:spLocks noGrp="1"/>
          </p:cNvSpPr>
          <p:nvPr>
            <p:ph type="sldNum" sz="quarter" idx="14"/>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1492C9D7-6033-4BD7-8A7E-D9FEDFBDB35E}" type="slidenum">
              <a:rPr lang="en-US"/>
              <a:pPr>
                <a:defRPr/>
              </a:pPr>
              <a:t>‹#›</a:t>
            </a:fld>
            <a:endParaRPr lang="en-US" dirty="0"/>
          </a:p>
        </p:txBody>
      </p:sp>
    </p:spTree>
    <p:extLst>
      <p:ext uri="{BB962C8B-B14F-4D97-AF65-F5344CB8AC3E}">
        <p14:creationId xmlns:p14="http://schemas.microsoft.com/office/powerpoint/2010/main" val="3973970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D996AB63-2C8C-499F-812F-0A30258A2AD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198" y="228600"/>
            <a:ext cx="8229599" cy="804672"/>
          </a:xfrm>
        </p:spPr>
        <p:txBody>
          <a:bodyPr>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3" name="Content Placeholder 2"/>
          <p:cNvSpPr>
            <a:spLocks noGrp="1"/>
          </p:cNvSpPr>
          <p:nvPr>
            <p:ph idx="1"/>
          </p:nvPr>
        </p:nvSpPr>
        <p:spPr>
          <a:xfrm>
            <a:off x="457200" y="1261872"/>
            <a:ext cx="82296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8EB71261-F790-4295-891E-838825BB23D8}"/>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CC4B4B7F-08FC-4D03-9CB1-F24DF5AA2736}" type="slidenum">
              <a:rPr lang="en-US"/>
              <a:pPr>
                <a:defRPr/>
              </a:pPr>
              <a:t>‹#›</a:t>
            </a:fld>
            <a:endParaRPr lang="en-US" dirty="0"/>
          </a:p>
        </p:txBody>
      </p:sp>
    </p:spTree>
    <p:extLst>
      <p:ext uri="{BB962C8B-B14F-4D97-AF65-F5344CB8AC3E}">
        <p14:creationId xmlns:p14="http://schemas.microsoft.com/office/powerpoint/2010/main" val="2963700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FC650C97-BC6C-42C9-9758-50BD809D4E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457200" y="1261872"/>
            <a:ext cx="38862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00600" y="1261872"/>
            <a:ext cx="38862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p:nvPr>
        </p:nvSpPr>
        <p:spPr>
          <a:xfrm>
            <a:off x="457198" y="228600"/>
            <a:ext cx="8229599" cy="804672"/>
          </a:xfrm>
        </p:spPr>
        <p:txBody>
          <a:bodyPr>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4F72B5B9-6CF3-4BBE-A523-0FE360ACCFA8}"/>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707D5ABC-0BE1-48C9-95DB-E870D2B013B2}" type="slidenum">
              <a:rPr lang="en-US"/>
              <a:pPr>
                <a:defRPr/>
              </a:pPr>
              <a:t>‹#›</a:t>
            </a:fld>
            <a:endParaRPr lang="en-US" dirty="0"/>
          </a:p>
        </p:txBody>
      </p:sp>
    </p:spTree>
    <p:extLst>
      <p:ext uri="{BB962C8B-B14F-4D97-AF65-F5344CB8AC3E}">
        <p14:creationId xmlns:p14="http://schemas.microsoft.com/office/powerpoint/2010/main" val="2610348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E22E81C8-C076-4DCC-851A-528BFAAABBD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457198" y="228600"/>
            <a:ext cx="8229599" cy="804672"/>
          </a:xfrm>
        </p:spPr>
        <p:txBody>
          <a:bodyPr>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4" name="Slide Number Placeholder 5">
            <a:extLst>
              <a:ext uri="{FF2B5EF4-FFF2-40B4-BE49-F238E27FC236}">
                <a16:creationId xmlns:a16="http://schemas.microsoft.com/office/drawing/2014/main" id="{7AAD0E31-4C74-40CC-B31C-3EE12D94F6EB}"/>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04449D36-31A6-473E-AFA7-AA5852DBE715}" type="slidenum">
              <a:rPr lang="en-US"/>
              <a:pPr>
                <a:defRPr/>
              </a:pPr>
              <a:t>‹#›</a:t>
            </a:fld>
            <a:endParaRPr lang="en-US" dirty="0"/>
          </a:p>
        </p:txBody>
      </p:sp>
    </p:spTree>
    <p:extLst>
      <p:ext uri="{BB962C8B-B14F-4D97-AF65-F5344CB8AC3E}">
        <p14:creationId xmlns:p14="http://schemas.microsoft.com/office/powerpoint/2010/main" val="64593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AA0593D1-A0F9-4183-94C9-773B63F21A3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a:extLst>
              <a:ext uri="{FF2B5EF4-FFF2-40B4-BE49-F238E27FC236}">
                <a16:creationId xmlns:a16="http://schemas.microsoft.com/office/drawing/2014/main" id="{310ABC30-AD42-4A9B-AB14-FAE25C39CA45}"/>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7E0E081C-48CB-4F94-B006-246A9D9249B6}" type="slidenum">
              <a:rPr lang="en-US"/>
              <a:pPr>
                <a:defRPr/>
              </a:pPr>
              <a:t>‹#›</a:t>
            </a:fld>
            <a:endParaRPr lang="en-US" dirty="0"/>
          </a:p>
        </p:txBody>
      </p:sp>
    </p:spTree>
    <p:extLst>
      <p:ext uri="{BB962C8B-B14F-4D97-AF65-F5344CB8AC3E}">
        <p14:creationId xmlns:p14="http://schemas.microsoft.com/office/powerpoint/2010/main" val="722441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D999DFEB-D6C4-41BB-A2DB-1AAEACA8CA1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0966D8FE-6BAC-4C68-82D3-EA7E0105D61E}"/>
              </a:ext>
            </a:extLst>
          </p:cNvPr>
          <p:cNvSpPr txBox="1">
            <a:spLocks noChangeArrowheads="1"/>
          </p:cNvSpPr>
          <p:nvPr userDrawn="1"/>
        </p:nvSpPr>
        <p:spPr bwMode="auto">
          <a:xfrm>
            <a:off x="457200" y="1262063"/>
            <a:ext cx="8229600" cy="226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a:solidFill>
                  <a:schemeClr val="tx1"/>
                </a:solidFill>
                <a:latin typeface="Calibri" panose="020F0502020204030204" pitchFamily="34" charset="0"/>
              </a:defRPr>
            </a:lvl1pPr>
            <a:lvl2pPr marL="685800" indent="-2286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spcBef>
                <a:spcPts val="1000"/>
              </a:spcBef>
              <a:buFont typeface="Arial" panose="020B0604020202020204" pitchFamily="34" charset="0"/>
              <a:buChar char="•"/>
              <a:defRPr/>
            </a:pPr>
            <a:r>
              <a:rPr lang="en-US" altLang="en-US" sz="2400" dirty="0">
                <a:solidFill>
                  <a:schemeClr val="tx2"/>
                </a:solidFill>
              </a:rPr>
              <a:t>Contact us:</a:t>
            </a:r>
          </a:p>
          <a:p>
            <a:pPr lvl="1" eaLnBrk="1" hangingPunct="1">
              <a:lnSpc>
                <a:spcPct val="90000"/>
              </a:lnSpc>
              <a:spcBef>
                <a:spcPts val="500"/>
              </a:spcBef>
              <a:buFont typeface="Arial" panose="020B0604020202020204" pitchFamily="34" charset="0"/>
              <a:buChar char="•"/>
              <a:defRPr/>
            </a:pPr>
            <a:r>
              <a:rPr lang="en-US" altLang="en-US" sz="2000" dirty="0">
                <a:solidFill>
                  <a:schemeClr val="tx2"/>
                </a:solidFill>
                <a:hlinkClick r:id="rId3"/>
              </a:rPr>
              <a:t>peba.sc.gov/contact</a:t>
            </a:r>
            <a:r>
              <a:rPr lang="en-US" altLang="en-US" sz="2000" dirty="0">
                <a:solidFill>
                  <a:schemeClr val="tx2"/>
                </a:solidFill>
              </a:rPr>
              <a:t>. </a:t>
            </a:r>
          </a:p>
          <a:p>
            <a:pPr lvl="1" eaLnBrk="1" hangingPunct="1">
              <a:lnSpc>
                <a:spcPct val="90000"/>
              </a:lnSpc>
              <a:spcBef>
                <a:spcPts val="500"/>
              </a:spcBef>
              <a:buFont typeface="Arial" panose="020B0604020202020204" pitchFamily="34" charset="0"/>
              <a:buChar char="•"/>
              <a:defRPr/>
            </a:pPr>
            <a:r>
              <a:rPr lang="en-US" altLang="en-US" sz="2000" dirty="0">
                <a:solidFill>
                  <a:schemeClr val="tx2"/>
                </a:solidFill>
              </a:rPr>
              <a:t>803.737.6800 or 888.260.9430.</a:t>
            </a:r>
          </a:p>
          <a:p>
            <a:pPr eaLnBrk="1" hangingPunct="1">
              <a:lnSpc>
                <a:spcPct val="90000"/>
              </a:lnSpc>
              <a:spcBef>
                <a:spcPts val="1000"/>
              </a:spcBef>
              <a:buFont typeface="Arial" panose="020B0604020202020204" pitchFamily="34" charset="0"/>
              <a:buChar char="•"/>
              <a:defRPr/>
            </a:pPr>
            <a:r>
              <a:rPr lang="en-US" altLang="en-US" sz="2400" dirty="0">
                <a:solidFill>
                  <a:schemeClr val="tx2"/>
                </a:solidFill>
              </a:rPr>
              <a:t>Visit us:</a:t>
            </a:r>
          </a:p>
          <a:p>
            <a:pPr lvl="1" eaLnBrk="1" hangingPunct="1">
              <a:lnSpc>
                <a:spcPct val="90000"/>
              </a:lnSpc>
              <a:spcBef>
                <a:spcPts val="500"/>
              </a:spcBef>
              <a:buFont typeface="Arial" panose="020B0604020202020204" pitchFamily="34" charset="0"/>
              <a:buChar char="•"/>
              <a:defRPr/>
            </a:pPr>
            <a:r>
              <a:rPr lang="en-US" altLang="en-US" sz="2000" dirty="0">
                <a:solidFill>
                  <a:schemeClr val="tx2"/>
                </a:solidFill>
              </a:rPr>
              <a:t>202 Arbor Lake Drive</a:t>
            </a:r>
            <a:br>
              <a:rPr lang="en-US" altLang="en-US" sz="2000" dirty="0">
                <a:solidFill>
                  <a:schemeClr val="tx2"/>
                </a:solidFill>
              </a:rPr>
            </a:br>
            <a:r>
              <a:rPr lang="en-US" altLang="en-US" sz="2000" dirty="0">
                <a:solidFill>
                  <a:schemeClr val="tx2"/>
                </a:solidFill>
              </a:rPr>
              <a:t>Columbia, SC 29223</a:t>
            </a:r>
          </a:p>
        </p:txBody>
      </p:sp>
      <p:sp>
        <p:nvSpPr>
          <p:cNvPr id="4" name="TextBox 3">
            <a:extLst>
              <a:ext uri="{FF2B5EF4-FFF2-40B4-BE49-F238E27FC236}">
                <a16:creationId xmlns:a16="http://schemas.microsoft.com/office/drawing/2014/main" id="{9B68B389-7B7B-4F3E-ABA8-BEDEE36FA543}"/>
              </a:ext>
            </a:extLst>
          </p:cNvPr>
          <p:cNvSpPr txBox="1">
            <a:spLocks noChangeArrowheads="1"/>
          </p:cNvSpPr>
          <p:nvPr userDrawn="1"/>
        </p:nvSpPr>
        <p:spPr bwMode="auto">
          <a:xfrm>
            <a:off x="457200" y="369888"/>
            <a:ext cx="76152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800" b="1">
                <a:solidFill>
                  <a:schemeClr val="accent2"/>
                </a:solidFill>
                <a:latin typeface="Times New Roman" panose="02020603050405020304" pitchFamily="18" charset="0"/>
                <a:cs typeface="Times New Roman" panose="02020603050405020304" pitchFamily="18" charset="0"/>
              </a:rPr>
              <a:t>Get in touch with PEBA</a:t>
            </a:r>
          </a:p>
        </p:txBody>
      </p:sp>
      <p:sp>
        <p:nvSpPr>
          <p:cNvPr id="5" name="Slide Number Placeholder 5">
            <a:extLst>
              <a:ext uri="{FF2B5EF4-FFF2-40B4-BE49-F238E27FC236}">
                <a16:creationId xmlns:a16="http://schemas.microsoft.com/office/drawing/2014/main" id="{41EE783A-436F-4C3F-B7E5-78D240E3C4A5}"/>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698475C9-CB03-49D6-A919-039D25800831}" type="slidenum">
              <a:rPr lang="en-US"/>
              <a:pPr>
                <a:defRPr/>
              </a:pPr>
              <a:t>‹#›</a:t>
            </a:fld>
            <a:endParaRPr lang="en-US" dirty="0"/>
          </a:p>
        </p:txBody>
      </p:sp>
    </p:spTree>
    <p:extLst>
      <p:ext uri="{BB962C8B-B14F-4D97-AF65-F5344CB8AC3E}">
        <p14:creationId xmlns:p14="http://schemas.microsoft.com/office/powerpoint/2010/main" val="1595856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ocial media">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F137207A-5B79-4E6A-96A5-FF644F6E5B7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46438" y="1262063"/>
            <a:ext cx="549275"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a:extLst>
              <a:ext uri="{FF2B5EF4-FFF2-40B4-BE49-F238E27FC236}">
                <a16:creationId xmlns:a16="http://schemas.microsoft.com/office/drawing/2014/main" id="{B6AC8BDC-8B37-43D4-A07C-B66AA04A18C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48025" y="2179638"/>
            <a:ext cx="5476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a:extLst>
              <a:ext uri="{FF2B5EF4-FFF2-40B4-BE49-F238E27FC236}">
                <a16:creationId xmlns:a16="http://schemas.microsoft.com/office/drawing/2014/main" id="{6E1EA9F2-7215-4D9F-8486-F0EEC5627184}"/>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57200" y="2187575"/>
            <a:ext cx="549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a:extLst>
              <a:ext uri="{FF2B5EF4-FFF2-40B4-BE49-F238E27FC236}">
                <a16:creationId xmlns:a16="http://schemas.microsoft.com/office/drawing/2014/main" id="{B92E5EE2-35C9-47DB-9E9D-A55E993AB206}"/>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7200" y="1262063"/>
            <a:ext cx="549275"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a:extLst>
              <a:ext uri="{FF2B5EF4-FFF2-40B4-BE49-F238E27FC236}">
                <a16:creationId xmlns:a16="http://schemas.microsoft.com/office/drawing/2014/main" id="{B4EB7D96-4227-4E70-AA63-59B1552874D2}"/>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57200" y="3113088"/>
            <a:ext cx="549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a:extLst>
              <a:ext uri="{FF2B5EF4-FFF2-40B4-BE49-F238E27FC236}">
                <a16:creationId xmlns:a16="http://schemas.microsoft.com/office/drawing/2014/main" id="{AD6279C3-FB6C-4137-ACBD-EF67D1E38F60}"/>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12">
            <a:extLst>
              <a:ext uri="{FF2B5EF4-FFF2-40B4-BE49-F238E27FC236}">
                <a16:creationId xmlns:a16="http://schemas.microsoft.com/office/drawing/2014/main" id="{600C67BB-5A62-4570-BABE-AD2981C4B812}"/>
              </a:ext>
            </a:extLst>
          </p:cNvPr>
          <p:cNvGrpSpPr>
            <a:grpSpLocks/>
          </p:cNvGrpSpPr>
          <p:nvPr userDrawn="1"/>
        </p:nvGrpSpPr>
        <p:grpSpPr bwMode="auto">
          <a:xfrm>
            <a:off x="1085850" y="1304925"/>
            <a:ext cx="7253288" cy="2312988"/>
            <a:chOff x="1085421" y="957888"/>
            <a:chExt cx="7253907" cy="2312807"/>
          </a:xfrm>
        </p:grpSpPr>
        <p:sp>
          <p:nvSpPr>
            <p:cNvPr id="9" name="TextBox 8">
              <a:extLst>
                <a:ext uri="{FF2B5EF4-FFF2-40B4-BE49-F238E27FC236}">
                  <a16:creationId xmlns:a16="http://schemas.microsoft.com/office/drawing/2014/main" id="{920302EA-C48E-4E1C-A605-4E1310447703}"/>
                </a:ext>
              </a:extLst>
            </p:cNvPr>
            <p:cNvSpPr txBox="1">
              <a:spLocks noChangeArrowheads="1"/>
            </p:cNvSpPr>
            <p:nvPr userDrawn="1"/>
          </p:nvSpPr>
          <p:spPr bwMode="auto">
            <a:xfrm>
              <a:off x="1085421" y="1883329"/>
              <a:ext cx="1354254" cy="461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a:hlinkClick r:id="rId8"/>
                </a:rPr>
                <a:t>SCPEBA</a:t>
              </a:r>
              <a:endParaRPr lang="en-US" altLang="en-US" sz="2400"/>
            </a:p>
          </p:txBody>
        </p:sp>
        <p:sp>
          <p:nvSpPr>
            <p:cNvPr id="10" name="TextBox 9">
              <a:extLst>
                <a:ext uri="{FF2B5EF4-FFF2-40B4-BE49-F238E27FC236}">
                  <a16:creationId xmlns:a16="http://schemas.microsoft.com/office/drawing/2014/main" id="{5BBF0D5B-40D6-4BEE-974A-A9AFC7FCAFB4}"/>
                </a:ext>
              </a:extLst>
            </p:cNvPr>
            <p:cNvSpPr txBox="1">
              <a:spLocks noChangeArrowheads="1"/>
            </p:cNvSpPr>
            <p:nvPr userDrawn="1"/>
          </p:nvSpPr>
          <p:spPr bwMode="auto">
            <a:xfrm>
              <a:off x="1085421" y="957888"/>
              <a:ext cx="2082978" cy="461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a:hlinkClick r:id="rId9"/>
                </a:rPr>
                <a:t>SCPEBA</a:t>
              </a:r>
              <a:endParaRPr lang="en-US" altLang="en-US" sz="2400"/>
            </a:p>
          </p:txBody>
        </p:sp>
        <p:sp>
          <p:nvSpPr>
            <p:cNvPr id="11" name="TextBox 10">
              <a:extLst>
                <a:ext uri="{FF2B5EF4-FFF2-40B4-BE49-F238E27FC236}">
                  <a16:creationId xmlns:a16="http://schemas.microsoft.com/office/drawing/2014/main" id="{4F56EA73-574B-4B94-AF43-622C14E3F548}"/>
                </a:ext>
              </a:extLst>
            </p:cNvPr>
            <p:cNvSpPr txBox="1">
              <a:spLocks noChangeArrowheads="1"/>
            </p:cNvSpPr>
            <p:nvPr userDrawn="1"/>
          </p:nvSpPr>
          <p:spPr bwMode="auto">
            <a:xfrm>
              <a:off x="3874897" y="1870630"/>
              <a:ext cx="1574934" cy="460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u="sng">
                  <a:hlinkClick r:id="rId10"/>
                </a:rPr>
                <a:t>PEBA TV</a:t>
              </a:r>
              <a:endParaRPr lang="en-US" altLang="en-US" sz="2400"/>
            </a:p>
          </p:txBody>
        </p:sp>
        <p:sp>
          <p:nvSpPr>
            <p:cNvPr id="12" name="TextBox 11">
              <a:extLst>
                <a:ext uri="{FF2B5EF4-FFF2-40B4-BE49-F238E27FC236}">
                  <a16:creationId xmlns:a16="http://schemas.microsoft.com/office/drawing/2014/main" id="{F5BA7167-9960-4CC0-87F8-21EB77C70A1E}"/>
                </a:ext>
              </a:extLst>
            </p:cNvPr>
            <p:cNvSpPr txBox="1">
              <a:spLocks noChangeArrowheads="1"/>
            </p:cNvSpPr>
            <p:nvPr userDrawn="1"/>
          </p:nvSpPr>
          <p:spPr bwMode="auto">
            <a:xfrm>
              <a:off x="1085421" y="2808768"/>
              <a:ext cx="7253907" cy="461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u="sng">
                  <a:hlinkClick r:id="rId11"/>
                </a:rPr>
                <a:t>South Carolina Public Employee Benefit Authority</a:t>
              </a:r>
              <a:endParaRPr lang="en-US" altLang="en-US" sz="3600"/>
            </a:p>
          </p:txBody>
        </p:sp>
      </p:grpSp>
      <p:sp>
        <p:nvSpPr>
          <p:cNvPr id="13" name="TextBox 12">
            <a:extLst>
              <a:ext uri="{FF2B5EF4-FFF2-40B4-BE49-F238E27FC236}">
                <a16:creationId xmlns:a16="http://schemas.microsoft.com/office/drawing/2014/main" id="{3E021705-8995-4C85-A367-8A0F9D16CB9A}"/>
              </a:ext>
            </a:extLst>
          </p:cNvPr>
          <p:cNvSpPr txBox="1">
            <a:spLocks noChangeArrowheads="1"/>
          </p:cNvSpPr>
          <p:nvPr userDrawn="1"/>
        </p:nvSpPr>
        <p:spPr bwMode="auto">
          <a:xfrm>
            <a:off x="457200" y="369888"/>
            <a:ext cx="76152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800" b="1">
                <a:solidFill>
                  <a:schemeClr val="accent2"/>
                </a:solidFill>
                <a:latin typeface="Times New Roman" panose="02020603050405020304" pitchFamily="18" charset="0"/>
                <a:cs typeface="Times New Roman" panose="02020603050405020304" pitchFamily="18" charset="0"/>
              </a:rPr>
              <a:t>Get social with PEBA</a:t>
            </a:r>
          </a:p>
        </p:txBody>
      </p:sp>
      <p:sp>
        <p:nvSpPr>
          <p:cNvPr id="14" name="TextBox 13">
            <a:extLst>
              <a:ext uri="{FF2B5EF4-FFF2-40B4-BE49-F238E27FC236}">
                <a16:creationId xmlns:a16="http://schemas.microsoft.com/office/drawing/2014/main" id="{B6213AEB-C279-4131-95C2-24D2663E144E}"/>
              </a:ext>
            </a:extLst>
          </p:cNvPr>
          <p:cNvSpPr txBox="1">
            <a:spLocks noChangeArrowheads="1"/>
          </p:cNvSpPr>
          <p:nvPr userDrawn="1"/>
        </p:nvSpPr>
        <p:spPr bwMode="auto">
          <a:xfrm>
            <a:off x="3875088" y="1304925"/>
            <a:ext cx="13541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a:hlinkClick r:id="rId12"/>
              </a:rPr>
              <a:t>s.c.peba</a:t>
            </a:r>
            <a:endParaRPr lang="en-US" altLang="en-US" sz="2400"/>
          </a:p>
        </p:txBody>
      </p:sp>
      <p:sp>
        <p:nvSpPr>
          <p:cNvPr id="15" name="Slide Number Placeholder 5">
            <a:extLst>
              <a:ext uri="{FF2B5EF4-FFF2-40B4-BE49-F238E27FC236}">
                <a16:creationId xmlns:a16="http://schemas.microsoft.com/office/drawing/2014/main" id="{4AC46D70-8CC3-42C1-ABF0-2F21ED2D4945}"/>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F3C73441-784A-42B9-B298-33DBDB6D0CC2}" type="slidenum">
              <a:rPr lang="en-US"/>
              <a:pPr>
                <a:defRPr/>
              </a:pPr>
              <a:t>‹#›</a:t>
            </a:fld>
            <a:endParaRPr lang="en-US" dirty="0"/>
          </a:p>
        </p:txBody>
      </p:sp>
    </p:spTree>
    <p:extLst>
      <p:ext uri="{BB962C8B-B14F-4D97-AF65-F5344CB8AC3E}">
        <p14:creationId xmlns:p14="http://schemas.microsoft.com/office/powerpoint/2010/main" val="169808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8146F93D-85A1-4CC9-9070-0BD6FFD5886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07DBD8DB-88CC-4A2F-8265-B49577DBBB1B}"/>
              </a:ext>
            </a:extLst>
          </p:cNvPr>
          <p:cNvSpPr>
            <a:spLocks noChangeArrowheads="1"/>
          </p:cNvSpPr>
          <p:nvPr userDrawn="1"/>
        </p:nvSpPr>
        <p:spPr bwMode="auto">
          <a:xfrm>
            <a:off x="457200" y="1262063"/>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spcBef>
                <a:spcPts val="1000"/>
              </a:spcBef>
              <a:buFont typeface="Arial" panose="020B0604020202020204" pitchFamily="34" charset="0"/>
              <a:buNone/>
              <a:defRPr/>
            </a:pPr>
            <a:r>
              <a:rPr lang="en-US" altLang="en-US" sz="2400">
                <a:solidFill>
                  <a:schemeClr val="tx2"/>
                </a:solidFill>
              </a:rPr>
              <a:t>This presentation does not constitute a comprehensive or binding representation of the employee benefit programs PEBA administers. The terms and conditions of the employee benefit programs PEBA administers are set out in the applicable statutes and plan documents and are subject to change. Benefits administrators and others chosen by your employer to assist you with your participation in these employee benefit programs are not agents or employees of PEBA and are not authorized to bind PEBA or make representations on behalf of PEBA. Please contact PEBA for the most current information. The language used in this presentation does not create any contractual rights or entitlements for any person.</a:t>
            </a:r>
          </a:p>
        </p:txBody>
      </p:sp>
      <p:sp>
        <p:nvSpPr>
          <p:cNvPr id="4" name="TextBox 3">
            <a:extLst>
              <a:ext uri="{FF2B5EF4-FFF2-40B4-BE49-F238E27FC236}">
                <a16:creationId xmlns:a16="http://schemas.microsoft.com/office/drawing/2014/main" id="{66624A82-91A7-4892-8150-2AF8DAF3A66B}"/>
              </a:ext>
            </a:extLst>
          </p:cNvPr>
          <p:cNvSpPr txBox="1">
            <a:spLocks noChangeArrowheads="1"/>
          </p:cNvSpPr>
          <p:nvPr userDrawn="1"/>
        </p:nvSpPr>
        <p:spPr bwMode="auto">
          <a:xfrm>
            <a:off x="457200" y="369888"/>
            <a:ext cx="33258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800" b="1">
                <a:solidFill>
                  <a:schemeClr val="accent2"/>
                </a:solidFill>
                <a:latin typeface="Times New Roman" panose="02020603050405020304" pitchFamily="18" charset="0"/>
                <a:cs typeface="Times New Roman" panose="02020603050405020304" pitchFamily="18" charset="0"/>
              </a:rPr>
              <a:t>Disclaimer</a:t>
            </a:r>
          </a:p>
        </p:txBody>
      </p:sp>
      <p:sp>
        <p:nvSpPr>
          <p:cNvPr id="5" name="Slide Number Placeholder 5">
            <a:extLst>
              <a:ext uri="{FF2B5EF4-FFF2-40B4-BE49-F238E27FC236}">
                <a16:creationId xmlns:a16="http://schemas.microsoft.com/office/drawing/2014/main" id="{F8235D73-EE59-4C63-8EF1-EE3DCA6BE7A4}"/>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88DA99CC-3453-4C73-94C3-DB80E2D2E148}" type="slidenum">
              <a:rPr lang="en-US"/>
              <a:pPr>
                <a:defRPr/>
              </a:pPr>
              <a:t>‹#›</a:t>
            </a:fld>
            <a:endParaRPr lang="en-US" dirty="0"/>
          </a:p>
        </p:txBody>
      </p:sp>
    </p:spTree>
    <p:extLst>
      <p:ext uri="{BB962C8B-B14F-4D97-AF65-F5344CB8AC3E}">
        <p14:creationId xmlns:p14="http://schemas.microsoft.com/office/powerpoint/2010/main" val="2704987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121C66E-808C-474C-8A34-E03C778AB46C}"/>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91373A9F-A71F-48D6-9DF0-E71CA3887D8F}"/>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66F9B84-F37A-466E-B60E-235E06232560}"/>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00E57A07-1199-404B-81DE-ABE0C0ED3C5D}"/>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4E7517A4-3DF7-4ADC-8D7A-3BFF0506D7F4}"/>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400">
                <a:solidFill>
                  <a:schemeClr val="bg2">
                    <a:lumMod val="75000"/>
                  </a:schemeClr>
                </a:solidFill>
                <a:latin typeface="Tw Cen MT Condensed" panose="020B0606020104020203" pitchFamily="34" charset="0"/>
              </a:defRPr>
            </a:lvl1pPr>
          </a:lstStyle>
          <a:p>
            <a:pPr>
              <a:defRPr/>
            </a:pPr>
            <a:fld id="{67946E84-63E7-43E3-A184-9D043C4B2EC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Lst>
  <p:hf hdr="0" ftr="0" dt="0"/>
  <p:txStyles>
    <p:titleStyle>
      <a:lvl1pPr algn="l" rtl="0" eaLnBrk="0" fontAlgn="base" hangingPunct="0">
        <a:lnSpc>
          <a:spcPct val="90000"/>
        </a:lnSpc>
        <a:spcBef>
          <a:spcPct val="0"/>
        </a:spcBef>
        <a:spcAft>
          <a:spcPct val="0"/>
        </a:spcAft>
        <a:defRPr sz="4400" b="1"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b="1">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b="1">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b="1">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b="1">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b="1">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b="1">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b="1">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b="1">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hyperlink" Target="https://forms.retirement.sc.gov/formGenericGet.do?formNum=web1104.xdp" TargetMode="External"/><Relationship Id="rId3" Type="http://schemas.openxmlformats.org/officeDocument/2006/relationships/slideLayout" Target="../slideLayouts/slideLayout3.xml"/><Relationship Id="rId7" Type="http://schemas.openxmlformats.org/officeDocument/2006/relationships/hyperlink" Target="https://forms.retirement.sc.gov/formGenericGet.do?formNum=web1100.xdp" TargetMode="Externa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hyperlink" Target="https://www.peba.sc.gov/sites/default/files/new_hire_enrollment_ret.pdf" TargetMode="External"/><Relationship Id="rId5" Type="http://schemas.openxmlformats.org/officeDocument/2006/relationships/hyperlink" Target="https://peba.sc.gov/sites/default/files/ees_enrollments.pdf" TargetMode="External"/><Relationship Id="rId4" Type="http://schemas.openxmlformats.org/officeDocument/2006/relationships/hyperlink" Target="https://ees.retirement.sc.gov/ees/logon.jsp" TargetMode="External"/><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10.png"/><Relationship Id="rId4" Type="http://schemas.openxmlformats.org/officeDocument/2006/relationships/hyperlink" Target="https://peba.sc.gov/state-orp" TargetMode="Externa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10.png"/><Relationship Id="rId5" Type="http://schemas.openxmlformats.org/officeDocument/2006/relationships/hyperlink" Target="https://www.peba.sc.gov/sites/default/files/earnings_limitation.pdf" TargetMode="External"/><Relationship Id="rId4" Type="http://schemas.openxmlformats.org/officeDocument/2006/relationships/hyperlink" Target="https://www.peba.sc.gov/sites/default/files/returning.pdf" TargetMode="Externa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45AA17AF-A45D-4280-A483-33F1CDAF49D4}"/>
              </a:ext>
            </a:extLst>
          </p:cNvPr>
          <p:cNvSpPr>
            <a:spLocks noGrp="1" noChangeArrowheads="1"/>
          </p:cNvSpPr>
          <p:nvPr>
            <p:ph type="ctrTitle"/>
          </p:nvPr>
        </p:nvSpPr>
        <p:spPr/>
        <p:txBody>
          <a:bodyPr/>
          <a:lstStyle/>
          <a:p>
            <a:r>
              <a:rPr lang="en-US" altLang="en-US" dirty="0"/>
              <a:t>Membership and enrollment: enrollment process</a:t>
            </a:r>
          </a:p>
        </p:txBody>
      </p:sp>
      <p:sp>
        <p:nvSpPr>
          <p:cNvPr id="3" name="Subtitle 2">
            <a:extLst>
              <a:ext uri="{FF2B5EF4-FFF2-40B4-BE49-F238E27FC236}">
                <a16:creationId xmlns:a16="http://schemas.microsoft.com/office/drawing/2014/main" id="{25B9FA88-7779-48DE-8F6F-91876A56CE10}"/>
              </a:ext>
            </a:extLst>
          </p:cNvPr>
          <p:cNvSpPr>
            <a:spLocks noGrp="1"/>
          </p:cNvSpPr>
          <p:nvPr>
            <p:ph type="subTitle" idx="1"/>
          </p:nvPr>
        </p:nvSpPr>
        <p:spPr/>
        <p:txBody>
          <a:bodyPr/>
          <a:lstStyle/>
          <a:p>
            <a:r>
              <a:rPr lang="en-US" dirty="0"/>
              <a:t>Retirement Benefits Training</a:t>
            </a:r>
          </a:p>
          <a:p>
            <a:r>
              <a:rPr lang="en-US" dirty="0"/>
              <a:t>Fiscal year 2024</a:t>
            </a:r>
          </a:p>
        </p:txBody>
      </p:sp>
      <p:pic>
        <p:nvPicPr>
          <p:cNvPr id="2" name="Audio 1">
            <a:hlinkClick r:id="" action="ppaction://media"/>
            <a:extLst>
              <a:ext uri="{FF2B5EF4-FFF2-40B4-BE49-F238E27FC236}">
                <a16:creationId xmlns:a16="http://schemas.microsoft.com/office/drawing/2014/main" id="{8F93E6B4-0BB6-1B86-7AA5-7DBD710A35F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40750" y="6254750"/>
            <a:ext cx="450850" cy="4508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5197"/>
    </mc:Choice>
    <mc:Fallback>
      <p:transition spd="slow" advTm="1519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A711157A-6216-41AF-9B98-1CFE4830F2D6}"/>
              </a:ext>
            </a:extLst>
          </p:cNvPr>
          <p:cNvSpPr>
            <a:spLocks noGrp="1" noChangeArrowheads="1"/>
          </p:cNvSpPr>
          <p:nvPr>
            <p:ph type="title"/>
          </p:nvPr>
        </p:nvSpPr>
        <p:spPr>
          <a:xfrm>
            <a:off x="457200" y="228600"/>
            <a:ext cx="8229600" cy="804863"/>
          </a:xfrm>
        </p:spPr>
        <p:txBody>
          <a:bodyPr/>
          <a:lstStyle/>
          <a:p>
            <a:pPr eaLnBrk="1" hangingPunct="1"/>
            <a:r>
              <a:rPr lang="en-US" altLang="en-US"/>
              <a:t>Enrollment</a:t>
            </a:r>
          </a:p>
        </p:txBody>
      </p:sp>
      <p:sp>
        <p:nvSpPr>
          <p:cNvPr id="25603" name="Content Placeholder 2">
            <a:extLst>
              <a:ext uri="{FF2B5EF4-FFF2-40B4-BE49-F238E27FC236}">
                <a16:creationId xmlns:a16="http://schemas.microsoft.com/office/drawing/2014/main" id="{426E8BE9-60F6-4815-A3CD-D525B4F79DCB}"/>
              </a:ext>
            </a:extLst>
          </p:cNvPr>
          <p:cNvSpPr>
            <a:spLocks noGrp="1" noChangeArrowheads="1"/>
          </p:cNvSpPr>
          <p:nvPr>
            <p:ph idx="1"/>
          </p:nvPr>
        </p:nvSpPr>
        <p:spPr>
          <a:xfrm>
            <a:off x="457200" y="1262063"/>
            <a:ext cx="8229600" cy="5029200"/>
          </a:xfrm>
        </p:spPr>
        <p:txBody>
          <a:bodyPr/>
          <a:lstStyle/>
          <a:p>
            <a:pPr eaLnBrk="1" hangingPunct="1"/>
            <a:r>
              <a:rPr lang="en-US" altLang="en-US"/>
              <a:t>Eligible employees must make retirement plan election within 30 days of hire date.</a:t>
            </a:r>
          </a:p>
          <a:p>
            <a:pPr eaLnBrk="1" hangingPunct="1"/>
            <a:r>
              <a:rPr lang="en-US" altLang="en-US"/>
              <a:t>Can choose, when eligible:</a:t>
            </a:r>
          </a:p>
          <a:p>
            <a:pPr lvl="1" eaLnBrk="1" hangingPunct="1"/>
            <a:r>
              <a:rPr lang="en-US" altLang="en-US"/>
              <a:t>SCRS;</a:t>
            </a:r>
          </a:p>
          <a:p>
            <a:pPr lvl="1" eaLnBrk="1" hangingPunct="1"/>
            <a:r>
              <a:rPr lang="en-US" altLang="en-US"/>
              <a:t>State ORP; or</a:t>
            </a:r>
          </a:p>
          <a:p>
            <a:pPr lvl="1" eaLnBrk="1" hangingPunct="1"/>
            <a:r>
              <a:rPr lang="en-US" altLang="en-US"/>
              <a:t>Non-membership.</a:t>
            </a:r>
          </a:p>
          <a:p>
            <a:pPr eaLnBrk="1" hangingPunct="1"/>
            <a:r>
              <a:rPr lang="en-US" altLang="en-US"/>
              <a:t>Employee defaults to SCRS, if eligible, if no election made within 30 days.</a:t>
            </a:r>
          </a:p>
          <a:p>
            <a:pPr eaLnBrk="1" hangingPunct="1"/>
            <a:r>
              <a:rPr lang="en-US" altLang="en-US"/>
              <a:t>PORS membership is generally mandatory for eligible positions.</a:t>
            </a:r>
          </a:p>
          <a:p>
            <a:pPr eaLnBrk="1" hangingPunct="1"/>
            <a:endParaRPr lang="en-US" altLang="en-US"/>
          </a:p>
        </p:txBody>
      </p:sp>
      <p:sp>
        <p:nvSpPr>
          <p:cNvPr id="25604" name="Slide Number Placeholder 3">
            <a:extLst>
              <a:ext uri="{FF2B5EF4-FFF2-40B4-BE49-F238E27FC236}">
                <a16:creationId xmlns:a16="http://schemas.microsoft.com/office/drawing/2014/main" id="{6A784B36-2D49-4330-A8E3-58B68D7606B2}"/>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40B15F33-A29B-41B3-B14E-5F43B6EE027D}"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2</a:t>
            </a:fld>
            <a:endParaRPr lang="en-US" altLang="en-US" sz="1400">
              <a:solidFill>
                <a:schemeClr val="bg1"/>
              </a:solidFill>
              <a:latin typeface="Times New Roman" panose="02020603050405020304" pitchFamily="18" charset="0"/>
            </a:endParaRPr>
          </a:p>
        </p:txBody>
      </p:sp>
      <p:pic>
        <p:nvPicPr>
          <p:cNvPr id="2" name="Audio 1">
            <a:hlinkClick r:id="" action="ppaction://media"/>
            <a:extLst>
              <a:ext uri="{FF2B5EF4-FFF2-40B4-BE49-F238E27FC236}">
                <a16:creationId xmlns:a16="http://schemas.microsoft.com/office/drawing/2014/main" id="{CAF6AC74-58B9-160E-E143-347122B1F3E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40750" y="6254750"/>
            <a:ext cx="450850" cy="4508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4160"/>
    </mc:Choice>
    <mc:Fallback>
      <p:transition spd="slow" advTm="241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5">
            <a:extLst>
              <a:ext uri="{FF2B5EF4-FFF2-40B4-BE49-F238E27FC236}">
                <a16:creationId xmlns:a16="http://schemas.microsoft.com/office/drawing/2014/main" id="{18E3340D-B73F-46B2-8899-09F88C72DDEC}"/>
              </a:ext>
            </a:extLst>
          </p:cNvPr>
          <p:cNvSpPr>
            <a:spLocks noGrp="1" noChangeArrowheads="1"/>
          </p:cNvSpPr>
          <p:nvPr>
            <p:ph type="title"/>
          </p:nvPr>
        </p:nvSpPr>
        <p:spPr>
          <a:xfrm>
            <a:off x="457200" y="228600"/>
            <a:ext cx="8229600" cy="804863"/>
          </a:xfrm>
        </p:spPr>
        <p:txBody>
          <a:bodyPr/>
          <a:lstStyle/>
          <a:p>
            <a:pPr eaLnBrk="1" hangingPunct="1"/>
            <a:r>
              <a:rPr lang="en-US" altLang="en-US"/>
              <a:t>Electing non-membership</a:t>
            </a:r>
          </a:p>
        </p:txBody>
      </p:sp>
      <p:sp>
        <p:nvSpPr>
          <p:cNvPr id="26627" name="Content Placeholder 6">
            <a:extLst>
              <a:ext uri="{FF2B5EF4-FFF2-40B4-BE49-F238E27FC236}">
                <a16:creationId xmlns:a16="http://schemas.microsoft.com/office/drawing/2014/main" id="{3842E24A-1AE9-45C7-BE35-ED2B966FBE03}"/>
              </a:ext>
            </a:extLst>
          </p:cNvPr>
          <p:cNvSpPr>
            <a:spLocks noGrp="1" noChangeArrowheads="1"/>
          </p:cNvSpPr>
          <p:nvPr>
            <p:ph idx="1"/>
          </p:nvPr>
        </p:nvSpPr>
        <p:spPr>
          <a:xfrm>
            <a:off x="457200" y="1262063"/>
            <a:ext cx="8229600" cy="5029200"/>
          </a:xfrm>
        </p:spPr>
        <p:txBody>
          <a:bodyPr/>
          <a:lstStyle/>
          <a:p>
            <a:pPr eaLnBrk="1" hangingPunct="1"/>
            <a:r>
              <a:rPr lang="en-US" altLang="en-US" dirty="0"/>
              <a:t>New hire cannot opt out if they have an active or inactive SCRS account.</a:t>
            </a:r>
          </a:p>
          <a:p>
            <a:pPr eaLnBrk="1" hangingPunct="1"/>
            <a:r>
              <a:rPr lang="en-US" altLang="en-US" dirty="0"/>
              <a:t>If a person does not have funds in an SCRS account but has funds in a PORS, GARS, JSRS or nonconcurrent State ORP account, they may elect to opt out of SCRS membership if otherwise eligible.</a:t>
            </a:r>
          </a:p>
          <a:p>
            <a:pPr eaLnBrk="1" hangingPunct="1"/>
            <a:r>
              <a:rPr lang="en-US" altLang="en-US" dirty="0"/>
              <a:t>Opting out is irrevocable for the period of employment.</a:t>
            </a:r>
          </a:p>
          <a:p>
            <a:pPr eaLnBrk="1" hangingPunct="1"/>
            <a:r>
              <a:rPr lang="en-US" altLang="en-US" dirty="0"/>
              <a:t>If hired into a position later that requires membership, the non-membership election is canceled.</a:t>
            </a:r>
          </a:p>
        </p:txBody>
      </p:sp>
      <p:sp>
        <p:nvSpPr>
          <p:cNvPr id="26628" name="Slide Number Placeholder 3">
            <a:extLst>
              <a:ext uri="{FF2B5EF4-FFF2-40B4-BE49-F238E27FC236}">
                <a16:creationId xmlns:a16="http://schemas.microsoft.com/office/drawing/2014/main" id="{DDEC41B6-8AB4-4FD9-AF83-A52B5D032C3B}"/>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8B39BB3D-3930-45CB-9858-F791237A8612}"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3</a:t>
            </a:fld>
            <a:endParaRPr lang="en-US" altLang="en-US" sz="1400">
              <a:solidFill>
                <a:schemeClr val="bg1"/>
              </a:solidFill>
              <a:latin typeface="Times New Roman" panose="02020603050405020304" pitchFamily="18" charset="0"/>
            </a:endParaRPr>
          </a:p>
        </p:txBody>
      </p:sp>
      <p:pic>
        <p:nvPicPr>
          <p:cNvPr id="2" name="Audio 1">
            <a:hlinkClick r:id="" action="ppaction://media"/>
            <a:extLst>
              <a:ext uri="{FF2B5EF4-FFF2-40B4-BE49-F238E27FC236}">
                <a16:creationId xmlns:a16="http://schemas.microsoft.com/office/drawing/2014/main" id="{5794540A-00A4-7A28-A5E1-1CC287D4169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40750" y="6254750"/>
            <a:ext cx="450850" cy="4508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47788"/>
    </mc:Choice>
    <mc:Fallback>
      <p:transition spd="slow" advTm="4778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F605B477-1AEF-4248-AB41-D6EB97634971}"/>
              </a:ext>
            </a:extLst>
          </p:cNvPr>
          <p:cNvSpPr>
            <a:spLocks noGrp="1" noChangeArrowheads="1"/>
          </p:cNvSpPr>
          <p:nvPr>
            <p:ph type="title"/>
          </p:nvPr>
        </p:nvSpPr>
        <p:spPr>
          <a:xfrm>
            <a:off x="457200" y="228600"/>
            <a:ext cx="8229600" cy="804863"/>
          </a:xfrm>
        </p:spPr>
        <p:txBody>
          <a:bodyPr/>
          <a:lstStyle/>
          <a:p>
            <a:pPr eaLnBrk="1" hangingPunct="1"/>
            <a:r>
              <a:rPr lang="en-US" altLang="en-US" dirty="0"/>
              <a:t>Secondary employment</a:t>
            </a:r>
          </a:p>
        </p:txBody>
      </p:sp>
      <p:sp>
        <p:nvSpPr>
          <p:cNvPr id="27651" name="Content Placeholder 2">
            <a:extLst>
              <a:ext uri="{FF2B5EF4-FFF2-40B4-BE49-F238E27FC236}">
                <a16:creationId xmlns:a16="http://schemas.microsoft.com/office/drawing/2014/main" id="{D10CA72B-5419-4F4B-8D9C-3D970DB8F028}"/>
              </a:ext>
            </a:extLst>
          </p:cNvPr>
          <p:cNvSpPr>
            <a:spLocks noGrp="1" noChangeArrowheads="1"/>
          </p:cNvSpPr>
          <p:nvPr>
            <p:ph idx="1"/>
          </p:nvPr>
        </p:nvSpPr>
        <p:spPr>
          <a:xfrm>
            <a:off x="457200" y="1262063"/>
            <a:ext cx="8229600" cy="5029200"/>
          </a:xfrm>
        </p:spPr>
        <p:txBody>
          <a:bodyPr/>
          <a:lstStyle/>
          <a:p>
            <a:pPr eaLnBrk="1" hangingPunct="1"/>
            <a:r>
              <a:rPr lang="en-US" altLang="en-US" dirty="0"/>
              <a:t>When a member is active in SCRS and secondary employment offers SCRS and State ORP, employee must join SCRS with secondary employer.</a:t>
            </a:r>
          </a:p>
          <a:p>
            <a:pPr eaLnBrk="1" hangingPunct="1"/>
            <a:r>
              <a:rPr lang="en-US" altLang="en-US" dirty="0"/>
              <a:t>When a member is active in State ORP and secondary employment offers SCRS and State ORP, employee must join State ORP with secondary employer.</a:t>
            </a:r>
          </a:p>
          <a:p>
            <a:pPr lvl="1" eaLnBrk="1" hangingPunct="1"/>
            <a:r>
              <a:rPr lang="en-US" altLang="en-US" dirty="0"/>
              <a:t>Must also choose same service provider. </a:t>
            </a:r>
          </a:p>
          <a:p>
            <a:pPr lvl="1" eaLnBrk="1" hangingPunct="1"/>
            <a:r>
              <a:rPr lang="en-US" altLang="en-US" dirty="0"/>
              <a:t>If secondary employment does not offer State ORP, employee may elect either SCRS or, if eligible, non-membership.</a:t>
            </a:r>
          </a:p>
        </p:txBody>
      </p:sp>
      <p:sp>
        <p:nvSpPr>
          <p:cNvPr id="27652" name="Slide Number Placeholder 3">
            <a:extLst>
              <a:ext uri="{FF2B5EF4-FFF2-40B4-BE49-F238E27FC236}">
                <a16:creationId xmlns:a16="http://schemas.microsoft.com/office/drawing/2014/main" id="{846ACE2A-8507-40A3-82BB-920306D68AE1}"/>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15A285C4-CD9C-45C9-8463-905D3B4B05FD}"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4</a:t>
            </a:fld>
            <a:endParaRPr lang="en-US" altLang="en-US" sz="1400">
              <a:solidFill>
                <a:schemeClr val="bg1"/>
              </a:solidFill>
              <a:latin typeface="Times New Roman" panose="02020603050405020304" pitchFamily="18" charset="0"/>
            </a:endParaRPr>
          </a:p>
        </p:txBody>
      </p:sp>
      <p:pic>
        <p:nvPicPr>
          <p:cNvPr id="2" name="Audio 1">
            <a:hlinkClick r:id="" action="ppaction://media"/>
            <a:extLst>
              <a:ext uri="{FF2B5EF4-FFF2-40B4-BE49-F238E27FC236}">
                <a16:creationId xmlns:a16="http://schemas.microsoft.com/office/drawing/2014/main" id="{5624B773-4BD7-BAEB-D87C-7106DACA663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40750" y="6254750"/>
            <a:ext cx="450850" cy="4508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4750"/>
    </mc:Choice>
    <mc:Fallback>
      <p:transition spd="slow" advTm="347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273EA81E-83EA-42D8-B865-2A3A53CCF7F1}"/>
              </a:ext>
            </a:extLst>
          </p:cNvPr>
          <p:cNvSpPr>
            <a:spLocks noGrp="1" noChangeArrowheads="1"/>
          </p:cNvSpPr>
          <p:nvPr>
            <p:ph type="title"/>
          </p:nvPr>
        </p:nvSpPr>
        <p:spPr>
          <a:xfrm>
            <a:off x="457200" y="228600"/>
            <a:ext cx="8229600" cy="804863"/>
          </a:xfrm>
        </p:spPr>
        <p:txBody>
          <a:bodyPr/>
          <a:lstStyle/>
          <a:p>
            <a:pPr eaLnBrk="1" hangingPunct="1"/>
            <a:r>
              <a:rPr lang="en-US" altLang="en-US" dirty="0"/>
              <a:t>Enrollment process¹</a:t>
            </a:r>
          </a:p>
        </p:txBody>
      </p:sp>
      <p:sp>
        <p:nvSpPr>
          <p:cNvPr id="29699" name="Content Placeholder 2">
            <a:extLst>
              <a:ext uri="{FF2B5EF4-FFF2-40B4-BE49-F238E27FC236}">
                <a16:creationId xmlns:a16="http://schemas.microsoft.com/office/drawing/2014/main" id="{9CD769FB-2962-4F3B-806F-CF176449F975}"/>
              </a:ext>
            </a:extLst>
          </p:cNvPr>
          <p:cNvSpPr>
            <a:spLocks noGrp="1" noChangeArrowheads="1"/>
          </p:cNvSpPr>
          <p:nvPr>
            <p:ph idx="1"/>
          </p:nvPr>
        </p:nvSpPr>
        <p:spPr>
          <a:xfrm>
            <a:off x="457200" y="1262063"/>
            <a:ext cx="8229600" cy="5029200"/>
          </a:xfrm>
        </p:spPr>
        <p:txBody>
          <a:bodyPr/>
          <a:lstStyle/>
          <a:p>
            <a:pPr eaLnBrk="1" hangingPunct="1"/>
            <a:r>
              <a:rPr lang="en-US" altLang="en-US" dirty="0"/>
              <a:t>Submit Retirement Plan Enrollment in </a:t>
            </a:r>
            <a:r>
              <a:rPr lang="en-US" altLang="en-US" u="sng" dirty="0">
                <a:hlinkClick r:id="rId4"/>
              </a:rPr>
              <a:t>EES</a:t>
            </a:r>
            <a:r>
              <a:rPr lang="en-US" altLang="en-US" dirty="0"/>
              <a:t>.</a:t>
            </a:r>
          </a:p>
          <a:p>
            <a:pPr lvl="1" eaLnBrk="1" hangingPunct="1"/>
            <a:r>
              <a:rPr lang="en-US" altLang="en-US" dirty="0"/>
              <a:t>Valid employee email address required.</a:t>
            </a:r>
          </a:p>
          <a:p>
            <a:pPr lvl="1" eaLnBrk="1" hangingPunct="1"/>
            <a:r>
              <a:rPr lang="en-US" altLang="en-US" dirty="0"/>
              <a:t>Enter employee’s legal name. </a:t>
            </a:r>
          </a:p>
          <a:p>
            <a:pPr lvl="1" eaLnBrk="1" hangingPunct="1"/>
            <a:r>
              <a:rPr lang="en-US" altLang="en-US" dirty="0"/>
              <a:t>New hire receives email notification to select retirement plan or non-membership, if eligible.</a:t>
            </a:r>
          </a:p>
          <a:p>
            <a:pPr lvl="1" eaLnBrk="1" hangingPunct="1"/>
            <a:r>
              <a:rPr lang="en-US" altLang="en-US" dirty="0"/>
              <a:t>Refer to the </a:t>
            </a:r>
            <a:r>
              <a:rPr lang="en-US" altLang="en-US" i="1" dirty="0">
                <a:solidFill>
                  <a:srgbClr val="FF0000"/>
                </a:solidFill>
                <a:hlinkClick r:id="rId5"/>
              </a:rPr>
              <a:t>Using EES for retirement enrollment elections</a:t>
            </a:r>
            <a:r>
              <a:rPr lang="en-US" altLang="en-US" i="1" dirty="0">
                <a:solidFill>
                  <a:srgbClr val="FF0000"/>
                </a:solidFill>
              </a:rPr>
              <a:t> </a:t>
            </a:r>
            <a:r>
              <a:rPr lang="en-US" altLang="en-US" dirty="0"/>
              <a:t>training resource. </a:t>
            </a:r>
            <a:r>
              <a:rPr lang="en-US" altLang="en-US" dirty="0">
                <a:solidFill>
                  <a:srgbClr val="FF0000"/>
                </a:solidFill>
              </a:rPr>
              <a:t> </a:t>
            </a:r>
          </a:p>
          <a:p>
            <a:pPr eaLnBrk="1" hangingPunct="1"/>
            <a:r>
              <a:rPr lang="en-US" dirty="0"/>
              <a:t>Provide the </a:t>
            </a:r>
            <a:r>
              <a:rPr lang="en-US" i="1" u="sng" dirty="0">
                <a:solidFill>
                  <a:schemeClr val="accent1"/>
                </a:solidFill>
                <a:hlinkClick r:id="rId6">
                  <a:extLst>
                    <a:ext uri="{A12FA001-AC4F-418D-AE19-62706E023703}">
                      <ahyp:hlinkClr xmlns:ahyp="http://schemas.microsoft.com/office/drawing/2018/hyperlinkcolor" val="tx"/>
                    </a:ext>
                  </a:extLst>
                </a:hlinkClick>
              </a:rPr>
              <a:t>Retirement Enrollment Guide for New Hires</a:t>
            </a:r>
            <a:r>
              <a:rPr lang="en-US" dirty="0">
                <a:solidFill>
                  <a:schemeClr val="accent1"/>
                </a:solidFill>
              </a:rPr>
              <a:t> </a:t>
            </a:r>
            <a:r>
              <a:rPr lang="en-US" dirty="0"/>
              <a:t>flyer.</a:t>
            </a:r>
          </a:p>
          <a:p>
            <a:pPr eaLnBrk="1" hangingPunct="1"/>
            <a:r>
              <a:rPr lang="en-US" altLang="en-US" dirty="0"/>
              <a:t>If completing enrollment on paper, complete:</a:t>
            </a:r>
          </a:p>
          <a:p>
            <a:pPr lvl="1" eaLnBrk="1" hangingPunct="1"/>
            <a:r>
              <a:rPr lang="en-US" altLang="en-US" i="1" u="sng" dirty="0">
                <a:hlinkClick r:id="rId7"/>
              </a:rPr>
              <a:t>Retirement Plan Enrollment</a:t>
            </a:r>
            <a:r>
              <a:rPr lang="en-US" altLang="en-US" i="1" dirty="0"/>
              <a:t> </a:t>
            </a:r>
            <a:r>
              <a:rPr lang="en-US" altLang="en-US" dirty="0"/>
              <a:t>(Form 1100); or </a:t>
            </a:r>
          </a:p>
          <a:p>
            <a:pPr lvl="1" eaLnBrk="1" hangingPunct="1"/>
            <a:r>
              <a:rPr lang="en-US" altLang="en-US" i="1" u="sng" dirty="0">
                <a:hlinkClick r:id="rId8"/>
              </a:rPr>
              <a:t>Election of Non-Membership</a:t>
            </a:r>
            <a:r>
              <a:rPr lang="en-US" altLang="en-US" i="1" dirty="0"/>
              <a:t> </a:t>
            </a:r>
            <a:r>
              <a:rPr lang="en-US" altLang="en-US" dirty="0"/>
              <a:t>(Form 1104).</a:t>
            </a:r>
          </a:p>
        </p:txBody>
      </p:sp>
      <p:sp>
        <p:nvSpPr>
          <p:cNvPr id="29700" name="Slide Number Placeholder 3">
            <a:extLst>
              <a:ext uri="{FF2B5EF4-FFF2-40B4-BE49-F238E27FC236}">
                <a16:creationId xmlns:a16="http://schemas.microsoft.com/office/drawing/2014/main" id="{966E37D2-ED09-49B4-B997-568EC3C4417B}"/>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8E302586-130E-4008-B8F4-2D6B324560EE}"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5</a:t>
            </a:fld>
            <a:endParaRPr lang="en-US" altLang="en-US" sz="1400">
              <a:solidFill>
                <a:schemeClr val="bg1"/>
              </a:solidFill>
              <a:latin typeface="Times New Roman" panose="02020603050405020304" pitchFamily="18" charset="0"/>
            </a:endParaRPr>
          </a:p>
        </p:txBody>
      </p:sp>
      <p:sp>
        <p:nvSpPr>
          <p:cNvPr id="29701" name="Rectangle 7">
            <a:extLst>
              <a:ext uri="{FF2B5EF4-FFF2-40B4-BE49-F238E27FC236}">
                <a16:creationId xmlns:a16="http://schemas.microsoft.com/office/drawing/2014/main" id="{BF773354-ABCB-4AC1-83DE-76CD936FED75}"/>
              </a:ext>
            </a:extLst>
          </p:cNvPr>
          <p:cNvSpPr>
            <a:spLocks noChangeArrowheads="1"/>
          </p:cNvSpPr>
          <p:nvPr/>
        </p:nvSpPr>
        <p:spPr bwMode="auto">
          <a:xfrm>
            <a:off x="457200" y="6042025"/>
            <a:ext cx="8085138"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7000"/>
              </a:lnSpc>
              <a:spcBef>
                <a:spcPct val="0"/>
              </a:spcBef>
              <a:spcAft>
                <a:spcPts val="800"/>
              </a:spcAft>
              <a:buFontTx/>
              <a:buNone/>
            </a:pPr>
            <a:r>
              <a:rPr lang="en-US" altLang="en-US" sz="1000" baseline="30000" dirty="0">
                <a:solidFill>
                  <a:schemeClr val="tx2"/>
                </a:solidFill>
              </a:rPr>
              <a:t>1</a:t>
            </a:r>
            <a:r>
              <a:rPr lang="en-US" altLang="en-US" sz="1000" dirty="0">
                <a:solidFill>
                  <a:schemeClr val="tx2"/>
                </a:solidFill>
              </a:rPr>
              <a:t>Employers who report payroll through the Comptroller General payroll system are excluded from this process.</a:t>
            </a:r>
            <a:endParaRPr lang="en-US" altLang="en-US" sz="1000" dirty="0">
              <a:solidFill>
                <a:schemeClr val="tx2"/>
              </a:solidFill>
              <a:ea typeface="Calibri" panose="020F0502020204030204" pitchFamily="34" charset="0"/>
              <a:cs typeface="Times New Roman" panose="02020603050405020304" pitchFamily="18" charset="0"/>
            </a:endParaRPr>
          </a:p>
        </p:txBody>
      </p:sp>
      <p:pic>
        <p:nvPicPr>
          <p:cNvPr id="3" name="Audio 2">
            <a:hlinkClick r:id="" action="ppaction://media"/>
            <a:extLst>
              <a:ext uri="{FF2B5EF4-FFF2-40B4-BE49-F238E27FC236}">
                <a16:creationId xmlns:a16="http://schemas.microsoft.com/office/drawing/2014/main" id="{CAE04908-9785-8B53-0B48-EAE67A2D399A}"/>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540750" y="6254750"/>
            <a:ext cx="450850" cy="4508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71472"/>
    </mc:Choice>
    <mc:Fallback>
      <p:transition spd="slow" advTm="7147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F610D2EC-27A2-4379-B822-EDB1B2D809B9}"/>
              </a:ext>
            </a:extLst>
          </p:cNvPr>
          <p:cNvSpPr>
            <a:spLocks noGrp="1" noChangeArrowheads="1"/>
          </p:cNvSpPr>
          <p:nvPr>
            <p:ph type="title"/>
          </p:nvPr>
        </p:nvSpPr>
        <p:spPr>
          <a:xfrm>
            <a:off x="457200" y="228600"/>
            <a:ext cx="8229600" cy="804863"/>
          </a:xfrm>
        </p:spPr>
        <p:txBody>
          <a:bodyPr/>
          <a:lstStyle/>
          <a:p>
            <a:pPr eaLnBrk="1" hangingPunct="1"/>
            <a:r>
              <a:rPr lang="en-US" altLang="en-US"/>
              <a:t>State ORP enrollment</a:t>
            </a:r>
          </a:p>
        </p:txBody>
      </p:sp>
      <p:sp>
        <p:nvSpPr>
          <p:cNvPr id="30723" name="Content Placeholder 2">
            <a:extLst>
              <a:ext uri="{FF2B5EF4-FFF2-40B4-BE49-F238E27FC236}">
                <a16:creationId xmlns:a16="http://schemas.microsoft.com/office/drawing/2014/main" id="{86E3F791-33FB-4CFC-A0F8-3CB53628E46D}"/>
              </a:ext>
            </a:extLst>
          </p:cNvPr>
          <p:cNvSpPr>
            <a:spLocks noGrp="1" noChangeArrowheads="1"/>
          </p:cNvSpPr>
          <p:nvPr>
            <p:ph idx="1"/>
          </p:nvPr>
        </p:nvSpPr>
        <p:spPr>
          <a:xfrm>
            <a:off x="457200" y="1262063"/>
            <a:ext cx="8229600" cy="5029200"/>
          </a:xfrm>
        </p:spPr>
        <p:txBody>
          <a:bodyPr/>
          <a:lstStyle/>
          <a:p>
            <a:pPr eaLnBrk="1" hangingPunct="1"/>
            <a:r>
              <a:rPr lang="en-US" altLang="en-US" dirty="0"/>
              <a:t>If employee elects State ORP, they must choose a service provider.</a:t>
            </a:r>
          </a:p>
          <a:p>
            <a:pPr lvl="1" eaLnBrk="1" hangingPunct="1"/>
            <a:r>
              <a:rPr lang="en-US" dirty="0"/>
              <a:t>Find links to service providers at </a:t>
            </a:r>
            <a:r>
              <a:rPr lang="en-US" u="sng" dirty="0">
                <a:solidFill>
                  <a:schemeClr val="accent1"/>
                </a:solidFill>
                <a:hlinkClick r:id="rId4">
                  <a:extLst>
                    <a:ext uri="{A12FA001-AC4F-418D-AE19-62706E023703}">
                      <ahyp:hlinkClr xmlns:ahyp="http://schemas.microsoft.com/office/drawing/2018/hyperlinkcolor" val="tx"/>
                    </a:ext>
                  </a:extLst>
                </a:hlinkClick>
              </a:rPr>
              <a:t>peba.sc.gov/state-</a:t>
            </a:r>
            <a:r>
              <a:rPr lang="en-US" u="sng" dirty="0" err="1">
                <a:solidFill>
                  <a:schemeClr val="accent1"/>
                </a:solidFill>
                <a:hlinkClick r:id="rId4">
                  <a:extLst>
                    <a:ext uri="{A12FA001-AC4F-418D-AE19-62706E023703}">
                      <ahyp:hlinkClr xmlns:ahyp="http://schemas.microsoft.com/office/drawing/2018/hyperlinkcolor" val="tx"/>
                    </a:ext>
                  </a:extLst>
                </a:hlinkClick>
              </a:rPr>
              <a:t>orp</a:t>
            </a:r>
            <a:r>
              <a:rPr lang="en-US" dirty="0"/>
              <a:t>.</a:t>
            </a:r>
          </a:p>
          <a:p>
            <a:pPr eaLnBrk="1" hangingPunct="1"/>
            <a:r>
              <a:rPr lang="en-US" altLang="en-US" dirty="0"/>
              <a:t>PEBA provides enrollment details to service provider selected.</a:t>
            </a:r>
          </a:p>
          <a:p>
            <a:pPr eaLnBrk="1" hangingPunct="1"/>
            <a:r>
              <a:rPr lang="en-US" altLang="en-US" dirty="0"/>
              <a:t>Employee must also complete investment elections and beneficiary designation with chosen service provider. </a:t>
            </a:r>
          </a:p>
        </p:txBody>
      </p:sp>
      <p:sp>
        <p:nvSpPr>
          <p:cNvPr id="30724" name="Slide Number Placeholder 3">
            <a:extLst>
              <a:ext uri="{FF2B5EF4-FFF2-40B4-BE49-F238E27FC236}">
                <a16:creationId xmlns:a16="http://schemas.microsoft.com/office/drawing/2014/main" id="{A7926014-E123-47C6-B705-29CD55CEF6C6}"/>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3E296188-FB62-48B2-B16A-948ED1275900}"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6</a:t>
            </a:fld>
            <a:endParaRPr lang="en-US" altLang="en-US" sz="1400">
              <a:solidFill>
                <a:schemeClr val="bg1"/>
              </a:solidFill>
              <a:latin typeface="Times New Roman" panose="02020603050405020304" pitchFamily="18" charset="0"/>
            </a:endParaRPr>
          </a:p>
        </p:txBody>
      </p:sp>
      <p:pic>
        <p:nvPicPr>
          <p:cNvPr id="4" name="Audio 3">
            <a:hlinkClick r:id="" action="ppaction://media"/>
            <a:extLst>
              <a:ext uri="{FF2B5EF4-FFF2-40B4-BE49-F238E27FC236}">
                <a16:creationId xmlns:a16="http://schemas.microsoft.com/office/drawing/2014/main" id="{71C38C1B-E1A5-0BA3-1A3E-962D2582518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40750" y="6254750"/>
            <a:ext cx="450850" cy="4508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9797"/>
    </mc:Choice>
    <mc:Fallback>
      <p:transition spd="slow" advTm="2979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6D672351-86F8-4E37-B97E-954A7140B0C5}"/>
              </a:ext>
            </a:extLst>
          </p:cNvPr>
          <p:cNvSpPr>
            <a:spLocks noGrp="1" noChangeArrowheads="1"/>
          </p:cNvSpPr>
          <p:nvPr>
            <p:ph type="title"/>
          </p:nvPr>
        </p:nvSpPr>
        <p:spPr>
          <a:xfrm>
            <a:off x="457200" y="228600"/>
            <a:ext cx="8229600" cy="804863"/>
          </a:xfrm>
        </p:spPr>
        <p:txBody>
          <a:bodyPr/>
          <a:lstStyle/>
          <a:p>
            <a:pPr eaLnBrk="1" hangingPunct="1"/>
            <a:r>
              <a:rPr lang="en-US" altLang="en-US"/>
              <a:t>Return-to-work retirees</a:t>
            </a:r>
          </a:p>
        </p:txBody>
      </p:sp>
      <p:sp>
        <p:nvSpPr>
          <p:cNvPr id="31747" name="Content Placeholder 2">
            <a:extLst>
              <a:ext uri="{FF2B5EF4-FFF2-40B4-BE49-F238E27FC236}">
                <a16:creationId xmlns:a16="http://schemas.microsoft.com/office/drawing/2014/main" id="{1F4DF7E8-DC36-43C7-BAB0-3561BA2F6950}"/>
              </a:ext>
            </a:extLst>
          </p:cNvPr>
          <p:cNvSpPr>
            <a:spLocks noGrp="1" noChangeArrowheads="1"/>
          </p:cNvSpPr>
          <p:nvPr>
            <p:ph idx="1"/>
          </p:nvPr>
        </p:nvSpPr>
        <p:spPr>
          <a:xfrm>
            <a:off x="457200" y="1262063"/>
            <a:ext cx="8229600" cy="5029200"/>
          </a:xfrm>
        </p:spPr>
        <p:txBody>
          <a:bodyPr/>
          <a:lstStyle/>
          <a:p>
            <a:pPr eaLnBrk="1" hangingPunct="1"/>
            <a:r>
              <a:rPr lang="en-US" altLang="en-US" dirty="0"/>
              <a:t>Employers must notify PEBA when a retired member is hired.</a:t>
            </a:r>
          </a:p>
          <a:p>
            <a:pPr eaLnBrk="1" hangingPunct="1"/>
            <a:r>
              <a:rPr lang="en-US" altLang="en-US" dirty="0"/>
              <a:t>As soon as possible, enter return-to-work dates in EES¹: </a:t>
            </a:r>
          </a:p>
          <a:p>
            <a:pPr lvl="1" eaLnBrk="1" hangingPunct="1"/>
            <a:r>
              <a:rPr lang="en-US" altLang="en-US" dirty="0"/>
              <a:t>Use </a:t>
            </a:r>
            <a:r>
              <a:rPr lang="en-US" altLang="en-US" i="1" dirty="0"/>
              <a:t>Employed Retirees – Return to Work Date Entry</a:t>
            </a:r>
            <a:r>
              <a:rPr lang="en-US" altLang="en-US" dirty="0"/>
              <a:t> option.</a:t>
            </a:r>
          </a:p>
          <a:p>
            <a:pPr lvl="1" eaLnBrk="1" hangingPunct="1"/>
            <a:r>
              <a:rPr lang="en-US" altLang="en-US" dirty="0"/>
              <a:t>Error message appears when 30-day termination requirement is not met.</a:t>
            </a:r>
          </a:p>
          <a:p>
            <a:pPr lvl="1" eaLnBrk="1" hangingPunct="1"/>
            <a:r>
              <a:rPr lang="en-US" altLang="en-US" dirty="0"/>
              <a:t>Employer is responsible for reimbursing PEBA for any benefits wrongly paid as a result of a failure to notify.</a:t>
            </a:r>
          </a:p>
          <a:p>
            <a:pPr eaLnBrk="1" hangingPunct="1"/>
            <a:r>
              <a:rPr lang="en-US" altLang="en-US" dirty="0"/>
              <a:t>Remind retiree that employee contributions are withheld. </a:t>
            </a:r>
          </a:p>
          <a:p>
            <a:pPr lvl="1" eaLnBrk="1" hangingPunct="1"/>
            <a:r>
              <a:rPr lang="en-US" altLang="en-US" dirty="0"/>
              <a:t>Provide these flyers:</a:t>
            </a:r>
          </a:p>
          <a:p>
            <a:pPr lvl="2" eaLnBrk="1" hangingPunct="1"/>
            <a:r>
              <a:rPr lang="en-US" altLang="en-US" i="1" dirty="0">
                <a:hlinkClick r:id="rId4"/>
              </a:rPr>
              <a:t>How Returning to Work Will Impact Your Retirement Benefits</a:t>
            </a:r>
            <a:r>
              <a:rPr lang="en-US" altLang="en-US" dirty="0"/>
              <a:t>; and</a:t>
            </a:r>
          </a:p>
          <a:p>
            <a:pPr lvl="2" eaLnBrk="1" hangingPunct="1"/>
            <a:r>
              <a:rPr lang="en-US" altLang="en-US" dirty="0">
                <a:hlinkClick r:id="rId5"/>
              </a:rPr>
              <a:t>How the Earnings Limitation Works</a:t>
            </a:r>
            <a:r>
              <a:rPr lang="en-US" altLang="en-US" dirty="0"/>
              <a:t>.</a:t>
            </a:r>
          </a:p>
        </p:txBody>
      </p:sp>
      <p:sp>
        <p:nvSpPr>
          <p:cNvPr id="31748" name="Slide Number Placeholder 3">
            <a:extLst>
              <a:ext uri="{FF2B5EF4-FFF2-40B4-BE49-F238E27FC236}">
                <a16:creationId xmlns:a16="http://schemas.microsoft.com/office/drawing/2014/main" id="{2C5E523F-8AC9-4BF7-B383-7E7F2F6E80D0}"/>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3BBE1AF0-86CC-43A5-BC05-6F60C5CE59AE}"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7</a:t>
            </a:fld>
            <a:endParaRPr lang="en-US" altLang="en-US" sz="1400">
              <a:solidFill>
                <a:schemeClr val="bg1"/>
              </a:solidFill>
              <a:latin typeface="Times New Roman" panose="02020603050405020304" pitchFamily="18" charset="0"/>
            </a:endParaRPr>
          </a:p>
        </p:txBody>
      </p:sp>
      <p:sp>
        <p:nvSpPr>
          <p:cNvPr id="31749" name="Rectangle 4">
            <a:extLst>
              <a:ext uri="{FF2B5EF4-FFF2-40B4-BE49-F238E27FC236}">
                <a16:creationId xmlns:a16="http://schemas.microsoft.com/office/drawing/2014/main" id="{B212679A-9E06-4831-B76E-DF9F8E8B451B}"/>
              </a:ext>
            </a:extLst>
          </p:cNvPr>
          <p:cNvSpPr>
            <a:spLocks noChangeArrowheads="1"/>
          </p:cNvSpPr>
          <p:nvPr/>
        </p:nvSpPr>
        <p:spPr bwMode="auto">
          <a:xfrm>
            <a:off x="457200" y="6034088"/>
            <a:ext cx="8085138"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7000"/>
              </a:lnSpc>
              <a:spcBef>
                <a:spcPct val="0"/>
              </a:spcBef>
              <a:spcAft>
                <a:spcPts val="800"/>
              </a:spcAft>
              <a:buFontTx/>
              <a:buNone/>
            </a:pPr>
            <a:r>
              <a:rPr lang="en-US" altLang="en-US" sz="1000" baseline="30000" dirty="0">
                <a:solidFill>
                  <a:schemeClr val="tx2"/>
                </a:solidFill>
              </a:rPr>
              <a:t>1</a:t>
            </a:r>
            <a:r>
              <a:rPr lang="en-US" altLang="en-US" sz="1000" dirty="0">
                <a:solidFill>
                  <a:schemeClr val="tx2"/>
                </a:solidFill>
              </a:rPr>
              <a:t>Employers who report payroll through the Comptroller General payroll system are excluded from this process.</a:t>
            </a:r>
            <a:endParaRPr lang="en-US" altLang="en-US" sz="1000" dirty="0">
              <a:solidFill>
                <a:schemeClr val="tx2"/>
              </a:solidFill>
              <a:ea typeface="Calibri" panose="020F0502020204030204" pitchFamily="34" charset="0"/>
              <a:cs typeface="Times New Roman" panose="02020603050405020304" pitchFamily="18" charset="0"/>
            </a:endParaRPr>
          </a:p>
        </p:txBody>
      </p:sp>
      <p:pic>
        <p:nvPicPr>
          <p:cNvPr id="3" name="Audio 2">
            <a:hlinkClick r:id="" action="ppaction://media"/>
            <a:extLst>
              <a:ext uri="{FF2B5EF4-FFF2-40B4-BE49-F238E27FC236}">
                <a16:creationId xmlns:a16="http://schemas.microsoft.com/office/drawing/2014/main" id="{25B9C1CF-0F05-9872-79FC-0371B37AF2D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40750" y="6254750"/>
            <a:ext cx="450850" cy="4508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51130"/>
    </mc:Choice>
    <mc:Fallback>
      <p:transition spd="slow" advTm="511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652FB-DDA8-423B-8135-14A1E3F2ECCB}"/>
              </a:ext>
            </a:extLst>
          </p:cNvPr>
          <p:cNvSpPr>
            <a:spLocks noGrp="1"/>
          </p:cNvSpPr>
          <p:nvPr>
            <p:ph type="title"/>
          </p:nvPr>
        </p:nvSpPr>
        <p:spPr>
          <a:xfrm>
            <a:off x="457200" y="228600"/>
            <a:ext cx="8229600" cy="804863"/>
          </a:xfrm>
        </p:spPr>
        <p:txBody>
          <a:bodyPr rtlCol="0">
            <a:normAutofit fontScale="90000"/>
          </a:bodyPr>
          <a:lstStyle/>
          <a:p>
            <a:pPr eaLnBrk="1" fontAlgn="auto" hangingPunct="1">
              <a:spcAft>
                <a:spcPts val="0"/>
              </a:spcAft>
              <a:defRPr/>
            </a:pPr>
            <a:r>
              <a:rPr lang="en-US" dirty="0"/>
              <a:t>Employers who report payroll through the Comptroller General’s office</a:t>
            </a:r>
          </a:p>
        </p:txBody>
      </p:sp>
      <p:sp>
        <p:nvSpPr>
          <p:cNvPr id="32771" name="Content Placeholder 2">
            <a:extLst>
              <a:ext uri="{FF2B5EF4-FFF2-40B4-BE49-F238E27FC236}">
                <a16:creationId xmlns:a16="http://schemas.microsoft.com/office/drawing/2014/main" id="{52A36FB4-1BAC-4252-A764-2ADE158BD6FD}"/>
              </a:ext>
            </a:extLst>
          </p:cNvPr>
          <p:cNvSpPr>
            <a:spLocks noGrp="1" noChangeArrowheads="1"/>
          </p:cNvSpPr>
          <p:nvPr>
            <p:ph idx="1"/>
          </p:nvPr>
        </p:nvSpPr>
        <p:spPr>
          <a:xfrm>
            <a:off x="457200" y="1262063"/>
            <a:ext cx="8229600" cy="5029200"/>
          </a:xfrm>
        </p:spPr>
        <p:txBody>
          <a:bodyPr/>
          <a:lstStyle/>
          <a:p>
            <a:pPr eaLnBrk="1" hangingPunct="1"/>
            <a:r>
              <a:rPr lang="en-US" altLang="en-US" dirty="0"/>
              <a:t>Enrollments, including return-to-work retiree hire dates, are submitted electronically from SCEIS to PEBA.</a:t>
            </a:r>
          </a:p>
          <a:p>
            <a:pPr eaLnBrk="1" hangingPunct="1"/>
            <a:r>
              <a:rPr lang="en-US" altLang="en-US" dirty="0"/>
              <a:t>Do not send enrollment or new hire documents to PEBA.</a:t>
            </a:r>
          </a:p>
          <a:p>
            <a:pPr lvl="1" eaLnBrk="1" hangingPunct="1"/>
            <a:r>
              <a:rPr lang="en-US" altLang="en-US" dirty="0"/>
              <a:t>Retain new hire documents only for your recordkeeping. </a:t>
            </a:r>
          </a:p>
        </p:txBody>
      </p:sp>
      <p:sp>
        <p:nvSpPr>
          <p:cNvPr id="32772" name="Slide Number Placeholder 3">
            <a:extLst>
              <a:ext uri="{FF2B5EF4-FFF2-40B4-BE49-F238E27FC236}">
                <a16:creationId xmlns:a16="http://schemas.microsoft.com/office/drawing/2014/main" id="{A97F5BE5-9C88-496C-A500-6835174D5916}"/>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CA1590EB-F5C0-4463-87C4-678B44F31261}"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8</a:t>
            </a:fld>
            <a:endParaRPr lang="en-US" altLang="en-US" sz="1400">
              <a:solidFill>
                <a:schemeClr val="bg1"/>
              </a:solidFill>
              <a:latin typeface="Times New Roman" panose="02020603050405020304" pitchFamily="18" charset="0"/>
            </a:endParaRPr>
          </a:p>
        </p:txBody>
      </p:sp>
      <p:pic>
        <p:nvPicPr>
          <p:cNvPr id="3" name="Audio 2">
            <a:hlinkClick r:id="" action="ppaction://media"/>
            <a:extLst>
              <a:ext uri="{FF2B5EF4-FFF2-40B4-BE49-F238E27FC236}">
                <a16:creationId xmlns:a16="http://schemas.microsoft.com/office/drawing/2014/main" id="{512CB0AE-0AC1-C4FD-307F-CDE563B3BE1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40750" y="6254750"/>
            <a:ext cx="450850" cy="4508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2386"/>
    </mc:Choice>
    <mc:Fallback>
      <p:transition spd="slow" advTm="223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1">
            <a:extLst>
              <a:ext uri="{FF2B5EF4-FFF2-40B4-BE49-F238E27FC236}">
                <a16:creationId xmlns:a16="http://schemas.microsoft.com/office/drawing/2014/main" id="{F10247C4-BF05-48CE-87D9-095F901CC2E5}"/>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80F5E2F9-39CC-4885-9A8C-35508656A173}"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9</a:t>
            </a:fld>
            <a:endParaRPr lang="en-US" altLang="en-US" sz="1400">
              <a:solidFill>
                <a:schemeClr val="bg1"/>
              </a:solidFill>
              <a:latin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Office Theme">
  <a:themeElements>
    <a:clrScheme name="PEBA 2020 - white">
      <a:dk1>
        <a:srgbClr val="1260A7"/>
      </a:dk1>
      <a:lt1>
        <a:srgbClr val="FFFFFF"/>
      </a:lt1>
      <a:dk2>
        <a:srgbClr val="063A68"/>
      </a:dk2>
      <a:lt2>
        <a:srgbClr val="B2B2B2"/>
      </a:lt2>
      <a:accent1>
        <a:srgbClr val="568EC1"/>
      </a:accent1>
      <a:accent2>
        <a:srgbClr val="412049"/>
      </a:accent2>
      <a:accent3>
        <a:srgbClr val="8D1F4A"/>
      </a:accent3>
      <a:accent4>
        <a:srgbClr val="0087B0"/>
      </a:accent4>
      <a:accent5>
        <a:srgbClr val="007A77"/>
      </a:accent5>
      <a:accent6>
        <a:srgbClr val="A50000"/>
      </a:accent6>
      <a:hlink>
        <a:srgbClr val="568EC1"/>
      </a:hlink>
      <a:folHlink>
        <a:srgbClr val="568EC1"/>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D9960687-C75A-420D-8DDD-D4595019A51F}" vid="{44207126-CA13-42C3-9B79-86376552E6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PEBA Academy Presentation Template</Template>
  <TotalTime>652</TotalTime>
  <Words>542</Words>
  <Application>Microsoft Office PowerPoint</Application>
  <PresentationFormat>On-screen Show (4:3)</PresentationFormat>
  <Paragraphs>60</Paragraphs>
  <Slides>9</Slides>
  <Notes>0</Notes>
  <HiddenSlides>0</HiddenSlides>
  <MMClips>8</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Times New Roman</vt:lpstr>
      <vt:lpstr>Tw Cen MT Condensed</vt:lpstr>
      <vt:lpstr>Office Theme</vt:lpstr>
      <vt:lpstr>Membership and enrollment: enrollment process</vt:lpstr>
      <vt:lpstr>Enrollment</vt:lpstr>
      <vt:lpstr>Electing non-membership</vt:lpstr>
      <vt:lpstr>Secondary employment</vt:lpstr>
      <vt:lpstr>Enrollment process¹</vt:lpstr>
      <vt:lpstr>State ORP enrollment</vt:lpstr>
      <vt:lpstr>Return-to-work retirees</vt:lpstr>
      <vt:lpstr>Employers who report payroll through the Comptroller General’s office</vt:lpstr>
      <vt:lpstr>PowerPoint Presentation</vt:lpstr>
    </vt:vector>
  </TitlesOfParts>
  <Company>PEBA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H. Young</dc:creator>
  <cp:lastModifiedBy>Jennifer S. Dolder</cp:lastModifiedBy>
  <cp:revision>49</cp:revision>
  <cp:lastPrinted>2019-12-11T18:59:44Z</cp:lastPrinted>
  <dcterms:created xsi:type="dcterms:W3CDTF">2020-03-31T13:24:57Z</dcterms:created>
  <dcterms:modified xsi:type="dcterms:W3CDTF">2023-06-12T13:45:34Z</dcterms:modified>
</cp:coreProperties>
</file>