
<file path=[Content_Types].xml><?xml version="1.0" encoding="utf-8"?>
<Types xmlns="http://schemas.openxmlformats.org/package/2006/content-types">
  <Default Extension="bin" ContentType="application/vnd.openxmlformats-officedocument.oleObject"/>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83" r:id="rId2"/>
    <p:sldId id="308" r:id="rId3"/>
    <p:sldId id="310" r:id="rId4"/>
    <p:sldId id="311" r:id="rId5"/>
    <p:sldId id="314" r:id="rId6"/>
    <p:sldId id="410" r:id="rId7"/>
    <p:sldId id="312" r:id="rId8"/>
    <p:sldId id="411" r:id="rId9"/>
    <p:sldId id="412" r:id="rId10"/>
    <p:sldId id="413" r:id="rId11"/>
    <p:sldId id="414" r:id="rId12"/>
    <p:sldId id="263" r:id="rId13"/>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1" clrIdx="0"/>
  <p:cmAuthor id="2" name="Jennifer S. Dolder" initials="JSD" lastIdx="5" clrIdx="1">
    <p:extLst>
      <p:ext uri="{19B8F6BF-5375-455C-9EA6-DF929625EA0E}">
        <p15:presenceInfo xmlns:p15="http://schemas.microsoft.com/office/powerpoint/2012/main" userId="S::rdoldj@peba.sc.gov::adc8f237-6518-4fda-a594-f6aaccffabfd" providerId="AD"/>
      </p:ext>
    </p:extLst>
  </p:cmAuthor>
  <p:cmAuthor id="3" name="Jessica Moak" initials="JM" lastIdx="9" clrIdx="2">
    <p:extLst>
      <p:ext uri="{19B8F6BF-5375-455C-9EA6-DF929625EA0E}">
        <p15:presenceInfo xmlns:p15="http://schemas.microsoft.com/office/powerpoint/2012/main" userId="S::rmoakj@peba.sc.gov::aefcb452-2607-4fbc-8c60-dfa075c160aa" providerId="AD"/>
      </p:ext>
    </p:extLst>
  </p:cmAuthor>
  <p:cmAuthor id="4" name="Jeff Argondizzo" initials="JA" lastIdx="1" clrIdx="3">
    <p:extLst>
      <p:ext uri="{19B8F6BF-5375-455C-9EA6-DF929625EA0E}">
        <p15:presenceInfo xmlns:p15="http://schemas.microsoft.com/office/powerpoint/2012/main" userId="S::rargoj@peba.sc.gov::a32315b5-8b6f-4d31-a0fc-32d169e613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5652" autoAdjust="0"/>
  </p:normalViewPr>
  <p:slideViewPr>
    <p:cSldViewPr snapToGrid="0">
      <p:cViewPr varScale="1">
        <p:scale>
          <a:sx n="114" d="100"/>
          <a:sy n="114" d="100"/>
        </p:scale>
        <p:origin x="1560"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93B7EE3-EE71-4EA3-A4C3-EB09E2E225CC}"/>
              </a:ext>
            </a:extLst>
          </p:cNvPr>
          <p:cNvSpPr>
            <a:spLocks noGrp="1"/>
          </p:cNvSpPr>
          <p:nvPr>
            <p:ph type="sldNum" sz="quarter" idx="3"/>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4CFE6B4C-6C6D-4137-93A6-D0E38CAF96E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FC029ED-D28F-4ECD-9BE7-2786B5A4DB5A}"/>
              </a:ext>
            </a:extLst>
          </p:cNvPr>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pPr lvl="0"/>
            <a:endParaRPr lang="en-US" noProof="0"/>
          </a:p>
        </p:txBody>
      </p:sp>
      <p:sp>
        <p:nvSpPr>
          <p:cNvPr id="5" name="Notes Placeholder 4">
            <a:extLst>
              <a:ext uri="{FF2B5EF4-FFF2-40B4-BE49-F238E27FC236}">
                <a16:creationId xmlns:a16="http://schemas.microsoft.com/office/drawing/2014/main" id="{3AF47B81-A7E2-42BE-A689-89DAA136D515}"/>
              </a:ext>
            </a:extLst>
          </p:cNvPr>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a:extLst>
              <a:ext uri="{FF2B5EF4-FFF2-40B4-BE49-F238E27FC236}">
                <a16:creationId xmlns:a16="http://schemas.microsoft.com/office/drawing/2014/main" id="{F361A79F-772D-49AD-9614-5E7549EDEBEA}"/>
              </a:ext>
            </a:extLst>
          </p:cNvPr>
          <p:cNvSpPr>
            <a:spLocks noGrp="1"/>
          </p:cNvSpPr>
          <p:nvPr>
            <p:ph type="sldNum" sz="quarter" idx="5"/>
          </p:nvPr>
        </p:nvSpPr>
        <p:spPr>
          <a:xfrm>
            <a:off x="3978275" y="8842375"/>
            <a:ext cx="3043238" cy="466725"/>
          </a:xfrm>
          <a:prstGeom prst="rect">
            <a:avLst/>
          </a:prstGeom>
        </p:spPr>
        <p:txBody>
          <a:bodyPr vert="horz" lIns="93324" tIns="46662" rIns="93324" bIns="46662" rtlCol="0" anchor="b"/>
          <a:lstStyle>
            <a:lvl1pPr algn="r" eaLnBrk="1" fontAlgn="auto" hangingPunct="1">
              <a:spcBef>
                <a:spcPts val="0"/>
              </a:spcBef>
              <a:spcAft>
                <a:spcPts val="0"/>
              </a:spcAft>
              <a:defRPr sz="1200">
                <a:latin typeface="+mn-lt"/>
              </a:defRPr>
            </a:lvl1pPr>
          </a:lstStyle>
          <a:p>
            <a:pPr>
              <a:defRPr/>
            </a:pPr>
            <a:fld id="{6A6BAFA4-2F28-49EC-A7DC-2D9CA31ECBD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5251EB8-B74C-45D7-A515-36D13FEB7E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645920" y="2286000"/>
            <a:ext cx="6641869" cy="2286000"/>
          </a:xfrm>
        </p:spPr>
        <p:txBody>
          <a:bodyPr>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645920" y="4754880"/>
            <a:ext cx="6641869" cy="1463040"/>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3072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EE8BF48B-B4A9-4009-BD7E-1592960217A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45920" y="1828800"/>
            <a:ext cx="6693408" cy="2286000"/>
          </a:xfrm>
        </p:spPr>
        <p:txBody>
          <a:bodyP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Subtitle 2"/>
          <p:cNvSpPr>
            <a:spLocks noGrp="1"/>
          </p:cNvSpPr>
          <p:nvPr>
            <p:ph type="subTitle" idx="13"/>
          </p:nvPr>
        </p:nvSpPr>
        <p:spPr>
          <a:xfrm>
            <a:off x="1645920" y="4297680"/>
            <a:ext cx="6693408" cy="1368398"/>
          </a:xfrm>
        </p:spPr>
        <p:txBody>
          <a:bodyPr>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Slide Number Placeholder 5">
            <a:extLst>
              <a:ext uri="{FF2B5EF4-FFF2-40B4-BE49-F238E27FC236}">
                <a16:creationId xmlns:a16="http://schemas.microsoft.com/office/drawing/2014/main" id="{392C358B-A1D1-456E-8A30-491F140037F5}"/>
              </a:ext>
            </a:extLst>
          </p:cNvPr>
          <p:cNvSpPr>
            <a:spLocks noGrp="1"/>
          </p:cNvSpPr>
          <p:nvPr>
            <p:ph type="sldNum" sz="quarter" idx="14"/>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9F823C43-CCFC-4684-A90C-460510E1ECB5}" type="slidenum">
              <a:rPr lang="en-US"/>
              <a:pPr>
                <a:defRPr/>
              </a:pPr>
              <a:t>‹#›</a:t>
            </a:fld>
            <a:endParaRPr lang="en-US" dirty="0"/>
          </a:p>
        </p:txBody>
      </p:sp>
    </p:spTree>
    <p:extLst>
      <p:ext uri="{BB962C8B-B14F-4D97-AF65-F5344CB8AC3E}">
        <p14:creationId xmlns:p14="http://schemas.microsoft.com/office/powerpoint/2010/main" val="1767652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595CACC-AFA9-4370-B208-E823230929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B1D9DE39-93A0-42EB-9821-13C1F0492243}"/>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B0F109D-22A2-452A-899C-98BEB55FB27A}" type="slidenum">
              <a:rPr lang="en-US"/>
              <a:pPr>
                <a:defRPr/>
              </a:pPr>
              <a:t>‹#›</a:t>
            </a:fld>
            <a:endParaRPr lang="en-US" dirty="0"/>
          </a:p>
        </p:txBody>
      </p:sp>
    </p:spTree>
    <p:extLst>
      <p:ext uri="{BB962C8B-B14F-4D97-AF65-F5344CB8AC3E}">
        <p14:creationId xmlns:p14="http://schemas.microsoft.com/office/powerpoint/2010/main" val="285292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394DF282-01CA-4F79-836A-5003EAA016B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6ABB482D-9246-458E-ACB0-FA32C2016B34}"/>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BC38255-B199-4E0C-8A71-593F8A3191AC}" type="slidenum">
              <a:rPr lang="en-US"/>
              <a:pPr>
                <a:defRPr/>
              </a:pPr>
              <a:t>‹#›</a:t>
            </a:fld>
            <a:endParaRPr lang="en-US" dirty="0"/>
          </a:p>
        </p:txBody>
      </p:sp>
    </p:spTree>
    <p:extLst>
      <p:ext uri="{BB962C8B-B14F-4D97-AF65-F5344CB8AC3E}">
        <p14:creationId xmlns:p14="http://schemas.microsoft.com/office/powerpoint/2010/main" val="1969513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DE201A1-6560-4981-B15C-99171FF841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198" y="228600"/>
            <a:ext cx="8229599" cy="804672"/>
          </a:xfrm>
        </p:spPr>
        <p:txBody>
          <a:bodyPr>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9F62019A-DD8D-4389-824C-F479A866B64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5EF6B05E-853F-4D9D-9C41-D02A1A99CCF3}" type="slidenum">
              <a:rPr lang="en-US"/>
              <a:pPr>
                <a:defRPr/>
              </a:pPr>
              <a:t>‹#›</a:t>
            </a:fld>
            <a:endParaRPr lang="en-US" dirty="0"/>
          </a:p>
        </p:txBody>
      </p:sp>
    </p:spTree>
    <p:extLst>
      <p:ext uri="{BB962C8B-B14F-4D97-AF65-F5344CB8AC3E}">
        <p14:creationId xmlns:p14="http://schemas.microsoft.com/office/powerpoint/2010/main" val="176647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432BF42-9366-42B3-99C7-4F0DB11512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a:extLst>
              <a:ext uri="{FF2B5EF4-FFF2-40B4-BE49-F238E27FC236}">
                <a16:creationId xmlns:a16="http://schemas.microsoft.com/office/drawing/2014/main" id="{C451E853-94AD-407E-A438-D78CB3C141AE}"/>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70B5B779-79AB-4888-9B2F-5663C0067D5E}" type="slidenum">
              <a:rPr lang="en-US"/>
              <a:pPr>
                <a:defRPr/>
              </a:pPr>
              <a:t>‹#›</a:t>
            </a:fld>
            <a:endParaRPr lang="en-US" dirty="0"/>
          </a:p>
        </p:txBody>
      </p:sp>
    </p:spTree>
    <p:extLst>
      <p:ext uri="{BB962C8B-B14F-4D97-AF65-F5344CB8AC3E}">
        <p14:creationId xmlns:p14="http://schemas.microsoft.com/office/powerpoint/2010/main" val="2288590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DE67E8E-6B70-404E-996E-D1FCB41C440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F1EA3980-09ED-4C22-ADF7-BEEF9B988AE7}"/>
              </a:ext>
            </a:extLst>
          </p:cNvPr>
          <p:cNvSpPr txBox="1">
            <a:spLocks noChangeArrowheads="1"/>
          </p:cNvSpPr>
          <p:nvPr userDrawn="1"/>
        </p:nvSpPr>
        <p:spPr bwMode="auto">
          <a:xfrm>
            <a:off x="457200" y="1262063"/>
            <a:ext cx="8229600"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defRPr>
            </a:lvl1pPr>
            <a:lvl2pPr marL="685800" indent="-2286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Contact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hlinkClick r:id="rId3"/>
              </a:rPr>
              <a:t>peba.sc.gov/contact</a:t>
            </a:r>
            <a:r>
              <a:rPr lang="en-US" altLang="en-US" sz="2000" dirty="0">
                <a:solidFill>
                  <a:schemeClr val="tx2"/>
                </a:solidFill>
              </a:rPr>
              <a:t>. </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803.737.6800 or 888.260.9430.</a:t>
            </a:r>
          </a:p>
          <a:p>
            <a:pPr eaLnBrk="1" hangingPunct="1">
              <a:lnSpc>
                <a:spcPct val="90000"/>
              </a:lnSpc>
              <a:spcBef>
                <a:spcPts val="1000"/>
              </a:spcBef>
              <a:buFont typeface="Arial" panose="020B0604020202020204" pitchFamily="34" charset="0"/>
              <a:buChar char="•"/>
              <a:defRPr/>
            </a:pPr>
            <a:r>
              <a:rPr lang="en-US" altLang="en-US" sz="2400" dirty="0">
                <a:solidFill>
                  <a:schemeClr val="tx2"/>
                </a:solidFill>
              </a:rPr>
              <a:t>Visit us:</a:t>
            </a:r>
          </a:p>
          <a:p>
            <a:pPr lvl="1" eaLnBrk="1" hangingPunct="1">
              <a:lnSpc>
                <a:spcPct val="90000"/>
              </a:lnSpc>
              <a:spcBef>
                <a:spcPts val="500"/>
              </a:spcBef>
              <a:buFont typeface="Arial" panose="020B0604020202020204" pitchFamily="34" charset="0"/>
              <a:buChar char="•"/>
              <a:defRPr/>
            </a:pPr>
            <a:r>
              <a:rPr lang="en-US" altLang="en-US" sz="2000" dirty="0">
                <a:solidFill>
                  <a:schemeClr val="tx2"/>
                </a:solidFill>
              </a:rPr>
              <a:t>202 Arbor Lake Drive</a:t>
            </a:r>
            <a:br>
              <a:rPr lang="en-US" altLang="en-US" sz="2000" dirty="0">
                <a:solidFill>
                  <a:schemeClr val="tx2"/>
                </a:solidFill>
              </a:rPr>
            </a:br>
            <a:r>
              <a:rPr lang="en-US" altLang="en-US" sz="2000" dirty="0">
                <a:solidFill>
                  <a:schemeClr val="tx2"/>
                </a:solidFill>
              </a:rPr>
              <a:t>Columbia, SC 29223</a:t>
            </a:r>
          </a:p>
        </p:txBody>
      </p:sp>
      <p:sp>
        <p:nvSpPr>
          <p:cNvPr id="4" name="TextBox 3">
            <a:extLst>
              <a:ext uri="{FF2B5EF4-FFF2-40B4-BE49-F238E27FC236}">
                <a16:creationId xmlns:a16="http://schemas.microsoft.com/office/drawing/2014/main" id="{282B9EA0-800E-4CA7-A5F4-5E1689E85787}"/>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in touch with PEBA</a:t>
            </a:r>
          </a:p>
        </p:txBody>
      </p:sp>
      <p:sp>
        <p:nvSpPr>
          <p:cNvPr id="5" name="Slide Number Placeholder 5">
            <a:extLst>
              <a:ext uri="{FF2B5EF4-FFF2-40B4-BE49-F238E27FC236}">
                <a16:creationId xmlns:a16="http://schemas.microsoft.com/office/drawing/2014/main" id="{CA896C13-9870-45A9-8BCF-EEC4D08FBA2C}"/>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4355D7D9-7C61-4365-9B86-9288CB808141}" type="slidenum">
              <a:rPr lang="en-US"/>
              <a:pPr>
                <a:defRPr/>
              </a:pPr>
              <a:t>‹#›</a:t>
            </a:fld>
            <a:endParaRPr lang="en-US" dirty="0"/>
          </a:p>
        </p:txBody>
      </p:sp>
    </p:spTree>
    <p:extLst>
      <p:ext uri="{BB962C8B-B14F-4D97-AF65-F5344CB8AC3E}">
        <p14:creationId xmlns:p14="http://schemas.microsoft.com/office/powerpoint/2010/main" val="427933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B6BBD99-1EB1-475F-8F7E-C25E45FEE2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46438"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3A3FEE62-D8CA-4715-BE6B-0806B463657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48025" y="2179638"/>
            <a:ext cx="547688"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BA2B89F9-BF3F-4D36-8E60-D65FFD432CD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57200" y="2187575"/>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a:extLst>
              <a:ext uri="{FF2B5EF4-FFF2-40B4-BE49-F238E27FC236}">
                <a16:creationId xmlns:a16="http://schemas.microsoft.com/office/drawing/2014/main" id="{A89527C9-CD35-4686-9231-4E0AAC79147C}"/>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 y="1262063"/>
            <a:ext cx="5492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2F2CF9CF-9119-4C77-9FE1-A39AF4EA0EAC}"/>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7200" y="3113088"/>
            <a:ext cx="549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a:extLst>
              <a:ext uri="{FF2B5EF4-FFF2-40B4-BE49-F238E27FC236}">
                <a16:creationId xmlns:a16="http://schemas.microsoft.com/office/drawing/2014/main" id="{4CCF05B9-E731-41FE-BDD4-3D364A18A6DA}"/>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2">
            <a:extLst>
              <a:ext uri="{FF2B5EF4-FFF2-40B4-BE49-F238E27FC236}">
                <a16:creationId xmlns:a16="http://schemas.microsoft.com/office/drawing/2014/main" id="{C5CB29D6-9E9D-4591-9498-8712C219F50B}"/>
              </a:ext>
            </a:extLst>
          </p:cNvPr>
          <p:cNvGrpSpPr>
            <a:grpSpLocks/>
          </p:cNvGrpSpPr>
          <p:nvPr userDrawn="1"/>
        </p:nvGrpSpPr>
        <p:grpSpPr bwMode="auto">
          <a:xfrm>
            <a:off x="1085850" y="1304925"/>
            <a:ext cx="7253288" cy="2312988"/>
            <a:chOff x="1085421" y="957888"/>
            <a:chExt cx="7253907" cy="2312807"/>
          </a:xfrm>
        </p:grpSpPr>
        <p:sp>
          <p:nvSpPr>
            <p:cNvPr id="9" name="TextBox 8">
              <a:extLst>
                <a:ext uri="{FF2B5EF4-FFF2-40B4-BE49-F238E27FC236}">
                  <a16:creationId xmlns:a16="http://schemas.microsoft.com/office/drawing/2014/main" id="{F4A334AE-5313-46DB-B0C7-C935C54340D6}"/>
                </a:ext>
              </a:extLst>
            </p:cNvPr>
            <p:cNvSpPr txBox="1">
              <a:spLocks noChangeArrowheads="1"/>
            </p:cNvSpPr>
            <p:nvPr userDrawn="1"/>
          </p:nvSpPr>
          <p:spPr bwMode="auto">
            <a:xfrm>
              <a:off x="1085421" y="1883329"/>
              <a:ext cx="1354254" cy="46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8"/>
                </a:rPr>
                <a:t>SCPEBA</a:t>
              </a:r>
              <a:endParaRPr lang="en-US" altLang="en-US" sz="2400"/>
            </a:p>
          </p:txBody>
        </p:sp>
        <p:sp>
          <p:nvSpPr>
            <p:cNvPr id="10" name="TextBox 9">
              <a:extLst>
                <a:ext uri="{FF2B5EF4-FFF2-40B4-BE49-F238E27FC236}">
                  <a16:creationId xmlns:a16="http://schemas.microsoft.com/office/drawing/2014/main" id="{13CD8E5D-9218-457E-82D2-DFB3C5142607}"/>
                </a:ext>
              </a:extLst>
            </p:cNvPr>
            <p:cNvSpPr txBox="1">
              <a:spLocks noChangeArrowheads="1"/>
            </p:cNvSpPr>
            <p:nvPr userDrawn="1"/>
          </p:nvSpPr>
          <p:spPr bwMode="auto">
            <a:xfrm>
              <a:off x="1085421" y="957888"/>
              <a:ext cx="2082978"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9"/>
                </a:rPr>
                <a:t>SCPEBA</a:t>
              </a:r>
              <a:endParaRPr lang="en-US" altLang="en-US" sz="2400"/>
            </a:p>
          </p:txBody>
        </p:sp>
        <p:sp>
          <p:nvSpPr>
            <p:cNvPr id="11" name="TextBox 10">
              <a:extLst>
                <a:ext uri="{FF2B5EF4-FFF2-40B4-BE49-F238E27FC236}">
                  <a16:creationId xmlns:a16="http://schemas.microsoft.com/office/drawing/2014/main" id="{F0D4A0E0-D240-4EC7-B7D7-75F1DA85F64E}"/>
                </a:ext>
              </a:extLst>
            </p:cNvPr>
            <p:cNvSpPr txBox="1">
              <a:spLocks noChangeArrowheads="1"/>
            </p:cNvSpPr>
            <p:nvPr userDrawn="1"/>
          </p:nvSpPr>
          <p:spPr bwMode="auto">
            <a:xfrm>
              <a:off x="3874897" y="1870630"/>
              <a:ext cx="1574934" cy="460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0"/>
                </a:rPr>
                <a:t>PEBA TV</a:t>
              </a:r>
              <a:endParaRPr lang="en-US" altLang="en-US" sz="2400"/>
            </a:p>
          </p:txBody>
        </p:sp>
        <p:sp>
          <p:nvSpPr>
            <p:cNvPr id="12" name="TextBox 11">
              <a:extLst>
                <a:ext uri="{FF2B5EF4-FFF2-40B4-BE49-F238E27FC236}">
                  <a16:creationId xmlns:a16="http://schemas.microsoft.com/office/drawing/2014/main" id="{FA3997C7-2CD3-486A-85EC-246BFB2B0EFD}"/>
                </a:ext>
              </a:extLst>
            </p:cNvPr>
            <p:cNvSpPr txBox="1">
              <a:spLocks noChangeArrowheads="1"/>
            </p:cNvSpPr>
            <p:nvPr userDrawn="1"/>
          </p:nvSpPr>
          <p:spPr bwMode="auto">
            <a:xfrm>
              <a:off x="1085421" y="2808768"/>
              <a:ext cx="7253907" cy="46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u="sng">
                  <a:hlinkClick r:id="rId11"/>
                </a:rPr>
                <a:t>South Carolina Public Employee Benefit Authority</a:t>
              </a:r>
              <a:endParaRPr lang="en-US" altLang="en-US" sz="3600"/>
            </a:p>
          </p:txBody>
        </p:sp>
      </p:grpSp>
      <p:sp>
        <p:nvSpPr>
          <p:cNvPr id="13" name="TextBox 12">
            <a:extLst>
              <a:ext uri="{FF2B5EF4-FFF2-40B4-BE49-F238E27FC236}">
                <a16:creationId xmlns:a16="http://schemas.microsoft.com/office/drawing/2014/main" id="{6E1DCB07-CC84-47D5-8343-5C907BCD2306}"/>
              </a:ext>
            </a:extLst>
          </p:cNvPr>
          <p:cNvSpPr txBox="1">
            <a:spLocks noChangeArrowheads="1"/>
          </p:cNvSpPr>
          <p:nvPr userDrawn="1"/>
        </p:nvSpPr>
        <p:spPr bwMode="auto">
          <a:xfrm>
            <a:off x="457200" y="369888"/>
            <a:ext cx="761523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Get social with PEBA</a:t>
            </a:r>
          </a:p>
        </p:txBody>
      </p:sp>
      <p:sp>
        <p:nvSpPr>
          <p:cNvPr id="14" name="TextBox 13">
            <a:extLst>
              <a:ext uri="{FF2B5EF4-FFF2-40B4-BE49-F238E27FC236}">
                <a16:creationId xmlns:a16="http://schemas.microsoft.com/office/drawing/2014/main" id="{A3C5346C-6F7A-41EC-995C-1344F94C9A12}"/>
              </a:ext>
            </a:extLst>
          </p:cNvPr>
          <p:cNvSpPr txBox="1">
            <a:spLocks noChangeArrowheads="1"/>
          </p:cNvSpPr>
          <p:nvPr userDrawn="1"/>
        </p:nvSpPr>
        <p:spPr bwMode="auto">
          <a:xfrm>
            <a:off x="3875088" y="1304925"/>
            <a:ext cx="13541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400">
                <a:hlinkClick r:id="rId12"/>
              </a:rPr>
              <a:t>s.c.peba</a:t>
            </a:r>
            <a:endParaRPr lang="en-US" altLang="en-US" sz="2400"/>
          </a:p>
        </p:txBody>
      </p:sp>
      <p:sp>
        <p:nvSpPr>
          <p:cNvPr id="15" name="Slide Number Placeholder 5">
            <a:extLst>
              <a:ext uri="{FF2B5EF4-FFF2-40B4-BE49-F238E27FC236}">
                <a16:creationId xmlns:a16="http://schemas.microsoft.com/office/drawing/2014/main" id="{12DCD064-0597-4A46-AEAE-B4E091FCBBB8}"/>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5C28E8C-8AD2-4C23-A252-0CEB775ED27F}" type="slidenum">
              <a:rPr lang="en-US"/>
              <a:pPr>
                <a:defRPr/>
              </a:pPr>
              <a:t>‹#›</a:t>
            </a:fld>
            <a:endParaRPr lang="en-US" dirty="0"/>
          </a:p>
        </p:txBody>
      </p:sp>
    </p:spTree>
    <p:extLst>
      <p:ext uri="{BB962C8B-B14F-4D97-AF65-F5344CB8AC3E}">
        <p14:creationId xmlns:p14="http://schemas.microsoft.com/office/powerpoint/2010/main" val="2305219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254DC62-6761-4785-A4C4-B7B6767A148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F5144900-D258-4A78-AEE0-1F8F6D94AF61}"/>
              </a:ext>
            </a:extLst>
          </p:cNvPr>
          <p:cNvSpPr>
            <a:spLocks noChangeArrowheads="1"/>
          </p:cNvSpPr>
          <p:nvPr userDrawn="1"/>
        </p:nvSpPr>
        <p:spPr bwMode="auto">
          <a:xfrm>
            <a:off x="457200" y="1262063"/>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90000"/>
              </a:lnSpc>
              <a:spcBef>
                <a:spcPts val="1000"/>
              </a:spcBef>
              <a:buFont typeface="Arial" panose="020B0604020202020204" pitchFamily="34" charset="0"/>
              <a:buNone/>
              <a:defRPr/>
            </a:pPr>
            <a:r>
              <a:rPr lang="en-US" altLang="en-US" sz="240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4" name="TextBox 3">
            <a:extLst>
              <a:ext uri="{FF2B5EF4-FFF2-40B4-BE49-F238E27FC236}">
                <a16:creationId xmlns:a16="http://schemas.microsoft.com/office/drawing/2014/main" id="{6D37F503-FD45-4F33-ABFC-DA257E8EECB1}"/>
              </a:ext>
            </a:extLst>
          </p:cNvPr>
          <p:cNvSpPr txBox="1">
            <a:spLocks noChangeArrowheads="1"/>
          </p:cNvSpPr>
          <p:nvPr userDrawn="1"/>
        </p:nvSpPr>
        <p:spPr bwMode="auto">
          <a:xfrm>
            <a:off x="457200" y="369888"/>
            <a:ext cx="33258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2800" b="1">
                <a:solidFill>
                  <a:schemeClr val="accent2"/>
                </a:solidFill>
                <a:latin typeface="Times New Roman" panose="02020603050405020304" pitchFamily="18" charset="0"/>
                <a:cs typeface="Times New Roman" panose="02020603050405020304" pitchFamily="18" charset="0"/>
              </a:rPr>
              <a:t>Disclaimer</a:t>
            </a:r>
          </a:p>
        </p:txBody>
      </p:sp>
      <p:sp>
        <p:nvSpPr>
          <p:cNvPr id="5" name="Slide Number Placeholder 5">
            <a:extLst>
              <a:ext uri="{FF2B5EF4-FFF2-40B4-BE49-F238E27FC236}">
                <a16:creationId xmlns:a16="http://schemas.microsoft.com/office/drawing/2014/main" id="{87861ED2-FF80-4173-B8C1-D75AC7DF383A}"/>
              </a:ext>
            </a:extLst>
          </p:cNvPr>
          <p:cNvSpPr>
            <a:spLocks noGrp="1"/>
          </p:cNvSpPr>
          <p:nvPr>
            <p:ph type="sldNum" sz="quarter" idx="10"/>
          </p:nvPr>
        </p:nvSpPr>
        <p:spPr>
          <a:xfrm>
            <a:off x="8339138" y="6400800"/>
            <a:ext cx="80486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pPr>
              <a:defRPr/>
            </a:pPr>
            <a:fld id="{132CE300-09F1-4154-9FA0-624405D360F7}" type="slidenum">
              <a:rPr lang="en-US"/>
              <a:pPr>
                <a:defRPr/>
              </a:pPr>
              <a:t>‹#›</a:t>
            </a:fld>
            <a:endParaRPr lang="en-US" dirty="0"/>
          </a:p>
        </p:txBody>
      </p:sp>
    </p:spTree>
    <p:extLst>
      <p:ext uri="{BB962C8B-B14F-4D97-AF65-F5344CB8AC3E}">
        <p14:creationId xmlns:p14="http://schemas.microsoft.com/office/powerpoint/2010/main" val="30621069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7C64EB63-5FDD-4047-95A3-92012C91A7F4}"/>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6552357-F861-4ED2-B2ED-C721D536F25A}"/>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5A741B-550C-4039-9112-689C532E3220}"/>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3640F67-885A-4D55-A184-0A9087AA9F2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9383784B-C2C8-45AE-B95B-FB536B9481F1}"/>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400">
                <a:solidFill>
                  <a:schemeClr val="bg2">
                    <a:lumMod val="75000"/>
                  </a:schemeClr>
                </a:solidFill>
                <a:latin typeface="Tw Cen MT Condensed" panose="020B0606020104020203" pitchFamily="34" charset="0"/>
              </a:defRPr>
            </a:lvl1pPr>
          </a:lstStyle>
          <a:p>
            <a:pPr>
              <a:defRPr/>
            </a:pPr>
            <a:fld id="{D2CAA1FC-9BE6-4534-905D-0EE8B2791F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Lst>
  <p:hf hdr="0" ftr="0" dt="0"/>
  <p:txStyles>
    <p:titleStyle>
      <a:lvl1pPr algn="l" rtl="0" eaLnBrk="0" fontAlgn="base" hangingPunct="0">
        <a:lnSpc>
          <a:spcPct val="90000"/>
        </a:lnSpc>
        <a:spcBef>
          <a:spcPct val="0"/>
        </a:spcBef>
        <a:spcAft>
          <a:spcPct val="0"/>
        </a:spcAft>
        <a:defRPr sz="4400" b="1"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b="1">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b="1">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b="1">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b="1">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b="1">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2.m4a"/><Relationship Id="rId1" Type="http://schemas.microsoft.com/office/2007/relationships/media" Target="../media/media12.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oleObject" Target="../embeddings/oleObject2.bin"/><Relationship Id="rId5" Type="http://schemas.openxmlformats.org/officeDocument/2006/relationships/image" Target="../media/image11.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0.png"/><Relationship Id="rId4" Type="http://schemas.openxmlformats.org/officeDocument/2006/relationships/hyperlink" Target="https://peba.sc.gov/sites/default/files/working_retirees.pdf" TargetMode="Externa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CC3194B-9F6D-4FB7-A912-B2965FACBEAE}"/>
              </a:ext>
            </a:extLst>
          </p:cNvPr>
          <p:cNvSpPr>
            <a:spLocks noGrp="1" noChangeArrowheads="1"/>
          </p:cNvSpPr>
          <p:nvPr>
            <p:ph type="ctrTitle"/>
          </p:nvPr>
        </p:nvSpPr>
        <p:spPr/>
        <p:txBody>
          <a:bodyPr/>
          <a:lstStyle/>
          <a:p>
            <a:r>
              <a:rPr lang="en-US" altLang="en-US" dirty="0"/>
              <a:t>Reporting process: contributions</a:t>
            </a:r>
          </a:p>
        </p:txBody>
      </p:sp>
      <p:sp>
        <p:nvSpPr>
          <p:cNvPr id="3" name="Subtitle 2">
            <a:extLst>
              <a:ext uri="{FF2B5EF4-FFF2-40B4-BE49-F238E27FC236}">
                <a16:creationId xmlns:a16="http://schemas.microsoft.com/office/drawing/2014/main" id="{9507AB54-403D-4FE8-B06A-85067A2DCCD0}"/>
              </a:ext>
            </a:extLst>
          </p:cNvPr>
          <p:cNvSpPr>
            <a:spLocks noGrp="1"/>
          </p:cNvSpPr>
          <p:nvPr>
            <p:ph type="subTitle" idx="1"/>
          </p:nvPr>
        </p:nvSpPr>
        <p:spPr/>
        <p:txBody>
          <a:bodyPr/>
          <a:lstStyle/>
          <a:p>
            <a:r>
              <a:rPr lang="en-US" dirty="0"/>
              <a:t>Retirement Benefits Training</a:t>
            </a:r>
          </a:p>
          <a:p>
            <a:r>
              <a:rPr lang="en-US" dirty="0"/>
              <a:t>Fiscal year 2024</a:t>
            </a:r>
          </a:p>
        </p:txBody>
      </p:sp>
      <p:pic>
        <p:nvPicPr>
          <p:cNvPr id="16" name="Audio 15">
            <a:hlinkClick r:id="" action="ppaction://media"/>
            <a:extLst>
              <a:ext uri="{FF2B5EF4-FFF2-40B4-BE49-F238E27FC236}">
                <a16:creationId xmlns:a16="http://schemas.microsoft.com/office/drawing/2014/main" id="{3BC2AF1A-72F0-7524-08A5-A01675971B3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7276"/>
    </mc:Choice>
    <mc:Fallback xmlns="">
      <p:transition spd="slow" advTm="172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A32DEB9-51EB-4C84-8895-B0A49FD1852B}"/>
              </a:ext>
            </a:extLst>
          </p:cNvPr>
          <p:cNvSpPr>
            <a:spLocks noGrp="1" noChangeArrowheads="1"/>
          </p:cNvSpPr>
          <p:nvPr>
            <p:ph type="title"/>
          </p:nvPr>
        </p:nvSpPr>
        <p:spPr>
          <a:xfrm>
            <a:off x="457200" y="228600"/>
            <a:ext cx="8229600" cy="804863"/>
          </a:xfrm>
        </p:spPr>
        <p:txBody>
          <a:bodyPr/>
          <a:lstStyle/>
          <a:p>
            <a:pPr eaLnBrk="1" hangingPunct="1"/>
            <a:r>
              <a:rPr lang="en-US" altLang="en-US"/>
              <a:t>Wages subject to contributions </a:t>
            </a:r>
          </a:p>
        </p:txBody>
      </p:sp>
      <p:sp>
        <p:nvSpPr>
          <p:cNvPr id="24579" name="Content Placeholder 2">
            <a:extLst>
              <a:ext uri="{FF2B5EF4-FFF2-40B4-BE49-F238E27FC236}">
                <a16:creationId xmlns:a16="http://schemas.microsoft.com/office/drawing/2014/main" id="{B01736B2-6B3B-43B3-8CAD-B98711C2F6EE}"/>
              </a:ext>
            </a:extLst>
          </p:cNvPr>
          <p:cNvSpPr>
            <a:spLocks noGrp="1" noChangeArrowheads="1"/>
          </p:cNvSpPr>
          <p:nvPr>
            <p:ph idx="1"/>
          </p:nvPr>
        </p:nvSpPr>
        <p:spPr>
          <a:xfrm>
            <a:off x="457200" y="1262063"/>
            <a:ext cx="8229600" cy="5029200"/>
          </a:xfrm>
        </p:spPr>
        <p:txBody>
          <a:bodyPr/>
          <a:lstStyle/>
          <a:p>
            <a:pPr eaLnBrk="1" hangingPunct="1"/>
            <a:r>
              <a:rPr lang="en-US" altLang="en-US" dirty="0"/>
              <a:t>Gross salary or wages:</a:t>
            </a:r>
          </a:p>
          <a:p>
            <a:pPr lvl="1" eaLnBrk="1" hangingPunct="1"/>
            <a:r>
              <a:rPr lang="en-US" altLang="en-US" dirty="0"/>
              <a:t>Before taxes withheld; and</a:t>
            </a:r>
          </a:p>
          <a:p>
            <a:pPr lvl="1" eaLnBrk="1" hangingPunct="1"/>
            <a:r>
              <a:rPr lang="en-US" altLang="en-US" dirty="0"/>
              <a:t>Before other deductions.</a:t>
            </a:r>
          </a:p>
          <a:p>
            <a:pPr eaLnBrk="1" hangingPunct="1"/>
            <a:r>
              <a:rPr lang="en-US" altLang="en-US" dirty="0"/>
              <a:t>Wages paid while on sick, annual and general leave.</a:t>
            </a:r>
          </a:p>
          <a:p>
            <a:pPr eaLnBrk="1" hangingPunct="1"/>
            <a:r>
              <a:rPr lang="en-US" altLang="en-US" dirty="0"/>
              <a:t>Overtime/compensatory time (must be employer-mandated for SCRS).</a:t>
            </a:r>
          </a:p>
          <a:p>
            <a:pPr lvl="1" eaLnBrk="1" hangingPunct="1"/>
            <a:r>
              <a:rPr lang="en-US" altLang="en-US" dirty="0"/>
              <a:t>Authorized, approved overtime pay is considered employer-mandated and earnable compensation for AFC purposes. As such, the employer will deduct and remit retirement contributions.</a:t>
            </a:r>
          </a:p>
          <a:p>
            <a:pPr eaLnBrk="1" hangingPunct="1"/>
            <a:r>
              <a:rPr lang="en-US" altLang="en-US" dirty="0"/>
              <a:t>Unused annual leave (Class Two members only):</a:t>
            </a:r>
          </a:p>
          <a:p>
            <a:pPr lvl="1" eaLnBrk="1" hangingPunct="1"/>
            <a:r>
              <a:rPr lang="en-US" altLang="en-US" dirty="0"/>
              <a:t>Contributions deductible for up to and including 45 days of termination pay for unused annual/general leave.</a:t>
            </a:r>
          </a:p>
          <a:p>
            <a:pPr lvl="1" eaLnBrk="1" hangingPunct="1"/>
            <a:r>
              <a:rPr lang="en-US" altLang="en-US" dirty="0"/>
              <a:t>Payment at retirement is included in average final compensation.</a:t>
            </a:r>
          </a:p>
          <a:p>
            <a:pPr eaLnBrk="1" hangingPunct="1"/>
            <a:endParaRPr lang="en-US" altLang="en-US" dirty="0"/>
          </a:p>
          <a:p>
            <a:pPr eaLnBrk="1" hangingPunct="1"/>
            <a:endParaRPr lang="en-US" altLang="en-US" dirty="0"/>
          </a:p>
        </p:txBody>
      </p:sp>
      <p:sp>
        <p:nvSpPr>
          <p:cNvPr id="24580" name="Slide Number Placeholder 3">
            <a:extLst>
              <a:ext uri="{FF2B5EF4-FFF2-40B4-BE49-F238E27FC236}">
                <a16:creationId xmlns:a16="http://schemas.microsoft.com/office/drawing/2014/main" id="{7440CD48-3DD3-4861-B927-20CB46ECE537}"/>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C60E6C56-CC86-427F-AF44-8FC496706DBC}"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10</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53950EBD-2CBD-4E0B-95F9-BD4E40E4A66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911"/>
    </mc:Choice>
    <mc:Fallback xmlns="">
      <p:transition spd="slow" advTm="449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0B50B3EE-A783-419D-9926-3087843A4AF8}"/>
              </a:ext>
            </a:extLst>
          </p:cNvPr>
          <p:cNvSpPr>
            <a:spLocks noGrp="1" noChangeArrowheads="1"/>
          </p:cNvSpPr>
          <p:nvPr>
            <p:ph type="title"/>
          </p:nvPr>
        </p:nvSpPr>
        <p:spPr>
          <a:xfrm>
            <a:off x="457200" y="228600"/>
            <a:ext cx="8229600" cy="804863"/>
          </a:xfrm>
        </p:spPr>
        <p:txBody>
          <a:bodyPr/>
          <a:lstStyle/>
          <a:p>
            <a:pPr eaLnBrk="1" hangingPunct="1"/>
            <a:r>
              <a:rPr lang="en-US" altLang="en-US"/>
              <a:t>Wages not subject to contributions </a:t>
            </a:r>
          </a:p>
        </p:txBody>
      </p:sp>
      <p:sp>
        <p:nvSpPr>
          <p:cNvPr id="25603" name="Content Placeholder 2">
            <a:extLst>
              <a:ext uri="{FF2B5EF4-FFF2-40B4-BE49-F238E27FC236}">
                <a16:creationId xmlns:a16="http://schemas.microsoft.com/office/drawing/2014/main" id="{47ED9E93-8337-474F-8C6C-46227B04BB48}"/>
              </a:ext>
            </a:extLst>
          </p:cNvPr>
          <p:cNvSpPr>
            <a:spLocks noGrp="1" noChangeArrowheads="1"/>
          </p:cNvSpPr>
          <p:nvPr>
            <p:ph idx="1"/>
          </p:nvPr>
        </p:nvSpPr>
        <p:spPr>
          <a:xfrm>
            <a:off x="457200" y="1262063"/>
            <a:ext cx="8229600" cy="5029200"/>
          </a:xfrm>
        </p:spPr>
        <p:txBody>
          <a:bodyPr/>
          <a:lstStyle/>
          <a:p>
            <a:pPr eaLnBrk="1" hangingPunct="1"/>
            <a:r>
              <a:rPr lang="en-US" altLang="en-US"/>
              <a:t>Termination pay for more than 45 days of unused annual leave (Class Two members only).</a:t>
            </a:r>
          </a:p>
          <a:p>
            <a:pPr eaLnBrk="1" hangingPunct="1"/>
            <a:r>
              <a:rPr lang="en-US" altLang="en-US"/>
              <a:t>Termination pay for unused annual leave (Class Three members only).</a:t>
            </a:r>
          </a:p>
          <a:p>
            <a:pPr eaLnBrk="1" hangingPunct="1"/>
            <a:r>
              <a:rPr lang="en-US" altLang="en-US"/>
              <a:t>Special payments:</a:t>
            </a:r>
          </a:p>
          <a:p>
            <a:pPr lvl="1" eaLnBrk="1" hangingPunct="1"/>
            <a:r>
              <a:rPr lang="en-US" altLang="en-US"/>
              <a:t>One-time bonus and incentive-type payments; and</a:t>
            </a:r>
          </a:p>
          <a:p>
            <a:pPr lvl="1" eaLnBrk="1" hangingPunct="1"/>
            <a:r>
              <a:rPr lang="en-US" altLang="en-US"/>
              <a:t>Retirement incentive payments.</a:t>
            </a:r>
          </a:p>
          <a:p>
            <a:pPr eaLnBrk="1" hangingPunct="1"/>
            <a:r>
              <a:rPr lang="en-US" altLang="en-US"/>
              <a:t>Lump-sum payments for unused sick leave.</a:t>
            </a:r>
          </a:p>
          <a:p>
            <a:pPr eaLnBrk="1" hangingPunct="1"/>
            <a:r>
              <a:rPr lang="en-US" altLang="en-US"/>
              <a:t>Long-term disability benefits.</a:t>
            </a:r>
          </a:p>
          <a:p>
            <a:pPr eaLnBrk="1" hangingPunct="1"/>
            <a:endParaRPr lang="en-US" altLang="en-US"/>
          </a:p>
        </p:txBody>
      </p:sp>
      <p:sp>
        <p:nvSpPr>
          <p:cNvPr id="25604" name="Slide Number Placeholder 3">
            <a:extLst>
              <a:ext uri="{FF2B5EF4-FFF2-40B4-BE49-F238E27FC236}">
                <a16:creationId xmlns:a16="http://schemas.microsoft.com/office/drawing/2014/main" id="{4D11E7C8-A895-4A6F-8E77-CFB44F97B4B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EAD35B8-CA25-4D49-9496-A863D29619F7}"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11</a:t>
            </a:fld>
            <a:endParaRPr lang="en-US" altLang="en-US" sz="1400">
              <a:solidFill>
                <a:schemeClr val="bg1"/>
              </a:solidFill>
              <a:latin typeface="Times New Roman" panose="02020603050405020304" pitchFamily="18" charset="0"/>
            </a:endParaRPr>
          </a:p>
        </p:txBody>
      </p:sp>
      <p:pic>
        <p:nvPicPr>
          <p:cNvPr id="6" name="Audio 5">
            <a:hlinkClick r:id="" action="ppaction://media"/>
            <a:extLst>
              <a:ext uri="{FF2B5EF4-FFF2-40B4-BE49-F238E27FC236}">
                <a16:creationId xmlns:a16="http://schemas.microsoft.com/office/drawing/2014/main" id="{02FD5749-DACC-4919-A5CF-17F94885366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9553"/>
    </mc:Choice>
    <mc:Fallback xmlns="">
      <p:transition spd="slow" advTm="4955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a:extLst>
              <a:ext uri="{FF2B5EF4-FFF2-40B4-BE49-F238E27FC236}">
                <a16:creationId xmlns:a16="http://schemas.microsoft.com/office/drawing/2014/main" id="{41004937-8EE1-4360-8286-9D8FA71A8794}"/>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B1595F0F-3E2C-47AA-A835-AD28C521BF9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12</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E29F4846-3DB2-42BE-8A5B-D9F2B5B8D9B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268"/>
    </mc:Choice>
    <mc:Fallback xmlns="">
      <p:transition spd="slow" advTm="72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94D574C4-CFEA-4209-B0CA-9D62826FEB50}"/>
              </a:ext>
            </a:extLst>
          </p:cNvPr>
          <p:cNvSpPr>
            <a:spLocks noGrp="1" noChangeArrowheads="1"/>
          </p:cNvSpPr>
          <p:nvPr>
            <p:ph type="title"/>
          </p:nvPr>
        </p:nvSpPr>
        <p:spPr>
          <a:xfrm>
            <a:off x="457200" y="228600"/>
            <a:ext cx="8229600" cy="804863"/>
          </a:xfrm>
        </p:spPr>
        <p:txBody>
          <a:bodyPr/>
          <a:lstStyle/>
          <a:p>
            <a:pPr eaLnBrk="1" hangingPunct="1"/>
            <a:r>
              <a:rPr lang="en-US" altLang="en-US" dirty="0"/>
              <a:t>Employer reporting representatives</a:t>
            </a:r>
          </a:p>
        </p:txBody>
      </p:sp>
      <p:sp>
        <p:nvSpPr>
          <p:cNvPr id="15363" name="Content Placeholder 2">
            <a:extLst>
              <a:ext uri="{FF2B5EF4-FFF2-40B4-BE49-F238E27FC236}">
                <a16:creationId xmlns:a16="http://schemas.microsoft.com/office/drawing/2014/main" id="{3F7ABA1B-8EF4-4528-A7CD-99F4A99222C1}"/>
              </a:ext>
            </a:extLst>
          </p:cNvPr>
          <p:cNvSpPr>
            <a:spLocks noGrp="1" noChangeArrowheads="1"/>
          </p:cNvSpPr>
          <p:nvPr>
            <p:ph idx="1"/>
          </p:nvPr>
        </p:nvSpPr>
        <p:spPr>
          <a:xfrm>
            <a:off x="457200" y="1262063"/>
            <a:ext cx="8229600" cy="5029200"/>
          </a:xfrm>
        </p:spPr>
        <p:txBody>
          <a:bodyPr/>
          <a:lstStyle/>
          <a:p>
            <a:pPr eaLnBrk="1" hangingPunct="1"/>
            <a:r>
              <a:rPr lang="en-US" altLang="en-US" dirty="0"/>
              <a:t>PEBA’s Member Account Services has staff assigned to each employer to help with:</a:t>
            </a:r>
          </a:p>
          <a:p>
            <a:pPr lvl="1" eaLnBrk="1" hangingPunct="1"/>
            <a:r>
              <a:rPr lang="en-US" altLang="en-US" dirty="0"/>
              <a:t>Monthly deposits;</a:t>
            </a:r>
          </a:p>
          <a:p>
            <a:pPr lvl="1" eaLnBrk="1" hangingPunct="1"/>
            <a:r>
              <a:rPr lang="en-US" altLang="en-US" dirty="0"/>
              <a:t>Quarterly payroll reports;</a:t>
            </a:r>
          </a:p>
          <a:p>
            <a:pPr lvl="1" eaLnBrk="1" hangingPunct="1"/>
            <a:r>
              <a:rPr lang="en-US" altLang="en-US" dirty="0"/>
              <a:t>Service credit and contract lengths; and</a:t>
            </a:r>
          </a:p>
          <a:p>
            <a:pPr lvl="1" eaLnBrk="1" hangingPunct="1"/>
            <a:r>
              <a:rPr lang="en-US" altLang="en-US" dirty="0"/>
              <a:t>Supplemental reports.</a:t>
            </a:r>
          </a:p>
          <a:p>
            <a:pPr eaLnBrk="1" hangingPunct="1"/>
            <a:r>
              <a:rPr lang="en-US" altLang="en-US" dirty="0"/>
              <a:t>Select </a:t>
            </a:r>
            <a:r>
              <a:rPr lang="en-US" altLang="en-US" i="1" dirty="0"/>
              <a:t>EES Assistance </a:t>
            </a:r>
            <a:r>
              <a:rPr lang="en-US" altLang="en-US" dirty="0"/>
              <a:t>in EES for your representative’s name and contact information.</a:t>
            </a:r>
          </a:p>
        </p:txBody>
      </p:sp>
      <p:sp>
        <p:nvSpPr>
          <p:cNvPr id="15364" name="Slide Number Placeholder 3">
            <a:extLst>
              <a:ext uri="{FF2B5EF4-FFF2-40B4-BE49-F238E27FC236}">
                <a16:creationId xmlns:a16="http://schemas.microsoft.com/office/drawing/2014/main" id="{E0050685-D326-426F-A47B-8B15C057167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0CB95514-0AE3-42B7-A30C-7A7652BE5852}"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2</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6E4E6A15-4225-2838-396C-1B5ADD65B44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775"/>
    </mc:Choice>
    <mc:Fallback xmlns="">
      <p:transition spd="slow" advTm="23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BF943C6-F720-4732-9FD9-78FD161DB0A6}"/>
              </a:ext>
            </a:extLst>
          </p:cNvPr>
          <p:cNvSpPr>
            <a:spLocks noGrp="1" noChangeArrowheads="1"/>
          </p:cNvSpPr>
          <p:nvPr>
            <p:ph type="title"/>
          </p:nvPr>
        </p:nvSpPr>
        <p:spPr>
          <a:xfrm>
            <a:off x="457200" y="228600"/>
            <a:ext cx="8229600" cy="804863"/>
          </a:xfrm>
        </p:spPr>
        <p:txBody>
          <a:bodyPr/>
          <a:lstStyle/>
          <a:p>
            <a:pPr eaLnBrk="1" hangingPunct="1"/>
            <a:r>
              <a:rPr lang="en-US" altLang="en-US"/>
              <a:t>Employer and member contributions	</a:t>
            </a:r>
          </a:p>
        </p:txBody>
      </p:sp>
      <p:sp>
        <p:nvSpPr>
          <p:cNvPr id="17411" name="Content Placeholder 2">
            <a:extLst>
              <a:ext uri="{FF2B5EF4-FFF2-40B4-BE49-F238E27FC236}">
                <a16:creationId xmlns:a16="http://schemas.microsoft.com/office/drawing/2014/main" id="{DE2A12DB-E17D-40FD-9F2E-585D0639CE78}"/>
              </a:ext>
            </a:extLst>
          </p:cNvPr>
          <p:cNvSpPr>
            <a:spLocks noGrp="1" noChangeArrowheads="1"/>
          </p:cNvSpPr>
          <p:nvPr>
            <p:ph idx="1"/>
          </p:nvPr>
        </p:nvSpPr>
        <p:spPr>
          <a:xfrm>
            <a:off x="457200" y="1262063"/>
            <a:ext cx="8229600" cy="5029200"/>
          </a:xfrm>
        </p:spPr>
        <p:txBody>
          <a:bodyPr/>
          <a:lstStyle/>
          <a:p>
            <a:pPr eaLnBrk="1" hangingPunct="1"/>
            <a:r>
              <a:rPr lang="en-US" altLang="en-US" dirty="0"/>
              <a:t>Both employers and members are required to contribute to SCRS, PORS and State ORP.</a:t>
            </a:r>
          </a:p>
          <a:p>
            <a:pPr eaLnBrk="1" hangingPunct="1"/>
            <a:r>
              <a:rPr lang="en-US" altLang="en-US" dirty="0"/>
              <a:t>Employers will contribute based on members’ earnable compensation.</a:t>
            </a:r>
          </a:p>
          <a:p>
            <a:pPr eaLnBrk="1" hangingPunct="1"/>
            <a:r>
              <a:rPr lang="en-US" altLang="en-US" dirty="0"/>
              <a:t>Members will contribute a portion of their earnable compensation. </a:t>
            </a:r>
          </a:p>
          <a:p>
            <a:pPr eaLnBrk="1" hangingPunct="1"/>
            <a:r>
              <a:rPr lang="en-US" altLang="en-US" dirty="0"/>
              <a:t>Contribution rates for employers are subject to change each July 1.</a:t>
            </a:r>
          </a:p>
          <a:p>
            <a:pPr eaLnBrk="1" hangingPunct="1"/>
            <a:r>
              <a:rPr lang="en-US" altLang="en-US" dirty="0"/>
              <a:t>Currently, member contributions are fixed by statute and not scheduled to change.</a:t>
            </a:r>
          </a:p>
        </p:txBody>
      </p:sp>
      <p:sp>
        <p:nvSpPr>
          <p:cNvPr id="17412" name="Slide Number Placeholder 3">
            <a:extLst>
              <a:ext uri="{FF2B5EF4-FFF2-40B4-BE49-F238E27FC236}">
                <a16:creationId xmlns:a16="http://schemas.microsoft.com/office/drawing/2014/main" id="{4700B17C-1CB7-4C1D-A20C-59C67B102EDB}"/>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3174BB0-F9F4-44C5-A429-B49D54FA0C0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3</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C074E962-4479-6062-9585-D56892074BB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174"/>
    </mc:Choice>
    <mc:Fallback xmlns="">
      <p:transition spd="slow" advTm="331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D7546595-C0D8-4D6D-B18F-D08E3CAAFA09}"/>
              </a:ext>
            </a:extLst>
          </p:cNvPr>
          <p:cNvSpPr>
            <a:spLocks noGrp="1" noChangeArrowheads="1"/>
          </p:cNvSpPr>
          <p:nvPr>
            <p:ph type="title"/>
          </p:nvPr>
        </p:nvSpPr>
        <p:spPr/>
        <p:txBody>
          <a:bodyPr/>
          <a:lstStyle/>
          <a:p>
            <a:r>
              <a:rPr lang="en-US" altLang="en-US" dirty="0"/>
              <a:t>Fiscal year 2024 employer contributions</a:t>
            </a:r>
          </a:p>
        </p:txBody>
      </p:sp>
      <p:sp>
        <p:nvSpPr>
          <p:cNvPr id="18435" name="Content Placeholder 2">
            <a:extLst>
              <a:ext uri="{FF2B5EF4-FFF2-40B4-BE49-F238E27FC236}">
                <a16:creationId xmlns:a16="http://schemas.microsoft.com/office/drawing/2014/main" id="{340F33AF-FC83-464C-88C0-DE6AF60B9984}"/>
              </a:ext>
            </a:extLst>
          </p:cNvPr>
          <p:cNvSpPr>
            <a:spLocks noGrp="1" noChangeArrowheads="1"/>
          </p:cNvSpPr>
          <p:nvPr>
            <p:ph idx="1"/>
          </p:nvPr>
        </p:nvSpPr>
        <p:spPr/>
        <p:txBody>
          <a:bodyPr/>
          <a:lstStyle/>
          <a:p>
            <a:r>
              <a:rPr lang="en-US" altLang="en-US" dirty="0"/>
              <a:t>Employers are required to remit contributions based on compensation for:</a:t>
            </a:r>
          </a:p>
          <a:p>
            <a:pPr lvl="1"/>
            <a:r>
              <a:rPr lang="en-US" altLang="en-US" dirty="0"/>
              <a:t>Contributing SCRS and PORS members.</a:t>
            </a:r>
          </a:p>
          <a:p>
            <a:pPr lvl="1"/>
            <a:r>
              <a:rPr lang="en-US" altLang="en-US" dirty="0"/>
              <a:t>State ORP participants.</a:t>
            </a:r>
          </a:p>
          <a:p>
            <a:pPr lvl="1"/>
            <a:r>
              <a:rPr lang="en-US" altLang="en-US" dirty="0"/>
              <a:t>Return-to-work SCRS and PORS retired members.</a:t>
            </a:r>
          </a:p>
          <a:p>
            <a:pPr lvl="1"/>
            <a:r>
              <a:rPr lang="en-US" altLang="en-US" dirty="0"/>
              <a:t>Incidental death benefit coverage, if covered. </a:t>
            </a:r>
          </a:p>
          <a:p>
            <a:pPr lvl="1"/>
            <a:r>
              <a:rPr lang="en-US" altLang="en-US" dirty="0"/>
              <a:t>Accidental Death Program coverage, if covered (PORS only).</a:t>
            </a:r>
          </a:p>
          <a:p>
            <a:r>
              <a:rPr lang="en-US" altLang="en-US" dirty="0"/>
              <a:t>State agencies, public higher education institutions, public school districts and charter schools that participate in retirement are required to pay insurance surcharge to share the cost of retiree insurance.</a:t>
            </a:r>
          </a:p>
          <a:p>
            <a:r>
              <a:rPr lang="en-US" altLang="en-US" dirty="0"/>
              <a:t>Employer contributions are not placed in member accounts.</a:t>
            </a:r>
          </a:p>
        </p:txBody>
      </p:sp>
      <p:sp>
        <p:nvSpPr>
          <p:cNvPr id="6" name="Slide Number Placeholder 3">
            <a:extLst>
              <a:ext uri="{FF2B5EF4-FFF2-40B4-BE49-F238E27FC236}">
                <a16:creationId xmlns:a16="http://schemas.microsoft.com/office/drawing/2014/main" id="{06072E1F-4379-39C2-B10C-AD544A5EECB4}"/>
              </a:ext>
            </a:extLst>
          </p:cNvPr>
          <p:cNvSpPr>
            <a:spLocks noGrp="1" noChangeArrowheads="1"/>
          </p:cNvSpPr>
          <p:nvPr>
            <p:ph type="sldNum" sz="quarter" idx="10"/>
          </p:nvPr>
        </p:nvSpPr>
        <p:spPr bwMode="auto">
          <a:xfrm>
            <a:off x="8339138" y="6400800"/>
            <a:ext cx="804862"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3174BB0-F9F4-44C5-A429-B49D54FA0C0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4</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DA407164-DDF3-1A1A-FA36-B1F331EFAE8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4401"/>
    </mc:Choice>
    <mc:Fallback xmlns="">
      <p:transition spd="slow" advTm="54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3">
            <a:extLst>
              <a:ext uri="{FF2B5EF4-FFF2-40B4-BE49-F238E27FC236}">
                <a16:creationId xmlns:a16="http://schemas.microsoft.com/office/drawing/2014/main" id="{61BABE2B-E8A2-4815-AAE2-1181E3BE93E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DC928256-CF19-45E4-8592-1459E74FB02B}"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5</a:t>
            </a:fld>
            <a:endParaRPr lang="en-US" altLang="en-US" sz="1400">
              <a:solidFill>
                <a:schemeClr val="bg1"/>
              </a:solidFill>
              <a:latin typeface="Times New Roman" panose="02020603050405020304" pitchFamily="18" charset="0"/>
            </a:endParaRPr>
          </a:p>
        </p:txBody>
      </p:sp>
      <p:pic>
        <p:nvPicPr>
          <p:cNvPr id="2" name="Audio 1">
            <a:hlinkClick r:id="" action="ppaction://media"/>
            <a:extLst>
              <a:ext uri="{FF2B5EF4-FFF2-40B4-BE49-F238E27FC236}">
                <a16:creationId xmlns:a16="http://schemas.microsoft.com/office/drawing/2014/main" id="{E921E8F5-06FA-5989-FD0B-5A49954697A2}"/>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
        <p:nvSpPr>
          <p:cNvPr id="11" name="Title 1">
            <a:extLst>
              <a:ext uri="{FF2B5EF4-FFF2-40B4-BE49-F238E27FC236}">
                <a16:creationId xmlns:a16="http://schemas.microsoft.com/office/drawing/2014/main" id="{ECBFE910-EDB4-E777-517A-AE48026FF983}"/>
              </a:ext>
            </a:extLst>
          </p:cNvPr>
          <p:cNvSpPr>
            <a:spLocks noGrp="1" noChangeArrowheads="1"/>
          </p:cNvSpPr>
          <p:nvPr>
            <p:ph type="title"/>
          </p:nvPr>
        </p:nvSpPr>
        <p:spPr>
          <a:xfrm>
            <a:off x="457200" y="228600"/>
            <a:ext cx="8229600" cy="804863"/>
          </a:xfrm>
        </p:spPr>
        <p:txBody>
          <a:bodyPr/>
          <a:lstStyle/>
          <a:p>
            <a:pPr eaLnBrk="1" hangingPunct="1"/>
            <a:r>
              <a:rPr lang="en-US" altLang="en-US" dirty="0"/>
              <a:t>Fiscal year 2024 employer contribution rates</a:t>
            </a:r>
          </a:p>
        </p:txBody>
      </p:sp>
      <p:sp>
        <p:nvSpPr>
          <p:cNvPr id="12" name="Content Placeholder 2">
            <a:extLst>
              <a:ext uri="{FF2B5EF4-FFF2-40B4-BE49-F238E27FC236}">
                <a16:creationId xmlns:a16="http://schemas.microsoft.com/office/drawing/2014/main" id="{DEDA5BD6-E0BB-C699-00F0-B83469E74428}"/>
              </a:ext>
            </a:extLst>
          </p:cNvPr>
          <p:cNvSpPr>
            <a:spLocks noGrp="1"/>
          </p:cNvSpPr>
          <p:nvPr>
            <p:ph idx="1"/>
          </p:nvPr>
        </p:nvSpPr>
        <p:spPr>
          <a:xfrm>
            <a:off x="457200" y="1262063"/>
            <a:ext cx="8229600" cy="5029200"/>
          </a:xfrm>
        </p:spPr>
        <p:txBody>
          <a:bodyPr rtlCol="0">
            <a:normAutofit/>
          </a:bodyPr>
          <a:lstStyle/>
          <a:p>
            <a:pPr marL="0" indent="0" eaLnBrk="1" fontAlgn="auto" hangingPunct="1">
              <a:spcAft>
                <a:spcPts val="0"/>
              </a:spcAft>
              <a:buFont typeface="Arial" panose="020B0604020202020204" pitchFamily="34" charset="0"/>
              <a:buNone/>
              <a:defRPr/>
            </a:pPr>
            <a:r>
              <a:rPr lang="en-US" sz="1600" dirty="0">
                <a:ea typeface="Calibri" panose="020F0502020204030204" pitchFamily="34" charset="0"/>
                <a:cs typeface="Times New Roman" panose="02020603050405020304" pitchFamily="18" charset="0"/>
              </a:rPr>
              <a:t>Effective for all wages paid on and after July 1, 2023. When employer contribution rate increases, apply increased rate based on the date wages are paid.</a:t>
            </a:r>
          </a:p>
          <a:p>
            <a:pPr marL="0" indent="0" eaLnBrk="1" fontAlgn="auto" hangingPunct="1">
              <a:spcAft>
                <a:spcPts val="0"/>
              </a:spcAft>
              <a:buFont typeface="Arial" panose="020B0604020202020204" pitchFamily="34" charset="0"/>
              <a:buNone/>
              <a:defRPr/>
            </a:pPr>
            <a:endParaRPr lang="en-US" sz="1600" dirty="0">
              <a:ea typeface="Calibri" panose="020F0502020204030204" pitchFamily="34" charset="0"/>
              <a:cs typeface="Times New Roman" panose="02020603050405020304" pitchFamily="18" charset="0"/>
            </a:endParaRPr>
          </a:p>
          <a:p>
            <a:pPr eaLnBrk="1" fontAlgn="auto" hangingPunct="1">
              <a:spcAft>
                <a:spcPts val="0"/>
              </a:spcAft>
              <a:defRPr/>
            </a:pPr>
            <a:endParaRPr lang="en-US" dirty="0"/>
          </a:p>
        </p:txBody>
      </p:sp>
      <p:graphicFrame>
        <p:nvGraphicFramePr>
          <p:cNvPr id="13" name="Content Placeholder 6">
            <a:extLst>
              <a:ext uri="{FF2B5EF4-FFF2-40B4-BE49-F238E27FC236}">
                <a16:creationId xmlns:a16="http://schemas.microsoft.com/office/drawing/2014/main" id="{CEB748F7-20AF-C2CB-E792-FC6985037AD8}"/>
              </a:ext>
            </a:extLst>
          </p:cNvPr>
          <p:cNvGraphicFramePr>
            <a:graphicFrameLocks/>
          </p:cNvGraphicFramePr>
          <p:nvPr>
            <p:extLst>
              <p:ext uri="{D42A27DB-BD31-4B8C-83A1-F6EECF244321}">
                <p14:modId xmlns:p14="http://schemas.microsoft.com/office/powerpoint/2010/main" val="421552623"/>
              </p:ext>
            </p:extLst>
          </p:nvPr>
        </p:nvGraphicFramePr>
        <p:xfrm>
          <a:off x="457200" y="1855788"/>
          <a:ext cx="8229600" cy="1966911"/>
        </p:xfrm>
        <a:graphic>
          <a:graphicData uri="http://schemas.openxmlformats.org/drawingml/2006/table">
            <a:tbl>
              <a:tblPr firstRow="1" firstCol="1" bandRow="1">
                <a:tableStyleId>{5940675A-B579-460E-94D1-54222C63F5DA}</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786765">
                <a:tc>
                  <a:txBody>
                    <a:bodyPr/>
                    <a:lstStyle/>
                    <a:p>
                      <a:pPr marL="0" marR="0" algn="ctr">
                        <a:lnSpc>
                          <a:spcPct val="107000"/>
                        </a:lnSpc>
                        <a:spcBef>
                          <a:spcPts val="0"/>
                        </a:spcBef>
                        <a:spcAft>
                          <a:spcPts val="0"/>
                        </a:spcAft>
                      </a:pPr>
                      <a:r>
                        <a:rPr lang="en-US" sz="1600" b="1" dirty="0">
                          <a:solidFill>
                            <a:schemeClr val="bg1"/>
                          </a:solidFill>
                          <a:effectLst/>
                        </a:rPr>
                        <a:t>Retirement plan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Employer</a:t>
                      </a:r>
                    </a:p>
                    <a:p>
                      <a:pPr marL="0" marR="0" algn="ctr">
                        <a:lnSpc>
                          <a:spcPct val="107000"/>
                        </a:lnSpc>
                        <a:spcBef>
                          <a:spcPts val="0"/>
                        </a:spcBef>
                        <a:spcAft>
                          <a:spcPts val="0"/>
                        </a:spcAft>
                      </a:pPr>
                      <a:r>
                        <a:rPr lang="en-US" sz="1600" b="1" dirty="0">
                          <a:solidFill>
                            <a:schemeClr val="bg1"/>
                          </a:solidFill>
                          <a:effectLst/>
                        </a:rPr>
                        <a:t>contribution</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Incidental</a:t>
                      </a:r>
                    </a:p>
                    <a:p>
                      <a:pPr marL="0" marR="0" algn="ctr">
                        <a:lnSpc>
                          <a:spcPct val="107000"/>
                        </a:lnSpc>
                        <a:spcBef>
                          <a:spcPts val="0"/>
                        </a:spcBef>
                        <a:spcAft>
                          <a:spcPts val="0"/>
                        </a:spcAft>
                      </a:pPr>
                      <a:r>
                        <a:rPr lang="en-US" sz="1600" b="1" dirty="0">
                          <a:solidFill>
                            <a:schemeClr val="bg1"/>
                          </a:solidFill>
                          <a:effectLst/>
                        </a:rPr>
                        <a:t>death benefit</a:t>
                      </a:r>
                    </a:p>
                    <a:p>
                      <a:pPr marL="0" marR="0" algn="ctr">
                        <a:lnSpc>
                          <a:spcPct val="107000"/>
                        </a:lnSpc>
                        <a:spcBef>
                          <a:spcPts val="0"/>
                        </a:spcBef>
                        <a:spcAft>
                          <a:spcPts val="0"/>
                        </a:spcAft>
                      </a:pPr>
                      <a:r>
                        <a:rPr lang="en-US" sz="1600" b="1" dirty="0">
                          <a:solidFill>
                            <a:schemeClr val="bg1"/>
                          </a:solidFill>
                          <a:effectLst/>
                        </a:rPr>
                        <a:t>contribution</a:t>
                      </a:r>
                      <a:r>
                        <a:rPr lang="en-US" sz="1600" b="1" baseline="30000" dirty="0">
                          <a:solidFill>
                            <a:schemeClr val="bg1"/>
                          </a:solidFill>
                          <a:effectLst/>
                        </a:rPr>
                        <a:t>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Accidental </a:t>
                      </a:r>
                    </a:p>
                    <a:p>
                      <a:pPr marL="0" marR="0" algn="ctr">
                        <a:lnSpc>
                          <a:spcPct val="107000"/>
                        </a:lnSpc>
                        <a:spcBef>
                          <a:spcPts val="0"/>
                        </a:spcBef>
                        <a:spcAft>
                          <a:spcPts val="0"/>
                        </a:spcAft>
                      </a:pPr>
                      <a:r>
                        <a:rPr lang="en-US" sz="1600" b="1" dirty="0">
                          <a:solidFill>
                            <a:schemeClr val="bg1"/>
                          </a:solidFill>
                          <a:effectLst/>
                        </a:rPr>
                        <a:t>death</a:t>
                      </a:r>
                    </a:p>
                    <a:p>
                      <a:pPr marL="0" marR="0" algn="ctr">
                        <a:lnSpc>
                          <a:spcPct val="107000"/>
                        </a:lnSpc>
                        <a:spcBef>
                          <a:spcPts val="0"/>
                        </a:spcBef>
                        <a:spcAft>
                          <a:spcPts val="0"/>
                        </a:spcAft>
                      </a:pPr>
                      <a:r>
                        <a:rPr lang="en-US" sz="1600" b="1" dirty="0">
                          <a:solidFill>
                            <a:schemeClr val="bg1"/>
                          </a:solidFill>
                          <a:effectLst/>
                        </a:rPr>
                        <a:t>contribution</a:t>
                      </a:r>
                      <a:r>
                        <a:rPr lang="en-US" sz="1600" b="1" baseline="30000" dirty="0">
                          <a:solidFill>
                            <a:schemeClr val="bg1"/>
                          </a:solidFill>
                          <a:effectLst/>
                        </a:rPr>
                        <a:t>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Total</a:t>
                      </a:r>
                    </a:p>
                    <a:p>
                      <a:pPr marL="0" marR="0" algn="ctr">
                        <a:lnSpc>
                          <a:spcPct val="107000"/>
                        </a:lnSpc>
                        <a:spcBef>
                          <a:spcPts val="0"/>
                        </a:spcBef>
                        <a:spcAft>
                          <a:spcPts val="0"/>
                        </a:spcAft>
                      </a:pPr>
                      <a:r>
                        <a:rPr lang="en-US" sz="1600" b="1" dirty="0">
                          <a:solidFill>
                            <a:schemeClr val="bg1"/>
                          </a:solidFill>
                          <a:effectLst/>
                        </a:rPr>
                        <a:t>employer rate</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algn="ctr">
                        <a:lnSpc>
                          <a:spcPct val="107000"/>
                        </a:lnSpc>
                        <a:spcBef>
                          <a:spcPts val="0"/>
                        </a:spcBef>
                        <a:spcAft>
                          <a:spcPts val="0"/>
                        </a:spcAft>
                      </a:pPr>
                      <a:r>
                        <a:rPr lang="en-US" sz="1600" b="1" dirty="0">
                          <a:solidFill>
                            <a:schemeClr val="bg1"/>
                          </a:solidFill>
                          <a:effectLst/>
                        </a:rPr>
                        <a:t>Insurance</a:t>
                      </a:r>
                    </a:p>
                    <a:p>
                      <a:pPr marL="0" marR="0" algn="ctr">
                        <a:lnSpc>
                          <a:spcPct val="107000"/>
                        </a:lnSpc>
                        <a:spcBef>
                          <a:spcPts val="0"/>
                        </a:spcBef>
                        <a:spcAft>
                          <a:spcPts val="0"/>
                        </a:spcAft>
                      </a:pPr>
                      <a:r>
                        <a:rPr lang="en-US" sz="1600" b="1" dirty="0">
                          <a:solidFill>
                            <a:schemeClr val="bg1"/>
                          </a:solidFill>
                          <a:effectLst/>
                        </a:rPr>
                        <a:t>surcharge</a:t>
                      </a:r>
                      <a:r>
                        <a:rPr lang="en-US" sz="1600" b="1" baseline="30000" dirty="0">
                          <a:solidFill>
                            <a:schemeClr val="bg1"/>
                          </a:solidFill>
                          <a:effectLst/>
                        </a:rPr>
                        <a:t>1</a:t>
                      </a:r>
                      <a:endParaRPr lang="en-US" sz="1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393382">
                <a:tc>
                  <a:txBody>
                    <a:bodyPr/>
                    <a:lstStyle/>
                    <a:p>
                      <a:pPr marL="0" marR="0" algn="ctr">
                        <a:lnSpc>
                          <a:spcPct val="107000"/>
                        </a:lnSpc>
                        <a:spcBef>
                          <a:spcPts val="0"/>
                        </a:spcBef>
                        <a:spcAft>
                          <a:spcPts val="0"/>
                        </a:spcAft>
                      </a:pPr>
                      <a:r>
                        <a:rPr lang="en-US" sz="1600" dirty="0">
                          <a:solidFill>
                            <a:schemeClr val="tx2"/>
                          </a:solidFill>
                          <a:effectLst/>
                        </a:rPr>
                        <a:t>SCRS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18.41%</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0.15%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N/A</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18.56%</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6.35%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93382">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State ORP</a:t>
                      </a:r>
                      <a:r>
                        <a:rPr lang="en-US" sz="1600" baseline="30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18.41%</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0.15%</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N/A</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18.56%</a:t>
                      </a: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6.35%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93382">
                <a:tc>
                  <a:txBody>
                    <a:bodyPr/>
                    <a:lstStyle/>
                    <a:p>
                      <a:pPr marL="0" marR="0" algn="ctr">
                        <a:lnSpc>
                          <a:spcPct val="107000"/>
                        </a:lnSpc>
                        <a:spcBef>
                          <a:spcPts val="0"/>
                        </a:spcBef>
                        <a:spcAft>
                          <a:spcPts val="0"/>
                        </a:spcAft>
                      </a:pPr>
                      <a:r>
                        <a:rPr lang="en-US" sz="1600" dirty="0">
                          <a:solidFill>
                            <a:schemeClr val="tx2"/>
                          </a:solidFill>
                          <a:effectLst/>
                        </a:rPr>
                        <a:t>PORS</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no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20.84%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0.20%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0.20%</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21.24%</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0"/>
                        </a:spcAft>
                      </a:pPr>
                      <a:r>
                        <a:rPr lang="en-US" sz="1600" dirty="0">
                          <a:solidFill>
                            <a:schemeClr val="tx2"/>
                          </a:solidFill>
                          <a:effectLst/>
                        </a:rPr>
                        <a:t>6.35%</a:t>
                      </a:r>
                      <a:endParaRPr lang="en-US" sz="16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4" marR="68584" marT="0" marB="0" anchor="ctr">
                    <a:lnL w="6350" cap="flat" cmpd="sng" algn="ctr">
                      <a:solidFill>
                        <a:schemeClr val="bg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4" name="Rectangle 5">
            <a:extLst>
              <a:ext uri="{FF2B5EF4-FFF2-40B4-BE49-F238E27FC236}">
                <a16:creationId xmlns:a16="http://schemas.microsoft.com/office/drawing/2014/main" id="{1C573B4D-F330-9E31-336C-D498CD615658}"/>
              </a:ext>
            </a:extLst>
          </p:cNvPr>
          <p:cNvSpPr>
            <a:spLocks noChangeArrowheads="1"/>
          </p:cNvSpPr>
          <p:nvPr/>
        </p:nvSpPr>
        <p:spPr bwMode="auto">
          <a:xfrm>
            <a:off x="457200" y="5876919"/>
            <a:ext cx="8085138" cy="41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0"/>
              </a:spcAft>
              <a:buFontTx/>
              <a:buNone/>
            </a:pPr>
            <a:r>
              <a:rPr lang="en-US" altLang="en-US" sz="1000" baseline="30000" dirty="0">
                <a:solidFill>
                  <a:schemeClr val="tx2"/>
                </a:solidFill>
                <a:ea typeface="Calibri" panose="020F0502020204030204" pitchFamily="34" charset="0"/>
                <a:cs typeface="Times New Roman" panose="02020603050405020304" pitchFamily="18" charset="0"/>
              </a:rPr>
              <a:t>1</a:t>
            </a:r>
            <a:r>
              <a:rPr lang="en-US" altLang="en-US" sz="1000" dirty="0">
                <a:solidFill>
                  <a:schemeClr val="tx2"/>
                </a:solidFill>
                <a:ea typeface="Calibri" panose="020F0502020204030204" pitchFamily="34" charset="0"/>
                <a:cs typeface="Times New Roman" panose="02020603050405020304" pitchFamily="18" charset="0"/>
              </a:rPr>
              <a:t> Rates are applicable only to employers covered under these programs.</a:t>
            </a:r>
          </a:p>
          <a:p>
            <a:pPr eaLnBrk="1" hangingPunct="1">
              <a:lnSpc>
                <a:spcPct val="107000"/>
              </a:lnSpc>
              <a:spcBef>
                <a:spcPct val="0"/>
              </a:spcBef>
              <a:spcAft>
                <a:spcPts val="0"/>
              </a:spcAft>
              <a:buFont typeface="Arial" panose="020B0604020202020204" pitchFamily="34" charset="0"/>
              <a:buNone/>
            </a:pPr>
            <a:r>
              <a:rPr lang="en-US" altLang="en-US" sz="1000" baseline="30000" dirty="0">
                <a:solidFill>
                  <a:schemeClr val="tx2"/>
                </a:solidFill>
                <a:ea typeface="Calibri" panose="020F0502020204030204" pitchFamily="34" charset="0"/>
                <a:cs typeface="Times New Roman" panose="02020603050405020304" pitchFamily="18" charset="0"/>
              </a:rPr>
              <a:t>2 </a:t>
            </a:r>
            <a:r>
              <a:rPr lang="en-US" altLang="en-US" sz="1000" dirty="0">
                <a:solidFill>
                  <a:schemeClr val="tx2"/>
                </a:solidFill>
                <a:ea typeface="Calibri" panose="020F0502020204030204" pitchFamily="34" charset="0"/>
                <a:cs typeface="Times New Roman" panose="02020603050405020304" pitchFamily="18" charset="0"/>
              </a:rPr>
              <a:t>For State ORP participants, 5% of the employer contribution is remitted directly to the participant's State ORP service provider.</a:t>
            </a:r>
          </a:p>
        </p:txBody>
      </p:sp>
    </p:spTree>
  </p:cSld>
  <p:clrMapOvr>
    <a:masterClrMapping/>
  </p:clrMapOvr>
  <mc:AlternateContent xmlns:mc="http://schemas.openxmlformats.org/markup-compatibility/2006" xmlns:p14="http://schemas.microsoft.com/office/powerpoint/2010/main">
    <mc:Choice Requires="p14">
      <p:transition spd="slow" p14:dur="2000" advTm="19991"/>
    </mc:Choice>
    <mc:Fallback xmlns="">
      <p:transition spd="slow" advTm="199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Content Placeholder 7">
            <a:extLst>
              <a:ext uri="{FF2B5EF4-FFF2-40B4-BE49-F238E27FC236}">
                <a16:creationId xmlns:a16="http://schemas.microsoft.com/office/drawing/2014/main" id="{9B9DC3F1-075E-4CD5-A64C-2E78D6FAC59D}"/>
              </a:ext>
            </a:extLst>
          </p:cNvPr>
          <p:cNvGraphicFramePr>
            <a:graphicFrameLocks noGrp="1"/>
          </p:cNvGraphicFramePr>
          <p:nvPr>
            <p:ph sz="half" idx="1"/>
          </p:nvPr>
        </p:nvGraphicFramePr>
        <p:xfrm>
          <a:off x="406400" y="1211263"/>
          <a:ext cx="3987800" cy="5130800"/>
        </p:xfrm>
        <a:graphic>
          <a:graphicData uri="http://schemas.openxmlformats.org/presentationml/2006/ole">
            <mc:AlternateContent xmlns:mc="http://schemas.openxmlformats.org/markup-compatibility/2006">
              <mc:Choice xmlns:v="urn:schemas-microsoft-com:vml" Requires="v">
                <p:oleObj name="Chart" r:id="rId4" imgW="3993226" imgH="5139373" progId="Excel.Chart.8">
                  <p:embed/>
                </p:oleObj>
              </mc:Choice>
              <mc:Fallback>
                <p:oleObj name="Chart" r:id="rId4" imgW="3993226" imgH="5139373" progId="Excel.Chart.8">
                  <p:embed/>
                  <p:pic>
                    <p:nvPicPr>
                      <p:cNvPr id="0" name="Content Placeholder 7"/>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211263"/>
                        <a:ext cx="3987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483" name="Slide Number Placeholder 3">
            <a:extLst>
              <a:ext uri="{FF2B5EF4-FFF2-40B4-BE49-F238E27FC236}">
                <a16:creationId xmlns:a16="http://schemas.microsoft.com/office/drawing/2014/main" id="{4B759A05-A4B2-4246-B835-4320F403C4BC}"/>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A1D0B324-DC51-4D70-8CA5-30A416E38B5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6</a:t>
            </a:fld>
            <a:endParaRPr lang="en-US" altLang="en-US" sz="1400">
              <a:solidFill>
                <a:schemeClr val="bg1"/>
              </a:solidFill>
              <a:latin typeface="Times New Roman" panose="02020603050405020304" pitchFamily="18" charset="0"/>
            </a:endParaRPr>
          </a:p>
        </p:txBody>
      </p:sp>
      <p:sp>
        <p:nvSpPr>
          <p:cNvPr id="20484" name="Title 4">
            <a:extLst>
              <a:ext uri="{FF2B5EF4-FFF2-40B4-BE49-F238E27FC236}">
                <a16:creationId xmlns:a16="http://schemas.microsoft.com/office/drawing/2014/main" id="{E3BD7C4B-D191-4A9B-AADC-78C11029E113}"/>
              </a:ext>
            </a:extLst>
          </p:cNvPr>
          <p:cNvSpPr>
            <a:spLocks noGrp="1" noChangeArrowheads="1"/>
          </p:cNvSpPr>
          <p:nvPr>
            <p:ph type="title"/>
          </p:nvPr>
        </p:nvSpPr>
        <p:spPr>
          <a:xfrm>
            <a:off x="457200" y="228600"/>
            <a:ext cx="8229600" cy="804863"/>
          </a:xfrm>
        </p:spPr>
        <p:txBody>
          <a:bodyPr/>
          <a:lstStyle/>
          <a:p>
            <a:pPr eaLnBrk="1" hangingPunct="1"/>
            <a:r>
              <a:rPr lang="en-US" altLang="en-US" dirty="0"/>
              <a:t>Employee contributions effective July 1, 2023</a:t>
            </a:r>
          </a:p>
        </p:txBody>
      </p:sp>
      <p:sp>
        <p:nvSpPr>
          <p:cNvPr id="14" name="Oval 13">
            <a:extLst>
              <a:ext uri="{FF2B5EF4-FFF2-40B4-BE49-F238E27FC236}">
                <a16:creationId xmlns:a16="http://schemas.microsoft.com/office/drawing/2014/main" id="{4D8FA44B-5466-4CA6-9F0A-7E9B9E77E3F3}"/>
              </a:ext>
            </a:extLst>
          </p:cNvPr>
          <p:cNvSpPr>
            <a:spLocks noChangeAspect="1"/>
          </p:cNvSpPr>
          <p:nvPr/>
        </p:nvSpPr>
        <p:spPr>
          <a:xfrm>
            <a:off x="525463" y="2105025"/>
            <a:ext cx="3749675" cy="3748088"/>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6" name="Content Placeholder 5">
            <a:extLst>
              <a:ext uri="{FF2B5EF4-FFF2-40B4-BE49-F238E27FC236}">
                <a16:creationId xmlns:a16="http://schemas.microsoft.com/office/drawing/2014/main" id="{5AE5F8A5-54D0-4B04-8F58-EC6EE7E5B5AC}"/>
              </a:ext>
            </a:extLst>
          </p:cNvPr>
          <p:cNvSpPr txBox="1">
            <a:spLocks noChangeArrowheads="1"/>
          </p:cNvSpPr>
          <p:nvPr/>
        </p:nvSpPr>
        <p:spPr bwMode="auto">
          <a:xfrm>
            <a:off x="1411288" y="3495675"/>
            <a:ext cx="1978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5000" b="1">
                <a:solidFill>
                  <a:schemeClr val="accent2"/>
                </a:solidFill>
              </a:rPr>
              <a:t>9%</a:t>
            </a:r>
          </a:p>
        </p:txBody>
      </p:sp>
      <p:graphicFrame>
        <p:nvGraphicFramePr>
          <p:cNvPr id="20487" name="Content Placeholder 7">
            <a:extLst>
              <a:ext uri="{FF2B5EF4-FFF2-40B4-BE49-F238E27FC236}">
                <a16:creationId xmlns:a16="http://schemas.microsoft.com/office/drawing/2014/main" id="{C98EE73A-364A-4E12-82FD-3E27125BEBD1}"/>
              </a:ext>
            </a:extLst>
          </p:cNvPr>
          <p:cNvGraphicFramePr>
            <a:graphicFrameLocks noGrp="1"/>
          </p:cNvGraphicFramePr>
          <p:nvPr>
            <p:ph sz="half" idx="2"/>
          </p:nvPr>
        </p:nvGraphicFramePr>
        <p:xfrm>
          <a:off x="4749800" y="1211263"/>
          <a:ext cx="3987800" cy="5130800"/>
        </p:xfrm>
        <a:graphic>
          <a:graphicData uri="http://schemas.openxmlformats.org/presentationml/2006/ole">
            <mc:AlternateContent xmlns:mc="http://schemas.openxmlformats.org/markup-compatibility/2006">
              <mc:Choice xmlns:v="urn:schemas-microsoft-com:vml" Requires="v">
                <p:oleObj name="Chart" r:id="rId6" imgW="3993226" imgH="5139373" progId="Excel.Chart.8">
                  <p:embed/>
                </p:oleObj>
              </mc:Choice>
              <mc:Fallback>
                <p:oleObj name="Chart" r:id="rId6" imgW="3993226" imgH="5139373" progId="Excel.Chart.8">
                  <p:embed/>
                  <p:pic>
                    <p:nvPicPr>
                      <p:cNvPr id="0" name="Content Placeholder 7"/>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49800" y="1211263"/>
                        <a:ext cx="3987800"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Oval 18">
            <a:extLst>
              <a:ext uri="{FF2B5EF4-FFF2-40B4-BE49-F238E27FC236}">
                <a16:creationId xmlns:a16="http://schemas.microsoft.com/office/drawing/2014/main" id="{5BF3BBE7-E781-48F7-B84C-3DE2ED4FD8AB}"/>
              </a:ext>
            </a:extLst>
          </p:cNvPr>
          <p:cNvSpPr>
            <a:spLocks noChangeAspect="1"/>
          </p:cNvSpPr>
          <p:nvPr/>
        </p:nvSpPr>
        <p:spPr>
          <a:xfrm>
            <a:off x="4868863" y="2105025"/>
            <a:ext cx="3749675" cy="3748088"/>
          </a:xfrm>
          <a:prstGeom prst="ellipse">
            <a:avLst/>
          </a:prstGeom>
          <a:noFill/>
          <a:ln w="2222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489" name="Content Placeholder 5">
            <a:extLst>
              <a:ext uri="{FF2B5EF4-FFF2-40B4-BE49-F238E27FC236}">
                <a16:creationId xmlns:a16="http://schemas.microsoft.com/office/drawing/2014/main" id="{3BCF9305-EAEB-4F12-BC21-290741236CFC}"/>
              </a:ext>
            </a:extLst>
          </p:cNvPr>
          <p:cNvSpPr txBox="1">
            <a:spLocks noChangeArrowheads="1"/>
          </p:cNvSpPr>
          <p:nvPr/>
        </p:nvSpPr>
        <p:spPr bwMode="auto">
          <a:xfrm>
            <a:off x="5754688" y="3495675"/>
            <a:ext cx="19780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buFont typeface="Arial" panose="020B0604020202020204" pitchFamily="34" charset="0"/>
              <a:buNone/>
            </a:pPr>
            <a:r>
              <a:rPr lang="en-US" altLang="en-US" sz="5000" b="1">
                <a:solidFill>
                  <a:schemeClr val="accent2"/>
                </a:solidFill>
              </a:rPr>
              <a:t>9.75%</a:t>
            </a:r>
          </a:p>
        </p:txBody>
      </p:sp>
      <p:pic>
        <p:nvPicPr>
          <p:cNvPr id="3" name="Audio 2">
            <a:hlinkClick r:id="" action="ppaction://media"/>
            <a:extLst>
              <a:ext uri="{FF2B5EF4-FFF2-40B4-BE49-F238E27FC236}">
                <a16:creationId xmlns:a16="http://schemas.microsoft.com/office/drawing/2014/main" id="{AB1759CA-CF87-D9E9-B350-23A7A5F7A40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3485"/>
    </mc:Choice>
    <mc:Fallback xmlns="">
      <p:transition spd="slow" advTm="134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7B6A18C6-BF91-41CE-9E62-8523EC6DFCF0}"/>
              </a:ext>
            </a:extLst>
          </p:cNvPr>
          <p:cNvSpPr>
            <a:spLocks noGrp="1" noChangeArrowheads="1"/>
          </p:cNvSpPr>
          <p:nvPr>
            <p:ph type="title"/>
          </p:nvPr>
        </p:nvSpPr>
        <p:spPr>
          <a:xfrm>
            <a:off x="457200" y="228600"/>
            <a:ext cx="8229600" cy="804863"/>
          </a:xfrm>
        </p:spPr>
        <p:txBody>
          <a:bodyPr/>
          <a:lstStyle/>
          <a:p>
            <a:pPr eaLnBrk="1" hangingPunct="1"/>
            <a:r>
              <a:rPr lang="en-US" altLang="en-US"/>
              <a:t>Employee contributions</a:t>
            </a:r>
          </a:p>
        </p:txBody>
      </p:sp>
      <p:sp>
        <p:nvSpPr>
          <p:cNvPr id="21507" name="Content Placeholder 2">
            <a:extLst>
              <a:ext uri="{FF2B5EF4-FFF2-40B4-BE49-F238E27FC236}">
                <a16:creationId xmlns:a16="http://schemas.microsoft.com/office/drawing/2014/main" id="{0CC14F1C-5E05-4C30-8A70-21B2C09718ED}"/>
              </a:ext>
            </a:extLst>
          </p:cNvPr>
          <p:cNvSpPr>
            <a:spLocks noGrp="1" noChangeArrowheads="1"/>
          </p:cNvSpPr>
          <p:nvPr>
            <p:ph idx="1"/>
          </p:nvPr>
        </p:nvSpPr>
        <p:spPr>
          <a:xfrm>
            <a:off x="457200" y="1262063"/>
            <a:ext cx="8229600" cy="5029200"/>
          </a:xfrm>
        </p:spPr>
        <p:txBody>
          <a:bodyPr/>
          <a:lstStyle/>
          <a:p>
            <a:pPr eaLnBrk="1" hangingPunct="1"/>
            <a:r>
              <a:rPr lang="en-US" altLang="en-US" dirty="0"/>
              <a:t>Contributions are tax-deferred.</a:t>
            </a:r>
          </a:p>
          <a:p>
            <a:pPr eaLnBrk="1" hangingPunct="1"/>
            <a:r>
              <a:rPr lang="en-US" altLang="en-US" dirty="0"/>
              <a:t>Member contributions credited to member’s account.</a:t>
            </a:r>
          </a:p>
          <a:p>
            <a:pPr eaLnBrk="1" hangingPunct="1"/>
            <a:r>
              <a:rPr lang="en-US" altLang="en-US" dirty="0"/>
              <a:t>In retirement, monthly payments continue even when member’s account is exhausted.</a:t>
            </a:r>
          </a:p>
          <a:p>
            <a:pPr eaLnBrk="1" hangingPunct="1"/>
            <a:r>
              <a:rPr lang="en-US" dirty="0"/>
              <a:t>Refund of unexhausted contributions payable only if there is no survivor benefit due.</a:t>
            </a:r>
          </a:p>
          <a:p>
            <a:pPr lvl="1" eaLnBrk="1" hangingPunct="1"/>
            <a:r>
              <a:rPr lang="en-US" dirty="0"/>
              <a:t>If monthly survivor benefit is payable, there is no refund of contributions.</a:t>
            </a:r>
            <a:endParaRPr lang="en-US" altLang="en-US" dirty="0"/>
          </a:p>
        </p:txBody>
      </p:sp>
      <p:sp>
        <p:nvSpPr>
          <p:cNvPr id="21508" name="Slide Number Placeholder 3">
            <a:extLst>
              <a:ext uri="{FF2B5EF4-FFF2-40B4-BE49-F238E27FC236}">
                <a16:creationId xmlns:a16="http://schemas.microsoft.com/office/drawing/2014/main" id="{ECBBCD41-700D-4395-8528-EE403E674229}"/>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3744090C-B2DB-410E-B67C-57DB7BCF0D61}"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7</a:t>
            </a:fld>
            <a:endParaRPr lang="en-US" altLang="en-US" sz="1400">
              <a:solidFill>
                <a:schemeClr val="bg1"/>
              </a:solidFill>
              <a:latin typeface="Times New Roman" panose="02020603050405020304" pitchFamily="18" charset="0"/>
            </a:endParaRPr>
          </a:p>
        </p:txBody>
      </p:sp>
      <p:pic>
        <p:nvPicPr>
          <p:cNvPr id="4" name="Audio 3">
            <a:hlinkClick r:id="" action="ppaction://media"/>
            <a:extLst>
              <a:ext uri="{FF2B5EF4-FFF2-40B4-BE49-F238E27FC236}">
                <a16:creationId xmlns:a16="http://schemas.microsoft.com/office/drawing/2014/main" id="{B93FC587-3A33-4F2F-B74E-6D61AC263C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1762"/>
    </mc:Choice>
    <mc:Fallback xmlns="">
      <p:transition spd="slow" advTm="317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A9126B7C-9FEA-4E8F-AAF5-7DDBFFB465D3}"/>
              </a:ext>
            </a:extLst>
          </p:cNvPr>
          <p:cNvSpPr>
            <a:spLocks noGrp="1" noChangeArrowheads="1"/>
          </p:cNvSpPr>
          <p:nvPr>
            <p:ph type="title"/>
          </p:nvPr>
        </p:nvSpPr>
        <p:spPr>
          <a:xfrm>
            <a:off x="457200" y="228600"/>
            <a:ext cx="8229600" cy="804863"/>
          </a:xfrm>
        </p:spPr>
        <p:txBody>
          <a:bodyPr/>
          <a:lstStyle/>
          <a:p>
            <a:pPr eaLnBrk="1" hangingPunct="1"/>
            <a:r>
              <a:rPr lang="en-US" altLang="en-US"/>
              <a:t>Return-to-work retired member contributions</a:t>
            </a:r>
          </a:p>
        </p:txBody>
      </p:sp>
      <p:sp>
        <p:nvSpPr>
          <p:cNvPr id="22531" name="Content Placeholder 2">
            <a:extLst>
              <a:ext uri="{FF2B5EF4-FFF2-40B4-BE49-F238E27FC236}">
                <a16:creationId xmlns:a16="http://schemas.microsoft.com/office/drawing/2014/main" id="{F1B0DFC1-3202-49FE-913E-A41E441837DD}"/>
              </a:ext>
            </a:extLst>
          </p:cNvPr>
          <p:cNvSpPr>
            <a:spLocks noGrp="1" noChangeArrowheads="1"/>
          </p:cNvSpPr>
          <p:nvPr>
            <p:ph idx="1"/>
          </p:nvPr>
        </p:nvSpPr>
        <p:spPr>
          <a:xfrm>
            <a:off x="457200" y="1262063"/>
            <a:ext cx="8229600" cy="5029200"/>
          </a:xfrm>
        </p:spPr>
        <p:txBody>
          <a:bodyPr/>
          <a:lstStyle/>
          <a:p>
            <a:pPr eaLnBrk="1" hangingPunct="1"/>
            <a:r>
              <a:rPr lang="en-US" altLang="en-US" dirty="0"/>
              <a:t>Retired member contributes same rate as active member.</a:t>
            </a:r>
          </a:p>
          <a:p>
            <a:pPr eaLnBrk="1" hangingPunct="1"/>
            <a:r>
              <a:rPr lang="en-US" altLang="en-US" dirty="0"/>
              <a:t>Retired member does not accrue additional service credit.</a:t>
            </a:r>
          </a:p>
          <a:p>
            <a:pPr eaLnBrk="1" hangingPunct="1"/>
            <a:r>
              <a:rPr lang="en-US" altLang="en-US" dirty="0"/>
              <a:t>Contributions must be made to system from which the member retired.</a:t>
            </a:r>
          </a:p>
          <a:p>
            <a:pPr eaLnBrk="1" hangingPunct="1"/>
            <a:r>
              <a:rPr lang="en-US" altLang="en-US" dirty="0"/>
              <a:t>Retired member receiving both SCRS and PORS benefit:</a:t>
            </a:r>
          </a:p>
          <a:p>
            <a:pPr lvl="1" eaLnBrk="1" hangingPunct="1"/>
            <a:r>
              <a:rPr lang="en-US" altLang="en-US" dirty="0"/>
              <a:t>Remit contributions to the system to which an active member in his position would contribute.</a:t>
            </a:r>
          </a:p>
          <a:p>
            <a:pPr eaLnBrk="1" hangingPunct="1"/>
            <a:r>
              <a:rPr lang="en-US" altLang="en-US" dirty="0"/>
              <a:t>Refer to </a:t>
            </a:r>
            <a:r>
              <a:rPr lang="en-US" altLang="en-US" i="1" dirty="0">
                <a:hlinkClick r:id="rId4"/>
              </a:rPr>
              <a:t>Working retirees</a:t>
            </a:r>
            <a:r>
              <a:rPr lang="en-US" altLang="en-US" i="1" dirty="0"/>
              <a:t> </a:t>
            </a:r>
            <a:r>
              <a:rPr lang="en-US" altLang="en-US" dirty="0"/>
              <a:t>training resource.</a:t>
            </a:r>
          </a:p>
        </p:txBody>
      </p:sp>
      <p:sp>
        <p:nvSpPr>
          <p:cNvPr id="22532" name="Slide Number Placeholder 3">
            <a:extLst>
              <a:ext uri="{FF2B5EF4-FFF2-40B4-BE49-F238E27FC236}">
                <a16:creationId xmlns:a16="http://schemas.microsoft.com/office/drawing/2014/main" id="{7C90ECC3-E0EB-403F-951D-2C9E9E3BF140}"/>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E0504C35-CC75-471F-8465-53C4CB221C1F}"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8</a:t>
            </a:fld>
            <a:endParaRPr lang="en-US" altLang="en-US" sz="1400">
              <a:solidFill>
                <a:schemeClr val="bg1"/>
              </a:solidFill>
              <a:latin typeface="Times New Roman" panose="02020603050405020304" pitchFamily="18" charset="0"/>
            </a:endParaRPr>
          </a:p>
        </p:txBody>
      </p:sp>
      <p:pic>
        <p:nvPicPr>
          <p:cNvPr id="3" name="Audio 2">
            <a:hlinkClick r:id="" action="ppaction://media"/>
            <a:extLst>
              <a:ext uri="{FF2B5EF4-FFF2-40B4-BE49-F238E27FC236}">
                <a16:creationId xmlns:a16="http://schemas.microsoft.com/office/drawing/2014/main" id="{0252E671-0A34-3D26-9C89-9A2C95108E8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1093"/>
    </mc:Choice>
    <mc:Fallback xmlns="">
      <p:transition spd="slow" advTm="510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F1F1EC8-B489-4012-A7CB-3F14CBA19EC9}"/>
              </a:ext>
            </a:extLst>
          </p:cNvPr>
          <p:cNvSpPr>
            <a:spLocks noGrp="1" noChangeArrowheads="1"/>
          </p:cNvSpPr>
          <p:nvPr>
            <p:ph type="title"/>
          </p:nvPr>
        </p:nvSpPr>
        <p:spPr>
          <a:xfrm>
            <a:off x="457200" y="228600"/>
            <a:ext cx="8229600" cy="804863"/>
          </a:xfrm>
        </p:spPr>
        <p:txBody>
          <a:bodyPr/>
          <a:lstStyle/>
          <a:p>
            <a:pPr eaLnBrk="1" hangingPunct="1"/>
            <a:r>
              <a:rPr lang="en-US" altLang="en-US" dirty="0"/>
              <a:t>Limit on wages subject to contributions</a:t>
            </a:r>
          </a:p>
        </p:txBody>
      </p:sp>
      <p:sp>
        <p:nvSpPr>
          <p:cNvPr id="23555" name="Content Placeholder 2">
            <a:extLst>
              <a:ext uri="{FF2B5EF4-FFF2-40B4-BE49-F238E27FC236}">
                <a16:creationId xmlns:a16="http://schemas.microsoft.com/office/drawing/2014/main" id="{78E58D76-4416-4AE7-B339-87D2C67B5717}"/>
              </a:ext>
            </a:extLst>
          </p:cNvPr>
          <p:cNvSpPr>
            <a:spLocks noGrp="1" noChangeArrowheads="1"/>
          </p:cNvSpPr>
          <p:nvPr>
            <p:ph idx="1"/>
          </p:nvPr>
        </p:nvSpPr>
        <p:spPr>
          <a:xfrm>
            <a:off x="457200" y="1262063"/>
            <a:ext cx="8229600" cy="5029200"/>
          </a:xfrm>
        </p:spPr>
        <p:txBody>
          <a:bodyPr/>
          <a:lstStyle/>
          <a:p>
            <a:pPr eaLnBrk="1" hangingPunct="1"/>
            <a:r>
              <a:rPr lang="en-US" altLang="en-US" dirty="0"/>
              <a:t>Applies to employees who became members after December 31, 1995.</a:t>
            </a:r>
          </a:p>
          <a:p>
            <a:pPr eaLnBrk="1" hangingPunct="1"/>
            <a:r>
              <a:rPr lang="en-US" altLang="en-US" dirty="0"/>
              <a:t>Limit on compensation subject to contributions for 2023 is $330,000.</a:t>
            </a:r>
          </a:p>
          <a:p>
            <a:pPr eaLnBrk="1" hangingPunct="1"/>
            <a:r>
              <a:rPr lang="en-US" dirty="0"/>
              <a:t>Cannot withhold contributions on compensation over the limit; however, report compensation to PEBA with a Contract Length 20. </a:t>
            </a:r>
            <a:endParaRPr lang="en-US" altLang="en-US" dirty="0"/>
          </a:p>
          <a:p>
            <a:pPr eaLnBrk="1" hangingPunct="1"/>
            <a:r>
              <a:rPr lang="en-US" altLang="en-US" dirty="0"/>
              <a:t>These members fall into a special reporting category to ensure earned service is credited to their account.  </a:t>
            </a:r>
          </a:p>
          <a:p>
            <a:pPr lvl="1" eaLnBrk="1" hangingPunct="1"/>
            <a:r>
              <a:rPr lang="en-US" altLang="en-US" dirty="0"/>
              <a:t>See Contract Length 20 in the Reporting section of the </a:t>
            </a:r>
            <a:r>
              <a:rPr lang="en-US" altLang="en-US" i="1" dirty="0"/>
              <a:t>Covered Employer Procedures Manual</a:t>
            </a:r>
            <a:r>
              <a:rPr lang="en-US" altLang="en-US" dirty="0"/>
              <a:t>.</a:t>
            </a:r>
          </a:p>
        </p:txBody>
      </p:sp>
      <p:sp>
        <p:nvSpPr>
          <p:cNvPr id="23556" name="Slide Number Placeholder 3">
            <a:extLst>
              <a:ext uri="{FF2B5EF4-FFF2-40B4-BE49-F238E27FC236}">
                <a16:creationId xmlns:a16="http://schemas.microsoft.com/office/drawing/2014/main" id="{9C08F3CE-1EB4-42A2-B96D-47F197C52C8D}"/>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F791782E-A8EC-44B2-8F30-1A562A4629D6}" type="slidenum">
              <a:rPr lang="en-US" altLang="en-US" sz="1400" smtClean="0">
                <a:solidFill>
                  <a:schemeClr val="bg1"/>
                </a:solidFill>
                <a:latin typeface="Times New Roman" panose="02020603050405020304" pitchFamily="18" charset="0"/>
              </a:rPr>
              <a:pPr fontAlgn="base">
                <a:lnSpc>
                  <a:spcPct val="100000"/>
                </a:lnSpc>
                <a:spcBef>
                  <a:spcPct val="0"/>
                </a:spcBef>
                <a:spcAft>
                  <a:spcPct val="0"/>
                </a:spcAft>
                <a:buFontTx/>
                <a:buNone/>
              </a:pPr>
              <a:t>9</a:t>
            </a:fld>
            <a:endParaRPr lang="en-US" altLang="en-US" sz="1400">
              <a:solidFill>
                <a:schemeClr val="bg1"/>
              </a:solidFill>
              <a:latin typeface="Times New Roman" panose="02020603050405020304" pitchFamily="18" charset="0"/>
            </a:endParaRPr>
          </a:p>
        </p:txBody>
      </p:sp>
      <p:pic>
        <p:nvPicPr>
          <p:cNvPr id="8" name="Audio 7">
            <a:hlinkClick r:id="" action="ppaction://media"/>
            <a:extLst>
              <a:ext uri="{FF2B5EF4-FFF2-40B4-BE49-F238E27FC236}">
                <a16:creationId xmlns:a16="http://schemas.microsoft.com/office/drawing/2014/main" id="{4D07ED97-32DF-AA22-C150-02868F358AD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8535"/>
    </mc:Choice>
    <mc:Fallback xmlns="">
      <p:transition spd="slow" advTm="485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9960687-C75A-420D-8DDD-D4595019A51F}" vid="{44207126-CA13-42C3-9B79-86376552E6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PEBA Academy Presentation Template</Template>
  <TotalTime>823</TotalTime>
  <Words>730</Words>
  <Application>Microsoft Office PowerPoint</Application>
  <PresentationFormat>On-screen Show (4:3)</PresentationFormat>
  <Paragraphs>111</Paragraphs>
  <Slides>12</Slides>
  <Notes>0</Notes>
  <HiddenSlides>0</HiddenSlides>
  <MMClips>12</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Arial</vt:lpstr>
      <vt:lpstr>Calibri</vt:lpstr>
      <vt:lpstr>Calibri Light</vt:lpstr>
      <vt:lpstr>Times New Roman</vt:lpstr>
      <vt:lpstr>Tw Cen MT Condensed</vt:lpstr>
      <vt:lpstr>Office Theme</vt:lpstr>
      <vt:lpstr>Chart</vt:lpstr>
      <vt:lpstr>Reporting process: contributions</vt:lpstr>
      <vt:lpstr>Employer reporting representatives</vt:lpstr>
      <vt:lpstr>Employer and member contributions </vt:lpstr>
      <vt:lpstr>Fiscal year 2024 employer contributions</vt:lpstr>
      <vt:lpstr>Fiscal year 2024 employer contribution rates</vt:lpstr>
      <vt:lpstr>Employee contributions effective July 1, 2023</vt:lpstr>
      <vt:lpstr>Employee contributions</vt:lpstr>
      <vt:lpstr>Return-to-work retired member contributions</vt:lpstr>
      <vt:lpstr>Limit on wages subject to contributions</vt:lpstr>
      <vt:lpstr>Wages subject to contributions </vt:lpstr>
      <vt:lpstr>Wages not subject to contributions </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H. Young</dc:creator>
  <cp:lastModifiedBy>Katie Simmons</cp:lastModifiedBy>
  <cp:revision>90</cp:revision>
  <cp:lastPrinted>2020-05-26T12:24:22Z</cp:lastPrinted>
  <dcterms:created xsi:type="dcterms:W3CDTF">2020-03-31T13:24:57Z</dcterms:created>
  <dcterms:modified xsi:type="dcterms:W3CDTF">2023-06-20T20:42:15Z</dcterms:modified>
</cp:coreProperties>
</file>