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83" r:id="rId2"/>
    <p:sldId id="308" r:id="rId3"/>
    <p:sldId id="434" r:id="rId4"/>
    <p:sldId id="435" r:id="rId5"/>
    <p:sldId id="436" r:id="rId6"/>
    <p:sldId id="263" r:id="rId7"/>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8" clrIdx="0"/>
  <p:cmAuthor id="2" name="Jennifer S. Dolder" initials="JSD" lastIdx="5" clrIdx="1">
    <p:extLst>
      <p:ext uri="{19B8F6BF-5375-455C-9EA6-DF929625EA0E}">
        <p15:presenceInfo xmlns:p15="http://schemas.microsoft.com/office/powerpoint/2012/main" userId="S::rdoldj@peba.sc.gov::adc8f237-6518-4fda-a594-f6aaccffabfd" providerId="AD"/>
      </p:ext>
    </p:extLst>
  </p:cmAuthor>
  <p:cmAuthor id="3" name="Jessica Moak" initials="JM" lastIdx="4"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72" d="100"/>
          <a:sy n="72" d="100"/>
        </p:scale>
        <p:origin x="1272"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3B7EE3-EE71-4EA3-A4C3-EB09E2E225CC}"/>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4CFE6B4C-6C6D-4137-93A6-D0E38CAF96E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FC029ED-D28F-4ECD-9BE7-2786B5A4DB5A}"/>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3AF47B81-A7E2-42BE-A689-89DAA136D515}"/>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F361A79F-772D-49AD-9614-5E7549EDEBEA}"/>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6A6BAFA4-2F28-49EC-A7DC-2D9CA31ECB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5251EB8-B74C-45D7-A515-36D13FEB7E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3072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E8BF48B-B4A9-4009-BD7E-1592960217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392C358B-A1D1-456E-8A30-491F140037F5}"/>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9F823C43-CCFC-4684-A90C-460510E1ECB5}" type="slidenum">
              <a:rPr lang="en-US"/>
              <a:pPr>
                <a:defRPr/>
              </a:pPr>
              <a:t>‹#›</a:t>
            </a:fld>
            <a:endParaRPr lang="en-US" dirty="0"/>
          </a:p>
        </p:txBody>
      </p:sp>
    </p:spTree>
    <p:extLst>
      <p:ext uri="{BB962C8B-B14F-4D97-AF65-F5344CB8AC3E}">
        <p14:creationId xmlns:p14="http://schemas.microsoft.com/office/powerpoint/2010/main" val="176765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595CACC-AFA9-4370-B208-E823230929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B1D9DE39-93A0-42EB-9821-13C1F0492243}"/>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B0F109D-22A2-452A-899C-98BEB55FB27A}" type="slidenum">
              <a:rPr lang="en-US"/>
              <a:pPr>
                <a:defRPr/>
              </a:pPr>
              <a:t>‹#›</a:t>
            </a:fld>
            <a:endParaRPr lang="en-US" dirty="0"/>
          </a:p>
        </p:txBody>
      </p:sp>
    </p:spTree>
    <p:extLst>
      <p:ext uri="{BB962C8B-B14F-4D97-AF65-F5344CB8AC3E}">
        <p14:creationId xmlns:p14="http://schemas.microsoft.com/office/powerpoint/2010/main" val="285292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94DF282-01CA-4F79-836A-5003EAA016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6ABB482D-9246-458E-ACB0-FA32C2016B3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BC38255-B199-4E0C-8A71-593F8A3191AC}" type="slidenum">
              <a:rPr lang="en-US"/>
              <a:pPr>
                <a:defRPr/>
              </a:pPr>
              <a:t>‹#›</a:t>
            </a:fld>
            <a:endParaRPr lang="en-US" dirty="0"/>
          </a:p>
        </p:txBody>
      </p:sp>
    </p:spTree>
    <p:extLst>
      <p:ext uri="{BB962C8B-B14F-4D97-AF65-F5344CB8AC3E}">
        <p14:creationId xmlns:p14="http://schemas.microsoft.com/office/powerpoint/2010/main" val="196951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9DE201A1-6560-4981-B15C-99171FF841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9F62019A-DD8D-4389-824C-F479A866B64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EF6B05E-853F-4D9D-9C41-D02A1A99CCF3}" type="slidenum">
              <a:rPr lang="en-US"/>
              <a:pPr>
                <a:defRPr/>
              </a:pPr>
              <a:t>‹#›</a:t>
            </a:fld>
            <a:endParaRPr lang="en-US" dirty="0"/>
          </a:p>
        </p:txBody>
      </p:sp>
    </p:spTree>
    <p:extLst>
      <p:ext uri="{BB962C8B-B14F-4D97-AF65-F5344CB8AC3E}">
        <p14:creationId xmlns:p14="http://schemas.microsoft.com/office/powerpoint/2010/main" val="176647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432BF42-9366-42B3-99C7-4F0DB11512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451E853-94AD-407E-A438-D78CB3C141A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0B5B779-79AB-4888-9B2F-5663C0067D5E}" type="slidenum">
              <a:rPr lang="en-US"/>
              <a:pPr>
                <a:defRPr/>
              </a:pPr>
              <a:t>‹#›</a:t>
            </a:fld>
            <a:endParaRPr lang="en-US" dirty="0"/>
          </a:p>
        </p:txBody>
      </p:sp>
    </p:spTree>
    <p:extLst>
      <p:ext uri="{BB962C8B-B14F-4D97-AF65-F5344CB8AC3E}">
        <p14:creationId xmlns:p14="http://schemas.microsoft.com/office/powerpoint/2010/main" val="2288590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DE67E8E-6B70-404E-996E-D1FCB41C44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1EA3980-09ED-4C22-ADF7-BEEF9B988AE7}"/>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282B9EA0-800E-4CA7-A5F4-5E1689E85787}"/>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CA896C13-9870-45A9-8BCF-EEC4D08FBA2C}"/>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355D7D9-7C61-4365-9B86-9288CB808141}" type="slidenum">
              <a:rPr lang="en-US"/>
              <a:pPr>
                <a:defRPr/>
              </a:pPr>
              <a:t>‹#›</a:t>
            </a:fld>
            <a:endParaRPr lang="en-US" dirty="0"/>
          </a:p>
        </p:txBody>
      </p:sp>
    </p:spTree>
    <p:extLst>
      <p:ext uri="{BB962C8B-B14F-4D97-AF65-F5344CB8AC3E}">
        <p14:creationId xmlns:p14="http://schemas.microsoft.com/office/powerpoint/2010/main" val="42793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B6BBD99-1EB1-475F-8F7E-C25E45FEE2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A3FEE62-D8CA-4715-BE6B-0806B46365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A2B89F9-BF3F-4D36-8E60-D65FFD432CD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A89527C9-CD35-4686-9231-4E0AAC79147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2F2CF9CF-9119-4C77-9FE1-A39AF4EA0EA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4CCF05B9-E731-41FE-BDD4-3D364A18A6D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C5CB29D6-9E9D-4591-9498-8712C219F50B}"/>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F4A334AE-5313-46DB-B0C7-C935C54340D6}"/>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13CD8E5D-9218-457E-82D2-DFB3C5142607}"/>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F0D4A0E0-D240-4EC7-B7D7-75F1DA85F64E}"/>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FA3997C7-2CD3-486A-85EC-246BFB2B0EFD}"/>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6E1DCB07-CC84-47D5-8343-5C907BCD2306}"/>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A3C5346C-6F7A-41EC-995C-1344F94C9A12}"/>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12DCD064-0597-4A46-AEAE-B4E091FCBBB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5C28E8C-8AD2-4C23-A252-0CEB775ED27F}" type="slidenum">
              <a:rPr lang="en-US"/>
              <a:pPr>
                <a:defRPr/>
              </a:pPr>
              <a:t>‹#›</a:t>
            </a:fld>
            <a:endParaRPr lang="en-US" dirty="0"/>
          </a:p>
        </p:txBody>
      </p:sp>
    </p:spTree>
    <p:extLst>
      <p:ext uri="{BB962C8B-B14F-4D97-AF65-F5344CB8AC3E}">
        <p14:creationId xmlns:p14="http://schemas.microsoft.com/office/powerpoint/2010/main" val="230521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254DC62-6761-4785-A4C4-B7B6767A14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5144900-D258-4A78-AEE0-1F8F6D94AF61}"/>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6D37F503-FD45-4F33-ABFC-DA257E8EECB1}"/>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87861ED2-FF80-4173-B8C1-D75AC7DF383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32CE300-09F1-4154-9FA0-624405D360F7}" type="slidenum">
              <a:rPr lang="en-US"/>
              <a:pPr>
                <a:defRPr/>
              </a:pPr>
              <a:t>‹#›</a:t>
            </a:fld>
            <a:endParaRPr lang="en-US" dirty="0"/>
          </a:p>
        </p:txBody>
      </p:sp>
    </p:spTree>
    <p:extLst>
      <p:ext uri="{BB962C8B-B14F-4D97-AF65-F5344CB8AC3E}">
        <p14:creationId xmlns:p14="http://schemas.microsoft.com/office/powerpoint/2010/main" val="306210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C64EB63-5FDD-4047-95A3-92012C91A7F4}"/>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6552357-F861-4ED2-B2ED-C721D536F25A}"/>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55A741B-550C-4039-9112-689C532E322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63640F67-885A-4D55-A184-0A9087AA9F2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383784B-C2C8-45AE-B95B-FB536B9481F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D2CAA1FC-9BE6-4534-905D-0EE8B2791F0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hyperlink" Target="https://peba.sc.gov/sites/default/files/supplemental_reports.pdf" TargetMode="External"/><Relationship Id="rId4" Type="http://schemas.openxmlformats.org/officeDocument/2006/relationships/hyperlink" Target="https://forms.retirement.sc.gov/formGenericGet.do?formNum=web1340.xdp"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hyperlink" Target="https://peba.sc.gov/sites/default/files/supplemental_reports.pdf"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CC3194B-9F6D-4FB7-A912-B2965FACBEAE}"/>
              </a:ext>
            </a:extLst>
          </p:cNvPr>
          <p:cNvSpPr>
            <a:spLocks noGrp="1" noChangeArrowheads="1"/>
          </p:cNvSpPr>
          <p:nvPr>
            <p:ph type="ctrTitle"/>
          </p:nvPr>
        </p:nvSpPr>
        <p:spPr/>
        <p:txBody>
          <a:bodyPr/>
          <a:lstStyle/>
          <a:p>
            <a:r>
              <a:rPr lang="en-US" altLang="en-US" dirty="0"/>
              <a:t>Reporting process: supplements</a:t>
            </a:r>
          </a:p>
        </p:txBody>
      </p:sp>
      <p:sp>
        <p:nvSpPr>
          <p:cNvPr id="3" name="Subtitle 2">
            <a:extLst>
              <a:ext uri="{FF2B5EF4-FFF2-40B4-BE49-F238E27FC236}">
                <a16:creationId xmlns:a16="http://schemas.microsoft.com/office/drawing/2014/main" id="{9507AB54-403D-4FE8-B06A-85067A2DCCD0}"/>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4" name="Audio 3">
            <a:hlinkClick r:id="" action="ppaction://media"/>
            <a:extLst>
              <a:ext uri="{FF2B5EF4-FFF2-40B4-BE49-F238E27FC236}">
                <a16:creationId xmlns:a16="http://schemas.microsoft.com/office/drawing/2014/main" id="{5D0B34DE-7A7D-6D63-97EF-FA1F1D2CA0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225"/>
    </mc:Choice>
    <mc:Fallback>
      <p:transition spd="slow" advTm="18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4D574C4-CFEA-4209-B0CA-9D62826FEB50}"/>
              </a:ext>
            </a:extLst>
          </p:cNvPr>
          <p:cNvSpPr>
            <a:spLocks noGrp="1" noChangeArrowheads="1"/>
          </p:cNvSpPr>
          <p:nvPr>
            <p:ph type="title"/>
          </p:nvPr>
        </p:nvSpPr>
        <p:spPr>
          <a:xfrm>
            <a:off x="457200" y="228600"/>
            <a:ext cx="8229600" cy="804863"/>
          </a:xfrm>
        </p:spPr>
        <p:txBody>
          <a:bodyPr/>
          <a:lstStyle/>
          <a:p>
            <a:pPr eaLnBrk="1" hangingPunct="1"/>
            <a:r>
              <a:rPr lang="en-US" altLang="en-US"/>
              <a:t>Employer reporting representatives</a:t>
            </a:r>
          </a:p>
        </p:txBody>
      </p:sp>
      <p:sp>
        <p:nvSpPr>
          <p:cNvPr id="15363" name="Content Placeholder 2">
            <a:extLst>
              <a:ext uri="{FF2B5EF4-FFF2-40B4-BE49-F238E27FC236}">
                <a16:creationId xmlns:a16="http://schemas.microsoft.com/office/drawing/2014/main" id="{3F7ABA1B-8EF4-4528-A7CD-99F4A99222C1}"/>
              </a:ext>
            </a:extLst>
          </p:cNvPr>
          <p:cNvSpPr>
            <a:spLocks noGrp="1" noChangeArrowheads="1"/>
          </p:cNvSpPr>
          <p:nvPr>
            <p:ph idx="1"/>
          </p:nvPr>
        </p:nvSpPr>
        <p:spPr>
          <a:xfrm>
            <a:off x="457200" y="1262063"/>
            <a:ext cx="8229600" cy="5029200"/>
          </a:xfrm>
        </p:spPr>
        <p:txBody>
          <a:bodyPr/>
          <a:lstStyle/>
          <a:p>
            <a:pPr eaLnBrk="1" hangingPunct="1"/>
            <a:r>
              <a:rPr lang="en-US" altLang="en-US"/>
              <a:t>PEBA’s Member Account Services has staff assigned to each employer to help with:</a:t>
            </a:r>
          </a:p>
          <a:p>
            <a:pPr lvl="1" eaLnBrk="1" hangingPunct="1"/>
            <a:r>
              <a:rPr lang="en-US" altLang="en-US"/>
              <a:t>Monthly deposits;</a:t>
            </a:r>
          </a:p>
          <a:p>
            <a:pPr lvl="1" eaLnBrk="1" hangingPunct="1"/>
            <a:r>
              <a:rPr lang="en-US" altLang="en-US"/>
              <a:t>Quarterly payroll reports;</a:t>
            </a:r>
          </a:p>
          <a:p>
            <a:pPr lvl="1" eaLnBrk="1" hangingPunct="1"/>
            <a:r>
              <a:rPr lang="en-US" altLang="en-US"/>
              <a:t>Service credit and contract lengths; and</a:t>
            </a:r>
          </a:p>
          <a:p>
            <a:pPr lvl="1" eaLnBrk="1" hangingPunct="1"/>
            <a:r>
              <a:rPr lang="en-US" altLang="en-US"/>
              <a:t>Supplemental reports.</a:t>
            </a:r>
          </a:p>
          <a:p>
            <a:pPr eaLnBrk="1" hangingPunct="1"/>
            <a:r>
              <a:rPr lang="en-US" altLang="en-US"/>
              <a:t>Select </a:t>
            </a:r>
            <a:r>
              <a:rPr lang="en-US" altLang="en-US" i="1"/>
              <a:t>EES Assistance </a:t>
            </a:r>
            <a:r>
              <a:rPr lang="en-US" altLang="en-US"/>
              <a:t>in EES for your representative’s name and contact information.</a:t>
            </a:r>
          </a:p>
        </p:txBody>
      </p:sp>
      <p:sp>
        <p:nvSpPr>
          <p:cNvPr id="15364" name="Slide Number Placeholder 3">
            <a:extLst>
              <a:ext uri="{FF2B5EF4-FFF2-40B4-BE49-F238E27FC236}">
                <a16:creationId xmlns:a16="http://schemas.microsoft.com/office/drawing/2014/main" id="{E0050685-D326-426F-A47B-8B15C057167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CB95514-0AE3-42B7-A30C-7A7652BE5852}"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8374E5DE-ECB0-48E7-9B06-55C7849A0C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122"/>
    </mc:Choice>
    <mc:Fallback xmlns="">
      <p:transition spd="slow" advTm="24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A0CAF12-43FC-428D-86FD-A53E9D6518EC}"/>
              </a:ext>
            </a:extLst>
          </p:cNvPr>
          <p:cNvSpPr>
            <a:spLocks noGrp="1" noChangeArrowheads="1"/>
          </p:cNvSpPr>
          <p:nvPr>
            <p:ph type="title"/>
          </p:nvPr>
        </p:nvSpPr>
        <p:spPr>
          <a:xfrm>
            <a:off x="457200" y="228600"/>
            <a:ext cx="8229600" cy="804863"/>
          </a:xfrm>
        </p:spPr>
        <p:txBody>
          <a:bodyPr/>
          <a:lstStyle/>
          <a:p>
            <a:pPr eaLnBrk="1" hangingPunct="1"/>
            <a:r>
              <a:rPr lang="en-US" altLang="en-US" i="1" dirty="0"/>
              <a:t>Supplemental Contribution Report </a:t>
            </a:r>
            <a:r>
              <a:rPr lang="en-US" altLang="en-US" dirty="0"/>
              <a:t>(Form 1227)</a:t>
            </a:r>
          </a:p>
        </p:txBody>
      </p:sp>
      <p:sp>
        <p:nvSpPr>
          <p:cNvPr id="46083" name="Content Placeholder 2">
            <a:extLst>
              <a:ext uri="{FF2B5EF4-FFF2-40B4-BE49-F238E27FC236}">
                <a16:creationId xmlns:a16="http://schemas.microsoft.com/office/drawing/2014/main" id="{759C5927-6858-4282-A290-C42470D4DBA0}"/>
              </a:ext>
            </a:extLst>
          </p:cNvPr>
          <p:cNvSpPr>
            <a:spLocks noGrp="1" noChangeArrowheads="1"/>
          </p:cNvSpPr>
          <p:nvPr>
            <p:ph idx="1"/>
          </p:nvPr>
        </p:nvSpPr>
        <p:spPr>
          <a:xfrm>
            <a:off x="457200" y="1262063"/>
            <a:ext cx="8229600" cy="5029200"/>
          </a:xfrm>
        </p:spPr>
        <p:txBody>
          <a:bodyPr/>
          <a:lstStyle/>
          <a:p>
            <a:pPr eaLnBrk="1" hangingPunct="1"/>
            <a:r>
              <a:rPr lang="en-US" altLang="en-US" dirty="0"/>
              <a:t>Submit if service contribution error exists on already-posted quarterly payroll data.</a:t>
            </a:r>
          </a:p>
          <a:p>
            <a:pPr lvl="1" eaLnBrk="1" hangingPunct="1"/>
            <a:r>
              <a:rPr lang="en-US" altLang="en-US" dirty="0"/>
              <a:t>Omissions: enter as a positive amount.</a:t>
            </a:r>
          </a:p>
          <a:p>
            <a:pPr lvl="1" eaLnBrk="1" hangingPunct="1"/>
            <a:r>
              <a:rPr lang="en-US" altLang="en-US" dirty="0"/>
              <a:t>Corrections: enter negative and positive amounts.</a:t>
            </a:r>
          </a:p>
          <a:p>
            <a:pPr lvl="1" eaLnBrk="1" hangingPunct="1"/>
            <a:r>
              <a:rPr lang="en-US" altLang="en-US" dirty="0"/>
              <a:t>Deletions: enter as a negative amount.</a:t>
            </a:r>
          </a:p>
          <a:p>
            <a:pPr eaLnBrk="1" hangingPunct="1"/>
            <a:r>
              <a:rPr lang="en-US" altLang="en-US" dirty="0"/>
              <a:t>Include only one fiscal year per form.</a:t>
            </a:r>
          </a:p>
          <a:p>
            <a:pPr eaLnBrk="1" hangingPunct="1"/>
            <a:r>
              <a:rPr lang="en-US" altLang="en-US" dirty="0"/>
              <a:t>Upload completed Form 1227 through the Document Upload option in EES and remit payment if due. </a:t>
            </a:r>
          </a:p>
          <a:p>
            <a:pPr eaLnBrk="1" hangingPunct="1"/>
            <a:r>
              <a:rPr lang="en-US" altLang="en-US" dirty="0"/>
              <a:t>View </a:t>
            </a:r>
            <a:r>
              <a:rPr lang="en-US" altLang="en-US" i="1" dirty="0">
                <a:hlinkClick r:id="rId4"/>
              </a:rPr>
              <a:t>Fiscal Year Contribution Rates</a:t>
            </a:r>
            <a:r>
              <a:rPr lang="en-US" altLang="en-US" i="1" dirty="0"/>
              <a:t> </a:t>
            </a:r>
            <a:r>
              <a:rPr lang="en-US" altLang="en-US" dirty="0"/>
              <a:t>(Form 1340) for prior year fiscal year employer and member rates.</a:t>
            </a:r>
          </a:p>
          <a:p>
            <a:pPr eaLnBrk="1" hangingPunct="1"/>
            <a:r>
              <a:rPr lang="en-US" altLang="en-US" dirty="0"/>
              <a:t>Refer to the </a:t>
            </a:r>
            <a:r>
              <a:rPr lang="en-US" altLang="en-US" i="1" dirty="0">
                <a:solidFill>
                  <a:srgbClr val="FF0000"/>
                </a:solidFill>
                <a:hlinkClick r:id="rId5"/>
              </a:rPr>
              <a:t>Supplemental reports</a:t>
            </a:r>
            <a:r>
              <a:rPr lang="en-US" altLang="en-US" i="1" dirty="0">
                <a:solidFill>
                  <a:srgbClr val="FF0000"/>
                </a:solidFill>
              </a:rPr>
              <a:t> </a:t>
            </a:r>
            <a:r>
              <a:rPr lang="en-US" altLang="en-US" dirty="0"/>
              <a:t>training resource. </a:t>
            </a:r>
          </a:p>
          <a:p>
            <a:pPr marL="0" indent="0" eaLnBrk="1" hangingPunct="1">
              <a:buNone/>
            </a:pPr>
            <a:endParaRPr lang="en-US" altLang="en-US" dirty="0"/>
          </a:p>
          <a:p>
            <a:pPr eaLnBrk="1" hangingPunct="1"/>
            <a:endParaRPr lang="en-US" altLang="en-US" dirty="0"/>
          </a:p>
        </p:txBody>
      </p:sp>
      <p:sp>
        <p:nvSpPr>
          <p:cNvPr id="46084" name="Slide Number Placeholder 3">
            <a:extLst>
              <a:ext uri="{FF2B5EF4-FFF2-40B4-BE49-F238E27FC236}">
                <a16:creationId xmlns:a16="http://schemas.microsoft.com/office/drawing/2014/main" id="{74D9EA11-C506-4075-8607-64DA7279C82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7BB1592-F03C-49D8-8E79-E758AE775DE2}"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5" name="Audio 4">
            <a:hlinkClick r:id="" action="ppaction://media"/>
            <a:extLst>
              <a:ext uri="{FF2B5EF4-FFF2-40B4-BE49-F238E27FC236}">
                <a16:creationId xmlns:a16="http://schemas.microsoft.com/office/drawing/2014/main" id="{67B6F618-082E-2563-C8A4-73AA3DB677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2266"/>
    </mc:Choice>
    <mc:Fallback>
      <p:transition spd="slow" advTm="422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B814413-F9A3-4DEB-A44D-1861C2015829}"/>
              </a:ext>
            </a:extLst>
          </p:cNvPr>
          <p:cNvSpPr>
            <a:spLocks noGrp="1" noChangeArrowheads="1"/>
          </p:cNvSpPr>
          <p:nvPr>
            <p:ph type="title"/>
          </p:nvPr>
        </p:nvSpPr>
        <p:spPr>
          <a:xfrm>
            <a:off x="457200" y="228600"/>
            <a:ext cx="8229600" cy="804863"/>
          </a:xfrm>
        </p:spPr>
        <p:txBody>
          <a:bodyPr/>
          <a:lstStyle/>
          <a:p>
            <a:pPr eaLnBrk="1" hangingPunct="1"/>
            <a:r>
              <a:rPr lang="en-US" altLang="en-US" i="1" dirty="0"/>
              <a:t>Supplemental Service Report </a:t>
            </a:r>
            <a:r>
              <a:rPr lang="en-US" altLang="en-US" dirty="0"/>
              <a:t>(Form 1224) </a:t>
            </a:r>
          </a:p>
        </p:txBody>
      </p:sp>
      <p:sp>
        <p:nvSpPr>
          <p:cNvPr id="47107" name="Content Placeholder 2">
            <a:extLst>
              <a:ext uri="{FF2B5EF4-FFF2-40B4-BE49-F238E27FC236}">
                <a16:creationId xmlns:a16="http://schemas.microsoft.com/office/drawing/2014/main" id="{34D02B4E-8ADE-48E7-85D9-63824F407A29}"/>
              </a:ext>
            </a:extLst>
          </p:cNvPr>
          <p:cNvSpPr>
            <a:spLocks noGrp="1" noChangeArrowheads="1"/>
          </p:cNvSpPr>
          <p:nvPr>
            <p:ph idx="1"/>
          </p:nvPr>
        </p:nvSpPr>
        <p:spPr>
          <a:xfrm>
            <a:off x="457200" y="1262063"/>
            <a:ext cx="8229600" cy="5029200"/>
          </a:xfrm>
        </p:spPr>
        <p:txBody>
          <a:bodyPr/>
          <a:lstStyle/>
          <a:p>
            <a:pPr eaLnBrk="1" hangingPunct="1"/>
            <a:r>
              <a:rPr lang="en-US" altLang="en-US" dirty="0"/>
              <a:t>Use to record contributions for members in specific types of leave-without-pay status who wish to continue contributions:</a:t>
            </a:r>
          </a:p>
          <a:p>
            <a:pPr lvl="1" eaLnBrk="1" hangingPunct="1"/>
            <a:r>
              <a:rPr lang="en-US" altLang="en-US" dirty="0"/>
              <a:t>Military leave of absence (status code 59).</a:t>
            </a:r>
          </a:p>
          <a:p>
            <a:pPr lvl="1" eaLnBrk="1" hangingPunct="1"/>
            <a:r>
              <a:rPr lang="en-US" altLang="en-US" dirty="0"/>
              <a:t>Workers’ compensation (status code 61).</a:t>
            </a:r>
          </a:p>
          <a:p>
            <a:pPr eaLnBrk="1" hangingPunct="1"/>
            <a:r>
              <a:rPr lang="en-US" altLang="en-US" dirty="0"/>
              <a:t>Based on compensation member would have earned if they were able to perform job duties.</a:t>
            </a:r>
          </a:p>
          <a:p>
            <a:pPr eaLnBrk="1" hangingPunct="1"/>
            <a:r>
              <a:rPr lang="en-US" altLang="en-US" dirty="0"/>
              <a:t>Submit monthly when needed.</a:t>
            </a:r>
          </a:p>
          <a:p>
            <a:pPr eaLnBrk="1" hangingPunct="1"/>
            <a:r>
              <a:rPr lang="en-US" altLang="en-US" dirty="0"/>
              <a:t>Upload completed Form 1224 through the Document Upload option in EES and remit payment.</a:t>
            </a:r>
          </a:p>
          <a:p>
            <a:pPr eaLnBrk="1" hangingPunct="1"/>
            <a:r>
              <a:rPr lang="en-US" altLang="en-US" dirty="0"/>
              <a:t>Refer to the </a:t>
            </a:r>
            <a:r>
              <a:rPr lang="en-US" altLang="en-US" i="1" dirty="0">
                <a:solidFill>
                  <a:srgbClr val="FF0000"/>
                </a:solidFill>
                <a:hlinkClick r:id="rId4"/>
              </a:rPr>
              <a:t>Supplemental reports</a:t>
            </a:r>
            <a:r>
              <a:rPr lang="en-US" altLang="en-US" i="1" dirty="0">
                <a:solidFill>
                  <a:srgbClr val="FF0000"/>
                </a:solidFill>
              </a:rPr>
              <a:t> </a:t>
            </a:r>
            <a:r>
              <a:rPr lang="en-US" altLang="en-US" dirty="0"/>
              <a:t>training resource. </a:t>
            </a:r>
          </a:p>
          <a:p>
            <a:pPr marL="0" indent="0" eaLnBrk="1" hangingPunct="1">
              <a:buNone/>
            </a:pPr>
            <a:endParaRPr lang="en-US" altLang="en-US" dirty="0"/>
          </a:p>
        </p:txBody>
      </p:sp>
      <p:sp>
        <p:nvSpPr>
          <p:cNvPr id="47108" name="Slide Number Placeholder 3">
            <a:extLst>
              <a:ext uri="{FF2B5EF4-FFF2-40B4-BE49-F238E27FC236}">
                <a16:creationId xmlns:a16="http://schemas.microsoft.com/office/drawing/2014/main" id="{CE2D22F9-9795-4CAB-A883-4165216F6E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01E5AEB-ABB9-493C-8E55-05A24A46D4A6}"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5" name="Audio 4">
            <a:hlinkClick r:id="" action="ppaction://media"/>
            <a:extLst>
              <a:ext uri="{FF2B5EF4-FFF2-40B4-BE49-F238E27FC236}">
                <a16:creationId xmlns:a16="http://schemas.microsoft.com/office/drawing/2014/main" id="{C2CD597C-1F25-E790-3120-2D59F73CBC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4015"/>
    </mc:Choice>
    <mc:Fallback>
      <p:transition spd="slow" advTm="440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91911BBB-AA41-4685-AD6B-39924150C71D}"/>
              </a:ext>
            </a:extLst>
          </p:cNvPr>
          <p:cNvSpPr>
            <a:spLocks noGrp="1" noChangeArrowheads="1"/>
          </p:cNvSpPr>
          <p:nvPr>
            <p:ph type="title"/>
          </p:nvPr>
        </p:nvSpPr>
        <p:spPr>
          <a:xfrm>
            <a:off x="457200" y="228600"/>
            <a:ext cx="8229600" cy="804863"/>
          </a:xfrm>
        </p:spPr>
        <p:txBody>
          <a:bodyPr/>
          <a:lstStyle/>
          <a:p>
            <a:pPr eaLnBrk="1" hangingPunct="1"/>
            <a:r>
              <a:rPr lang="en-US" altLang="en-US"/>
              <a:t>Furlough supplements</a:t>
            </a:r>
          </a:p>
        </p:txBody>
      </p:sp>
      <p:sp>
        <p:nvSpPr>
          <p:cNvPr id="48131" name="Content Placeholder 2">
            <a:extLst>
              <a:ext uri="{FF2B5EF4-FFF2-40B4-BE49-F238E27FC236}">
                <a16:creationId xmlns:a16="http://schemas.microsoft.com/office/drawing/2014/main" id="{74E4F680-17A6-497B-B31C-200B88C19982}"/>
              </a:ext>
            </a:extLst>
          </p:cNvPr>
          <p:cNvSpPr>
            <a:spLocks noGrp="1" noChangeArrowheads="1"/>
          </p:cNvSpPr>
          <p:nvPr>
            <p:ph idx="1"/>
          </p:nvPr>
        </p:nvSpPr>
        <p:spPr>
          <a:xfrm>
            <a:off x="457200" y="1262063"/>
            <a:ext cx="8229600" cy="5029200"/>
          </a:xfrm>
        </p:spPr>
        <p:txBody>
          <a:bodyPr/>
          <a:lstStyle/>
          <a:p>
            <a:pPr eaLnBrk="1" hangingPunct="1"/>
            <a:r>
              <a:rPr lang="en-US" altLang="en-US" dirty="0"/>
              <a:t>Covers contributions made pursuant to furlough programs authorized under state law.</a:t>
            </a:r>
          </a:p>
          <a:p>
            <a:pPr eaLnBrk="1" hangingPunct="1"/>
            <a:r>
              <a:rPr lang="en-US" altLang="en-US" dirty="0"/>
              <a:t>Remit employer and member contributions for SCRS, PORS and State ORP.</a:t>
            </a:r>
          </a:p>
          <a:p>
            <a:pPr eaLnBrk="1" hangingPunct="1"/>
            <a:r>
              <a:rPr lang="en-US" altLang="en-US" dirty="0"/>
              <a:t>No furlough contributions due for return-to-work retirees.</a:t>
            </a:r>
          </a:p>
          <a:p>
            <a:pPr eaLnBrk="1" hangingPunct="1"/>
            <a:r>
              <a:rPr lang="en-US" altLang="en-US" dirty="0"/>
              <a:t>Contributions based on salary immediately prior to furlough period.</a:t>
            </a:r>
          </a:p>
          <a:p>
            <a:pPr eaLnBrk="1" hangingPunct="1"/>
            <a:r>
              <a:rPr lang="en-US" altLang="en-US" dirty="0"/>
              <a:t>Submit via </a:t>
            </a:r>
            <a:r>
              <a:rPr lang="en-US" altLang="en-US" i="1" dirty="0"/>
              <a:t>Upload Supplement Data </a:t>
            </a:r>
            <a:r>
              <a:rPr lang="en-US" altLang="en-US" dirty="0"/>
              <a:t>option in EES. </a:t>
            </a:r>
          </a:p>
        </p:txBody>
      </p:sp>
      <p:sp>
        <p:nvSpPr>
          <p:cNvPr id="48132" name="Slide Number Placeholder 3">
            <a:extLst>
              <a:ext uri="{FF2B5EF4-FFF2-40B4-BE49-F238E27FC236}">
                <a16:creationId xmlns:a16="http://schemas.microsoft.com/office/drawing/2014/main" id="{E8AB912E-221D-4B09-9B90-5F2902A3D09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B32D574-E80A-48CD-9BBF-6270251662E5}"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C7CC1FB3-AF16-D87F-B5E5-3157C2AF07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6708"/>
    </mc:Choice>
    <mc:Fallback>
      <p:transition spd="slow" advTm="367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41004937-8EE1-4360-8286-9D8FA71A879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1595F0F-3E2C-47AA-A835-AD28C521BF92}"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268"/>
    </mc:Choice>
    <mc:Fallback xmlns="">
      <p:transition spd="slow" advTm="7268"/>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939</TotalTime>
  <Words>297</Words>
  <Application>Microsoft Office PowerPoint</Application>
  <PresentationFormat>On-screen Show (4:3)</PresentationFormat>
  <Paragraphs>38</Paragraphs>
  <Slides>6</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Tw Cen MT Condensed</vt:lpstr>
      <vt:lpstr>Office Theme</vt:lpstr>
      <vt:lpstr>Reporting process: supplements</vt:lpstr>
      <vt:lpstr>Employer reporting representatives</vt:lpstr>
      <vt:lpstr>Supplemental Contribution Report (Form 1227)</vt:lpstr>
      <vt:lpstr>Supplemental Service Report (Form 1224) </vt:lpstr>
      <vt:lpstr>Furlough supplements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Lori A. Black</cp:lastModifiedBy>
  <cp:revision>76</cp:revision>
  <cp:lastPrinted>2020-05-26T12:24:22Z</cp:lastPrinted>
  <dcterms:created xsi:type="dcterms:W3CDTF">2020-03-31T13:24:57Z</dcterms:created>
  <dcterms:modified xsi:type="dcterms:W3CDTF">2023-06-20T19:16:57Z</dcterms:modified>
</cp:coreProperties>
</file>